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86"/>
  </p:notesMasterIdLst>
  <p:sldIdLst>
    <p:sldId id="256" r:id="rId2"/>
    <p:sldId id="402" r:id="rId3"/>
    <p:sldId id="403" r:id="rId4"/>
    <p:sldId id="404" r:id="rId5"/>
    <p:sldId id="406" r:id="rId6"/>
    <p:sldId id="407" r:id="rId7"/>
    <p:sldId id="405" r:id="rId8"/>
    <p:sldId id="408" r:id="rId9"/>
    <p:sldId id="327" r:id="rId10"/>
    <p:sldId id="328" r:id="rId11"/>
    <p:sldId id="329" r:id="rId12"/>
    <p:sldId id="330" r:id="rId13"/>
    <p:sldId id="331" r:id="rId14"/>
    <p:sldId id="332" r:id="rId15"/>
    <p:sldId id="333" r:id="rId16"/>
    <p:sldId id="334" r:id="rId17"/>
    <p:sldId id="335" r:id="rId18"/>
    <p:sldId id="336" r:id="rId19"/>
    <p:sldId id="337" r:id="rId20"/>
    <p:sldId id="338" r:id="rId21"/>
    <p:sldId id="339" r:id="rId22"/>
    <p:sldId id="340" r:id="rId23"/>
    <p:sldId id="341" r:id="rId24"/>
    <p:sldId id="342" r:id="rId25"/>
    <p:sldId id="343" r:id="rId26"/>
    <p:sldId id="344" r:id="rId27"/>
    <p:sldId id="345" r:id="rId28"/>
    <p:sldId id="346" r:id="rId29"/>
    <p:sldId id="347" r:id="rId30"/>
    <p:sldId id="348" r:id="rId31"/>
    <p:sldId id="349" r:id="rId32"/>
    <p:sldId id="350" r:id="rId33"/>
    <p:sldId id="351" r:id="rId34"/>
    <p:sldId id="352" r:id="rId35"/>
    <p:sldId id="353" r:id="rId36"/>
    <p:sldId id="354" r:id="rId37"/>
    <p:sldId id="355" r:id="rId38"/>
    <p:sldId id="356" r:id="rId39"/>
    <p:sldId id="357" r:id="rId40"/>
    <p:sldId id="358" r:id="rId41"/>
    <p:sldId id="359" r:id="rId42"/>
    <p:sldId id="360" r:id="rId43"/>
    <p:sldId id="361" r:id="rId44"/>
    <p:sldId id="362" r:id="rId45"/>
    <p:sldId id="363" r:id="rId46"/>
    <p:sldId id="364" r:id="rId47"/>
    <p:sldId id="365" r:id="rId48"/>
    <p:sldId id="366" r:id="rId49"/>
    <p:sldId id="367" r:id="rId50"/>
    <p:sldId id="368" r:id="rId51"/>
    <p:sldId id="369" r:id="rId52"/>
    <p:sldId id="370" r:id="rId53"/>
    <p:sldId id="371" r:id="rId54"/>
    <p:sldId id="372" r:id="rId55"/>
    <p:sldId id="373" r:id="rId56"/>
    <p:sldId id="374" r:id="rId57"/>
    <p:sldId id="375" r:id="rId58"/>
    <p:sldId id="376" r:id="rId59"/>
    <p:sldId id="377" r:id="rId60"/>
    <p:sldId id="378" r:id="rId61"/>
    <p:sldId id="379" r:id="rId62"/>
    <p:sldId id="380" r:id="rId63"/>
    <p:sldId id="381" r:id="rId64"/>
    <p:sldId id="382" r:id="rId65"/>
    <p:sldId id="383" r:id="rId66"/>
    <p:sldId id="384" r:id="rId67"/>
    <p:sldId id="385" r:id="rId68"/>
    <p:sldId id="386" r:id="rId69"/>
    <p:sldId id="387" r:id="rId70"/>
    <p:sldId id="388" r:id="rId71"/>
    <p:sldId id="389" r:id="rId72"/>
    <p:sldId id="390" r:id="rId73"/>
    <p:sldId id="391" r:id="rId74"/>
    <p:sldId id="392" r:id="rId75"/>
    <p:sldId id="393" r:id="rId76"/>
    <p:sldId id="394" r:id="rId77"/>
    <p:sldId id="395" r:id="rId78"/>
    <p:sldId id="396" r:id="rId79"/>
    <p:sldId id="397" r:id="rId80"/>
    <p:sldId id="398" r:id="rId81"/>
    <p:sldId id="399" r:id="rId82"/>
    <p:sldId id="400" r:id="rId83"/>
    <p:sldId id="401" r:id="rId84"/>
    <p:sldId id="325" r:id="rId85"/>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2C16"/>
    <a:srgbClr val="0C788E"/>
    <a:srgbClr val="025198"/>
    <a:srgbClr val="000099"/>
    <a:srgbClr val="1C1C1C"/>
    <a:srgbClr val="3366FF"/>
    <a:srgbClr val="99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45" autoAdjust="0"/>
    <p:restoredTop sz="94669" autoAdjust="0"/>
  </p:normalViewPr>
  <p:slideViewPr>
    <p:cSldViewPr>
      <p:cViewPr varScale="1">
        <p:scale>
          <a:sx n="59" d="100"/>
          <a:sy n="59" d="100"/>
        </p:scale>
        <p:origin x="72" y="300"/>
      </p:cViewPr>
      <p:guideLst>
        <p:guide orient="horz" pos="2160"/>
        <p:guide pos="2880"/>
      </p:guideLst>
    </p:cSldViewPr>
  </p:slideViewPr>
  <p:outlineViewPr>
    <p:cViewPr>
      <p:scale>
        <a:sx n="33" d="100"/>
        <a:sy n="33" d="100"/>
      </p:scale>
      <p:origin x="0" y="7509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ableStyles" Target="tableStyle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1EFFBB-0A73-4900-AD4C-C7F8C9406404}" type="doc">
      <dgm:prSet loTypeId="urn:microsoft.com/office/officeart/2005/8/layout/orgChart1" loCatId="hierarchy" qsTypeId="urn:microsoft.com/office/officeart/2005/8/quickstyle/simple1" qsCatId="simple" csTypeId="urn:microsoft.com/office/officeart/2005/8/colors/colorful5" csCatId="colorful" phldr="1"/>
      <dgm:spPr/>
    </dgm:pt>
    <dgm:pt modelId="{745B4657-67F6-47A9-A7E0-DFFB305FB12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400" b="1" i="0" u="none" strike="noStrike" cap="none" normalizeH="0" baseline="0" dirty="0" smtClean="0">
            <a:ln/>
            <a:solidFill>
              <a:srgbClr val="FF0000"/>
            </a:solidFill>
            <a:effectLst/>
            <a:latin typeface="Arial" panose="020B0604020202020204" pitchFamily="34" charset="0"/>
            <a:ea typeface="Times New Roman"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solidFill>
                <a:schemeClr val="tx1"/>
              </a:solidFill>
              <a:effectLst/>
              <a:latin typeface="Arial" panose="020B0604020202020204" pitchFamily="34" charset="0"/>
              <a:ea typeface="Times New Roman" pitchFamily="18" charset="0"/>
              <a:cs typeface="Arial" panose="020B0604020202020204" pitchFamily="34" charset="0"/>
            </a:rPr>
            <a:t>İŞ KAZASININ CEZAİ SONUCU</a:t>
          </a:r>
          <a:endParaRPr kumimoji="0" lang="tr-TR" sz="2400" b="1" i="0" u="none" strike="noStrike" cap="none" normalizeH="0" baseline="0" dirty="0" smtClean="0">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effectLst/>
            <a:latin typeface="Comic Sans MS" pitchFamily="66" charset="0"/>
            <a:cs typeface="Arial" pitchFamily="34" charset="0"/>
          </a:endParaRPr>
        </a:p>
      </dgm:t>
    </dgm:pt>
    <dgm:pt modelId="{E2B458BA-8836-47DC-A1A3-2F4BFCFC3121}" type="parTrans" cxnId="{994969CD-A3BD-4A2B-9249-0C70A20E24AF}">
      <dgm:prSet/>
      <dgm:spPr/>
      <dgm:t>
        <a:bodyPr/>
        <a:lstStyle/>
        <a:p>
          <a:endParaRPr lang="tr-TR"/>
        </a:p>
      </dgm:t>
    </dgm:pt>
    <dgm:pt modelId="{0AE6887B-794B-4296-B3C4-5C31565B9AD5}" type="sibTrans" cxnId="{994969CD-A3BD-4A2B-9249-0C70A20E24AF}">
      <dgm:prSet/>
      <dgm:spPr/>
      <dgm:t>
        <a:bodyPr/>
        <a:lstStyle/>
        <a:p>
          <a:endParaRPr lang="tr-TR"/>
        </a:p>
      </dgm:t>
    </dgm:pt>
    <dgm:pt modelId="{452143C9-3C91-44D5-8250-FC190E282DE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800" b="1" i="0" u="none" strike="noStrike"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CEZA HUKUKU</a:t>
          </a:r>
          <a:endParaRPr kumimoji="0" lang="tr-TR" sz="1800" b="1" i="0" u="none" strike="noStrike" cap="none" normalizeH="0" baseline="0" dirty="0" smtClean="0">
            <a:ln/>
            <a:solidFill>
              <a:schemeClr val="bg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effectLst/>
            <a:latin typeface="Comic Sans MS" pitchFamily="66" charset="0"/>
            <a:cs typeface="Arial" pitchFamily="34" charset="0"/>
          </a:endParaRPr>
        </a:p>
      </dgm:t>
    </dgm:pt>
    <dgm:pt modelId="{4D0AB828-5FC1-4713-AB63-3603792269E2}" type="parTrans" cxnId="{1AB926C0-8C1B-4042-8539-3A4700532E60}">
      <dgm:prSet/>
      <dgm:spPr/>
      <dgm:t>
        <a:bodyPr/>
        <a:lstStyle/>
        <a:p>
          <a:endParaRPr lang="tr-TR"/>
        </a:p>
      </dgm:t>
    </dgm:pt>
    <dgm:pt modelId="{CA4F206E-5B14-4923-BD6B-A7168BA2E925}" type="sibTrans" cxnId="{1AB926C0-8C1B-4042-8539-3A4700532E60}">
      <dgm:prSet/>
      <dgm:spPr/>
      <dgm:t>
        <a:bodyPr/>
        <a:lstStyle/>
        <a:p>
          <a:endParaRPr lang="tr-TR"/>
        </a:p>
      </dgm:t>
    </dgm:pt>
    <dgm:pt modelId="{D42F8B0E-B091-4301-8747-1F2805969C7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Taksirle Öldürme (5237/85) </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dgm:t>
    </dgm:pt>
    <dgm:pt modelId="{373A53A8-F3B1-42BF-BDDC-8FE3C752E668}" type="parTrans" cxnId="{1293654B-1C16-4D16-8918-9EF7B2007328}">
      <dgm:prSet/>
      <dgm:spPr/>
      <dgm:t>
        <a:bodyPr/>
        <a:lstStyle/>
        <a:p>
          <a:endParaRPr lang="tr-TR"/>
        </a:p>
      </dgm:t>
    </dgm:pt>
    <dgm:pt modelId="{2AE7526C-B74C-42D9-B985-E0C5ADFD0F4E}" type="sibTrans" cxnId="{1293654B-1C16-4D16-8918-9EF7B2007328}">
      <dgm:prSet/>
      <dgm:spPr/>
      <dgm:t>
        <a:bodyPr/>
        <a:lstStyle/>
        <a:p>
          <a:endParaRPr lang="tr-TR"/>
        </a:p>
      </dgm:t>
    </dgm:pt>
    <dgm:pt modelId="{5952B037-30DB-4A2F-A0C8-E09DAF83CBE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2 – 6 Yıl Hapis </a:t>
          </a:r>
          <a:endParaRPr kumimoji="0" lang="tr-TR" sz="1800" b="1" i="0" u="none" strike="noStrike" cap="none" normalizeH="0" baseline="0" dirty="0" smtClean="0">
            <a:ln/>
            <a:solidFill>
              <a:schemeClr val="bg2"/>
            </a:solidFill>
            <a:effectLst/>
            <a:latin typeface="Comic Sans MS" pitchFamily="66" charset="0"/>
            <a:cs typeface="Arial" pitchFamily="34" charset="0"/>
          </a:endParaRPr>
        </a:p>
      </dgm:t>
    </dgm:pt>
    <dgm:pt modelId="{793835AA-B3C9-4C23-8621-3DB4F0EE1F56}" type="parTrans" cxnId="{2CBB0681-97A8-409A-88A1-B5E36D25AC53}">
      <dgm:prSet/>
      <dgm:spPr/>
      <dgm:t>
        <a:bodyPr/>
        <a:lstStyle/>
        <a:p>
          <a:endParaRPr lang="tr-TR"/>
        </a:p>
      </dgm:t>
    </dgm:pt>
    <dgm:pt modelId="{37559743-837E-4DBF-9C1F-A4A99BA1BC20}" type="sibTrans" cxnId="{2CBB0681-97A8-409A-88A1-B5E36D25AC53}">
      <dgm:prSet/>
      <dgm:spPr/>
      <dgm:t>
        <a:bodyPr/>
        <a:lstStyle/>
        <a:p>
          <a:endParaRPr lang="tr-TR"/>
        </a:p>
      </dgm:t>
    </dgm:pt>
    <dgm:pt modelId="{20186E0C-00EA-4C1D-9CC9-45773CD94FFE}">
      <dgm:prSet custT="1"/>
      <dgm:spPr/>
      <dgm:t>
        <a:bodyPr/>
        <a:lstStyle/>
        <a:p>
          <a:pPr marL="0" marR="0" lvl="0" indent="0" algn="ctr" defTabSz="914400" rtl="0" eaLnBrk="1" fontAlgn="base" latinLnBrk="0" hangingPunct="1">
            <a:lnSpc>
              <a:spcPct val="100000"/>
            </a:lnSpc>
            <a:spcBef>
              <a:spcPct val="0"/>
            </a:spcBef>
            <a:spcAft>
              <a:spcPct val="0"/>
            </a:spcAft>
            <a:buClrTx/>
            <a:buSzTx/>
            <a:buFontTx/>
            <a:buChar char="•"/>
            <a:tabLst/>
          </a:pPr>
          <a:r>
            <a:rPr kumimoji="0" lang="tr-TR" sz="20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1 veya fazla </a:t>
          </a:r>
          <a:r>
            <a:rPr kumimoji="0" lang="tr-TR" sz="18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ölüm + 1 veya fazla yaralanma</a:t>
          </a:r>
          <a:endParaRPr kumimoji="0" lang="tr-TR" sz="1800" b="1" i="0" u="none" strike="noStrike" cap="none" normalizeH="0" baseline="0" dirty="0" smtClean="0">
            <a:ln/>
            <a:solidFill>
              <a:schemeClr val="bg2"/>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tr-TR" sz="18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2 yıl – 15 yıl </a:t>
          </a:r>
          <a:endParaRPr kumimoji="0" lang="tr-TR" sz="1800" b="1" i="0" u="none" strike="noStrike"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100" b="0" i="0" u="none" strike="noStrike" cap="none" normalizeH="0" baseline="0" dirty="0" smtClean="0">
            <a:ln/>
            <a:effectLst/>
            <a:latin typeface="Comic Sans MS" pitchFamily="66" charset="0"/>
            <a:cs typeface="Arial" pitchFamily="34" charset="0"/>
          </a:endParaRPr>
        </a:p>
      </dgm:t>
    </dgm:pt>
    <dgm:pt modelId="{E64A95FB-3239-4616-9D70-243B360C8F8C}" type="parTrans" cxnId="{DFAF119C-C365-45F0-BB0A-D185A866A8EF}">
      <dgm:prSet/>
      <dgm:spPr/>
      <dgm:t>
        <a:bodyPr/>
        <a:lstStyle/>
        <a:p>
          <a:endParaRPr lang="tr-TR"/>
        </a:p>
      </dgm:t>
    </dgm:pt>
    <dgm:pt modelId="{2EAD2622-6383-4777-9089-ED44CEC68A59}" type="sibTrans" cxnId="{DFAF119C-C365-45F0-BB0A-D185A866A8EF}">
      <dgm:prSet/>
      <dgm:spPr/>
      <dgm:t>
        <a:bodyPr/>
        <a:lstStyle/>
        <a:p>
          <a:endParaRPr lang="tr-TR"/>
        </a:p>
      </dgm:t>
    </dgm:pt>
    <dgm:pt modelId="{2F3CA92A-D50E-46A7-A20F-DDB3C8B258E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Taksirle Yaralama (5237/89)</a:t>
          </a:r>
          <a:endParaRPr kumimoji="0" lang="tr-TR" sz="1600" b="1" i="0" u="none" strike="noStrike"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effectLst/>
            <a:latin typeface="Comic Sans MS" pitchFamily="66" charset="0"/>
            <a:cs typeface="Arial" pitchFamily="34" charset="0"/>
          </a:endParaRPr>
        </a:p>
      </dgm:t>
    </dgm:pt>
    <dgm:pt modelId="{7DFAA0BC-67B5-4444-97BC-3EC51FBAEB52}" type="parTrans" cxnId="{5FDBA5F7-B58C-4C37-A4E0-CA731E0EFFBC}">
      <dgm:prSet/>
      <dgm:spPr/>
      <dgm:t>
        <a:bodyPr/>
        <a:lstStyle/>
        <a:p>
          <a:endParaRPr lang="tr-TR"/>
        </a:p>
      </dgm:t>
    </dgm:pt>
    <dgm:pt modelId="{DDADE819-D53A-49D8-94ED-DBD36E6FBC27}" type="sibTrans" cxnId="{5FDBA5F7-B58C-4C37-A4E0-CA731E0EFFBC}">
      <dgm:prSet/>
      <dgm:spPr/>
      <dgm:t>
        <a:bodyPr/>
        <a:lstStyle/>
        <a:p>
          <a:endParaRPr lang="tr-TR"/>
        </a:p>
      </dgm:t>
    </dgm:pt>
    <dgm:pt modelId="{4B71C18B-71A3-485A-A872-633D61F43046}">
      <dgm:prSet custT="1"/>
      <dgm:spPr/>
      <dgm: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tr-TR" sz="16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3 Aydan -1 Yıla Hapis</a:t>
          </a:r>
          <a:endParaRPr kumimoji="0" lang="tr-TR" sz="1600" b="1" i="0" u="none" strike="noStrike"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 Adli para cezası</a:t>
          </a:r>
          <a:endParaRPr kumimoji="0" lang="tr-TR" sz="1600" b="1" i="0" u="none" strike="noStrike"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effectLst/>
            <a:latin typeface="Comic Sans MS" pitchFamily="66" charset="0"/>
            <a:cs typeface="Arial" pitchFamily="34" charset="0"/>
          </a:endParaRPr>
        </a:p>
      </dgm:t>
    </dgm:pt>
    <dgm:pt modelId="{492AD687-C409-4470-B82B-8000A47D0CBD}" type="parTrans" cxnId="{37CFAF13-717D-4903-8299-F0EFC641EEC3}">
      <dgm:prSet/>
      <dgm:spPr/>
      <dgm:t>
        <a:bodyPr/>
        <a:lstStyle/>
        <a:p>
          <a:endParaRPr lang="tr-TR"/>
        </a:p>
      </dgm:t>
    </dgm:pt>
    <dgm:pt modelId="{8289DF3B-AAE0-4A65-8191-294D8D75EF93}" type="sibTrans" cxnId="{37CFAF13-717D-4903-8299-F0EFC641EEC3}">
      <dgm:prSet/>
      <dgm:spPr/>
      <dgm:t>
        <a:bodyPr/>
        <a:lstStyle/>
        <a:p>
          <a:endParaRPr lang="tr-TR"/>
        </a:p>
      </dgm:t>
    </dgm:pt>
    <dgm:pt modelId="{CB6E2027-2DF0-4DFE-BFB0-C67971FC093E}">
      <dgm:prSet custT="1"/>
      <dgm:spPr/>
      <dgm: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tr-TR" sz="16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Birden fazla kişi </a:t>
          </a:r>
          <a:endParaRPr kumimoji="0" lang="tr-TR" sz="1600" b="1" i="0" u="none" strike="noStrike"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6 ay – 3 yıl</a:t>
          </a:r>
          <a:endParaRPr kumimoji="0" lang="tr-TR" sz="1600" b="1" i="0" u="none" strike="noStrike"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effectLst/>
            <a:latin typeface="Comic Sans MS" pitchFamily="66" charset="0"/>
            <a:cs typeface="Arial" pitchFamily="34" charset="0"/>
          </a:endParaRPr>
        </a:p>
      </dgm:t>
    </dgm:pt>
    <dgm:pt modelId="{0EC9ABC0-D455-46B5-BBE5-0CDD5BA9A722}" type="parTrans" cxnId="{87FFD745-4093-40E2-ADDE-213CD485B6A4}">
      <dgm:prSet/>
      <dgm:spPr/>
      <dgm:t>
        <a:bodyPr/>
        <a:lstStyle/>
        <a:p>
          <a:endParaRPr lang="tr-TR"/>
        </a:p>
      </dgm:t>
    </dgm:pt>
    <dgm:pt modelId="{A9CB36E6-A296-4FF3-B448-72E632EB3D50}" type="sibTrans" cxnId="{87FFD745-4093-40E2-ADDE-213CD485B6A4}">
      <dgm:prSet/>
      <dgm:spPr/>
      <dgm:t>
        <a:bodyPr/>
        <a:lstStyle/>
        <a:p>
          <a:endParaRPr lang="tr-TR"/>
        </a:p>
      </dgm:t>
    </dgm:pt>
    <dgm:pt modelId="{FAF81DED-E29E-46DC-A9F4-8A4D91678A3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İŞ HUKUKU</a:t>
          </a:r>
          <a:endParaRPr kumimoji="0" lang="tr-TR" sz="1800" b="1" i="0" u="none" strike="noStrike" cap="none" normalizeH="0" baseline="0" dirty="0" smtClean="0">
            <a:ln/>
            <a:solidFill>
              <a:schemeClr val="bg2"/>
            </a:solidFill>
            <a:effectLst/>
            <a:latin typeface="Arial" panose="020B0604020202020204" pitchFamily="34" charset="0"/>
            <a:cs typeface="Arial" panose="020B0604020202020204" pitchFamily="34" charset="0"/>
          </a:endParaRPr>
        </a:p>
      </dgm:t>
    </dgm:pt>
    <dgm:pt modelId="{9D6E8C82-BBA8-4EA3-A178-A8338F06FF05}" type="parTrans" cxnId="{339DC266-F29B-4E4A-96BC-D80A07FA39D9}">
      <dgm:prSet/>
      <dgm:spPr/>
      <dgm:t>
        <a:bodyPr/>
        <a:lstStyle/>
        <a:p>
          <a:endParaRPr lang="tr-TR"/>
        </a:p>
      </dgm:t>
    </dgm:pt>
    <dgm:pt modelId="{724EDDFF-B6A6-4D69-9EE2-26704B139AF7}" type="sibTrans" cxnId="{339DC266-F29B-4E4A-96BC-D80A07FA39D9}">
      <dgm:prSet/>
      <dgm:spPr/>
      <dgm:t>
        <a:bodyPr/>
        <a:lstStyle/>
        <a:p>
          <a:endParaRPr lang="tr-TR"/>
        </a:p>
      </dgm:t>
    </dgm:pt>
    <dgm:pt modelId="{5AD4325E-FE3C-444A-BC3A-BFBCE7EE5674}">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İdari Yaptırım</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 </a:t>
          </a:r>
          <a:endParaRPr kumimoji="0" lang="tr-TR" sz="1600" b="1" i="0" u="none" strike="noStrike"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Durdurma</a:t>
          </a:r>
        </a:p>
      </dgm:t>
    </dgm:pt>
    <dgm:pt modelId="{5575FF66-3FD6-4D7D-8365-D677977E6B98}" type="parTrans" cxnId="{4112257C-9502-496D-BB87-D2CAD6F624C9}">
      <dgm:prSet/>
      <dgm:spPr/>
      <dgm:t>
        <a:bodyPr/>
        <a:lstStyle/>
        <a:p>
          <a:endParaRPr lang="tr-TR"/>
        </a:p>
      </dgm:t>
    </dgm:pt>
    <dgm:pt modelId="{A5E7649B-DAC6-4A59-9111-87A588036B84}" type="sibTrans" cxnId="{4112257C-9502-496D-BB87-D2CAD6F624C9}">
      <dgm:prSet/>
      <dgm:spPr/>
      <dgm:t>
        <a:bodyPr/>
        <a:lstStyle/>
        <a:p>
          <a:endParaRPr lang="tr-TR"/>
        </a:p>
      </dgm:t>
    </dgm:pt>
    <dgm:pt modelId="{209E7B20-8EF5-4550-8965-1740F34C7F9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İdari Para Cezası</a:t>
          </a:r>
          <a:endParaRPr kumimoji="0" lang="tr-TR" sz="1600" b="1" i="0" u="none" strike="noStrike" cap="none" normalizeH="0" baseline="0" dirty="0" smtClean="0">
            <a:ln/>
            <a:solidFill>
              <a:srgbClr val="FF0000"/>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4857/105</a:t>
          </a:r>
          <a:endParaRPr kumimoji="0" lang="tr-TR" sz="1600" b="1" i="0" u="none" strike="noStrike" cap="none" normalizeH="0" baseline="0" dirty="0" smtClean="0">
            <a:ln/>
            <a:solidFill>
              <a:srgbClr val="FF0000"/>
            </a:solidFill>
            <a:effectLst/>
            <a:latin typeface="Comic Sans MS" pitchFamily="66" charset="0"/>
            <a:cs typeface="Arial" pitchFamily="34" charset="0"/>
          </a:endParaRPr>
        </a:p>
      </dgm:t>
    </dgm:pt>
    <dgm:pt modelId="{E461ABA3-96A1-4544-A03C-808529EC675F}" type="parTrans" cxnId="{8076ABEB-F739-486D-85B4-F1CD7C9FB040}">
      <dgm:prSet/>
      <dgm:spPr/>
      <dgm:t>
        <a:bodyPr/>
        <a:lstStyle/>
        <a:p>
          <a:endParaRPr lang="tr-TR"/>
        </a:p>
      </dgm:t>
    </dgm:pt>
    <dgm:pt modelId="{3025D637-B5F9-406F-9798-BBFC4C7EA4D5}" type="sibTrans" cxnId="{8076ABEB-F739-486D-85B4-F1CD7C9FB040}">
      <dgm:prSet/>
      <dgm:spPr/>
      <dgm:t>
        <a:bodyPr/>
        <a:lstStyle/>
        <a:p>
          <a:endParaRPr lang="tr-TR"/>
        </a:p>
      </dgm:t>
    </dgm:pt>
    <dgm:pt modelId="{5E3CAC61-A90F-4899-967A-EE05356A1FC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Comic Sans MS" pitchFamily="66" charset="0"/>
              <a:cs typeface="Arial" pitchFamily="34" charset="0"/>
            </a:rPr>
            <a:t>En az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Comic Sans MS" pitchFamily="66" charset="0"/>
              <a:cs typeface="Arial" pitchFamily="34" charset="0"/>
            </a:rPr>
            <a:t>1000 TL</a:t>
          </a:r>
        </a:p>
      </dgm:t>
    </dgm:pt>
    <dgm:pt modelId="{16D8F8CB-6F94-4F30-988C-85477F78A950}" type="parTrans" cxnId="{08245128-48B4-45C2-B809-5B93C93E7E34}">
      <dgm:prSet/>
      <dgm:spPr/>
      <dgm:t>
        <a:bodyPr/>
        <a:lstStyle/>
        <a:p>
          <a:endParaRPr lang="tr-TR"/>
        </a:p>
      </dgm:t>
    </dgm:pt>
    <dgm:pt modelId="{4031EF97-440D-4432-AB3C-FE498C58BAAA}" type="sibTrans" cxnId="{08245128-48B4-45C2-B809-5B93C93E7E34}">
      <dgm:prSet/>
      <dgm:spPr/>
      <dgm:t>
        <a:bodyPr/>
        <a:lstStyle/>
        <a:p>
          <a:endParaRPr lang="tr-TR"/>
        </a:p>
      </dgm:t>
    </dgm:pt>
    <dgm:pt modelId="{FC2A5B6A-3C2E-4A82-B082-D87B61311D7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Comic Sans MS" pitchFamily="66" charset="0"/>
              <a:cs typeface="Arial" pitchFamily="34" charset="0"/>
            </a:rPr>
            <a:t>En fazla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chemeClr val="bg2"/>
              </a:solidFill>
              <a:effectLst/>
              <a:latin typeface="Comic Sans MS" pitchFamily="66" charset="0"/>
              <a:cs typeface="Arial" pitchFamily="34" charset="0"/>
            </a:rPr>
            <a:t> 80.000 TL</a:t>
          </a:r>
        </a:p>
      </dgm:t>
    </dgm:pt>
    <dgm:pt modelId="{91D19C6A-5BF0-4D1F-872A-267E9ACE316F}" type="parTrans" cxnId="{06EC5618-DA04-4CF4-ADE7-86B8F78F2B41}">
      <dgm:prSet/>
      <dgm:spPr/>
      <dgm:t>
        <a:bodyPr/>
        <a:lstStyle/>
        <a:p>
          <a:endParaRPr lang="tr-TR"/>
        </a:p>
      </dgm:t>
    </dgm:pt>
    <dgm:pt modelId="{0DCB7485-3F69-445E-B8FE-C087B82DDAE3}" type="sibTrans" cxnId="{06EC5618-DA04-4CF4-ADE7-86B8F78F2B41}">
      <dgm:prSet/>
      <dgm:spPr/>
      <dgm:t>
        <a:bodyPr/>
        <a:lstStyle/>
        <a:p>
          <a:endParaRPr lang="tr-TR"/>
        </a:p>
      </dgm:t>
    </dgm:pt>
    <dgm:pt modelId="{FD7B8596-47CC-4AAB-A0F0-8652F8489744}" type="pres">
      <dgm:prSet presAssocID="{0A1EFFBB-0A73-4900-AD4C-C7F8C9406404}" presName="hierChild1" presStyleCnt="0">
        <dgm:presLayoutVars>
          <dgm:orgChart val="1"/>
          <dgm:chPref val="1"/>
          <dgm:dir/>
          <dgm:animOne val="branch"/>
          <dgm:animLvl val="lvl"/>
          <dgm:resizeHandles/>
        </dgm:presLayoutVars>
      </dgm:prSet>
      <dgm:spPr/>
    </dgm:pt>
    <dgm:pt modelId="{3B913BF6-922F-4111-B7BC-E24BCD857B46}" type="pres">
      <dgm:prSet presAssocID="{745B4657-67F6-47A9-A7E0-DFFB305FB129}" presName="hierRoot1" presStyleCnt="0">
        <dgm:presLayoutVars>
          <dgm:hierBranch/>
        </dgm:presLayoutVars>
      </dgm:prSet>
      <dgm:spPr/>
    </dgm:pt>
    <dgm:pt modelId="{3A885EB1-DAC7-4101-B622-F00054E635F5}" type="pres">
      <dgm:prSet presAssocID="{745B4657-67F6-47A9-A7E0-DFFB305FB129}" presName="rootComposite1" presStyleCnt="0"/>
      <dgm:spPr/>
    </dgm:pt>
    <dgm:pt modelId="{1E7A5B9C-A4CC-4987-AB47-00B95AC65205}" type="pres">
      <dgm:prSet presAssocID="{745B4657-67F6-47A9-A7E0-DFFB305FB129}" presName="rootText1" presStyleLbl="node0" presStyleIdx="0" presStyleCnt="1" custScaleX="322947" custScaleY="77149" custLinFactNeighborX="1896" custLinFactNeighborY="-19290">
        <dgm:presLayoutVars>
          <dgm:chPref val="3"/>
        </dgm:presLayoutVars>
      </dgm:prSet>
      <dgm:spPr/>
      <dgm:t>
        <a:bodyPr/>
        <a:lstStyle/>
        <a:p>
          <a:endParaRPr lang="tr-TR"/>
        </a:p>
      </dgm:t>
    </dgm:pt>
    <dgm:pt modelId="{1597E888-EF2F-4422-8C70-50DEE331E0F6}" type="pres">
      <dgm:prSet presAssocID="{745B4657-67F6-47A9-A7E0-DFFB305FB129}" presName="rootConnector1" presStyleLbl="node1" presStyleIdx="0" presStyleCnt="0"/>
      <dgm:spPr/>
      <dgm:t>
        <a:bodyPr/>
        <a:lstStyle/>
        <a:p>
          <a:endParaRPr lang="tr-TR"/>
        </a:p>
      </dgm:t>
    </dgm:pt>
    <dgm:pt modelId="{EF9C076E-E822-4744-BBB0-45B3D5ED14E3}" type="pres">
      <dgm:prSet presAssocID="{745B4657-67F6-47A9-A7E0-DFFB305FB129}" presName="hierChild2" presStyleCnt="0"/>
      <dgm:spPr/>
    </dgm:pt>
    <dgm:pt modelId="{C011591F-B6BF-435B-BB0D-2D7CA1920772}" type="pres">
      <dgm:prSet presAssocID="{4D0AB828-5FC1-4713-AB63-3603792269E2}" presName="Name35" presStyleLbl="parChTrans1D2" presStyleIdx="0" presStyleCnt="2"/>
      <dgm:spPr/>
      <dgm:t>
        <a:bodyPr/>
        <a:lstStyle/>
        <a:p>
          <a:endParaRPr lang="tr-TR"/>
        </a:p>
      </dgm:t>
    </dgm:pt>
    <dgm:pt modelId="{9AAEB25F-E4C4-4C61-A11F-115A437565AE}" type="pres">
      <dgm:prSet presAssocID="{452143C9-3C91-44D5-8250-FC190E282DEC}" presName="hierRoot2" presStyleCnt="0">
        <dgm:presLayoutVars>
          <dgm:hierBranch/>
        </dgm:presLayoutVars>
      </dgm:prSet>
      <dgm:spPr/>
    </dgm:pt>
    <dgm:pt modelId="{D7D58FF7-8946-4305-A91B-073E4B1A27F1}" type="pres">
      <dgm:prSet presAssocID="{452143C9-3C91-44D5-8250-FC190E282DEC}" presName="rootComposite" presStyleCnt="0"/>
      <dgm:spPr/>
    </dgm:pt>
    <dgm:pt modelId="{1190D42A-3E7E-4434-A407-EE1F26A7952F}" type="pres">
      <dgm:prSet presAssocID="{452143C9-3C91-44D5-8250-FC190E282DEC}" presName="rootText" presStyleLbl="node2" presStyleIdx="0" presStyleCnt="2" custScaleY="60937">
        <dgm:presLayoutVars>
          <dgm:chPref val="3"/>
        </dgm:presLayoutVars>
      </dgm:prSet>
      <dgm:spPr/>
      <dgm:t>
        <a:bodyPr/>
        <a:lstStyle/>
        <a:p>
          <a:endParaRPr lang="tr-TR"/>
        </a:p>
      </dgm:t>
    </dgm:pt>
    <dgm:pt modelId="{2A11AC76-623B-4758-BBB9-C8435366E4CD}" type="pres">
      <dgm:prSet presAssocID="{452143C9-3C91-44D5-8250-FC190E282DEC}" presName="rootConnector" presStyleLbl="node2" presStyleIdx="0" presStyleCnt="2"/>
      <dgm:spPr/>
      <dgm:t>
        <a:bodyPr/>
        <a:lstStyle/>
        <a:p>
          <a:endParaRPr lang="tr-TR"/>
        </a:p>
      </dgm:t>
    </dgm:pt>
    <dgm:pt modelId="{82745C55-CE0E-4A40-B624-13A87245F54B}" type="pres">
      <dgm:prSet presAssocID="{452143C9-3C91-44D5-8250-FC190E282DEC}" presName="hierChild4" presStyleCnt="0"/>
      <dgm:spPr/>
    </dgm:pt>
    <dgm:pt modelId="{94CEE790-6B64-413D-BB8B-C13EEDFE4743}" type="pres">
      <dgm:prSet presAssocID="{373A53A8-F3B1-42BF-BDDC-8FE3C752E668}" presName="Name35" presStyleLbl="parChTrans1D3" presStyleIdx="0" presStyleCnt="4"/>
      <dgm:spPr/>
      <dgm:t>
        <a:bodyPr/>
        <a:lstStyle/>
        <a:p>
          <a:endParaRPr lang="tr-TR"/>
        </a:p>
      </dgm:t>
    </dgm:pt>
    <dgm:pt modelId="{B1C49E79-A203-4E77-BCB4-5B9B53FAD0F3}" type="pres">
      <dgm:prSet presAssocID="{D42F8B0E-B091-4301-8747-1F2805969C7C}" presName="hierRoot2" presStyleCnt="0">
        <dgm:presLayoutVars>
          <dgm:hierBranch val="r"/>
        </dgm:presLayoutVars>
      </dgm:prSet>
      <dgm:spPr/>
    </dgm:pt>
    <dgm:pt modelId="{905FCB02-9436-4E23-A732-684CEF6D81E4}" type="pres">
      <dgm:prSet presAssocID="{D42F8B0E-B091-4301-8747-1F2805969C7C}" presName="rootComposite" presStyleCnt="0"/>
      <dgm:spPr/>
    </dgm:pt>
    <dgm:pt modelId="{27F9A745-3E5D-4261-833C-3D0A4DD6A3E2}" type="pres">
      <dgm:prSet presAssocID="{D42F8B0E-B091-4301-8747-1F2805969C7C}" presName="rootText" presStyleLbl="node3" presStyleIdx="0" presStyleCnt="4" custScaleX="108026">
        <dgm:presLayoutVars>
          <dgm:chPref val="3"/>
        </dgm:presLayoutVars>
      </dgm:prSet>
      <dgm:spPr/>
      <dgm:t>
        <a:bodyPr/>
        <a:lstStyle/>
        <a:p>
          <a:endParaRPr lang="tr-TR"/>
        </a:p>
      </dgm:t>
    </dgm:pt>
    <dgm:pt modelId="{4CE05F80-D5DE-4D25-9C41-DD319CAB78A9}" type="pres">
      <dgm:prSet presAssocID="{D42F8B0E-B091-4301-8747-1F2805969C7C}" presName="rootConnector" presStyleLbl="node3" presStyleIdx="0" presStyleCnt="4"/>
      <dgm:spPr/>
      <dgm:t>
        <a:bodyPr/>
        <a:lstStyle/>
        <a:p>
          <a:endParaRPr lang="tr-TR"/>
        </a:p>
      </dgm:t>
    </dgm:pt>
    <dgm:pt modelId="{4C14605B-F7A7-4E1E-929C-035EB4C3AF05}" type="pres">
      <dgm:prSet presAssocID="{D42F8B0E-B091-4301-8747-1F2805969C7C}" presName="hierChild4" presStyleCnt="0"/>
      <dgm:spPr/>
    </dgm:pt>
    <dgm:pt modelId="{E883BF96-D81E-488D-9D5A-5E7CC3FE4782}" type="pres">
      <dgm:prSet presAssocID="{793835AA-B3C9-4C23-8621-3DB4F0EE1F56}" presName="Name50" presStyleLbl="parChTrans1D4" presStyleIdx="0" presStyleCnt="6"/>
      <dgm:spPr/>
      <dgm:t>
        <a:bodyPr/>
        <a:lstStyle/>
        <a:p>
          <a:endParaRPr lang="tr-TR"/>
        </a:p>
      </dgm:t>
    </dgm:pt>
    <dgm:pt modelId="{575B73FE-AEE6-4CD5-9B5F-0264F3B2CCF7}" type="pres">
      <dgm:prSet presAssocID="{5952B037-30DB-4A2F-A0C8-E09DAF83CBEC}" presName="hierRoot2" presStyleCnt="0">
        <dgm:presLayoutVars>
          <dgm:hierBranch val="r"/>
        </dgm:presLayoutVars>
      </dgm:prSet>
      <dgm:spPr/>
    </dgm:pt>
    <dgm:pt modelId="{0778B042-A453-4C39-A7EA-95981F050476}" type="pres">
      <dgm:prSet presAssocID="{5952B037-30DB-4A2F-A0C8-E09DAF83CBEC}" presName="rootComposite" presStyleCnt="0"/>
      <dgm:spPr/>
    </dgm:pt>
    <dgm:pt modelId="{4A283E4F-0F23-4ED0-92BC-76DE3658E1E6}" type="pres">
      <dgm:prSet presAssocID="{5952B037-30DB-4A2F-A0C8-E09DAF83CBEC}" presName="rootText" presStyleLbl="node4" presStyleIdx="0" presStyleCnt="6" custScaleY="70951">
        <dgm:presLayoutVars>
          <dgm:chPref val="3"/>
        </dgm:presLayoutVars>
      </dgm:prSet>
      <dgm:spPr/>
      <dgm:t>
        <a:bodyPr/>
        <a:lstStyle/>
        <a:p>
          <a:endParaRPr lang="tr-TR"/>
        </a:p>
      </dgm:t>
    </dgm:pt>
    <dgm:pt modelId="{71CADA11-4E2C-4C70-BA3F-63E2FC33BEAE}" type="pres">
      <dgm:prSet presAssocID="{5952B037-30DB-4A2F-A0C8-E09DAF83CBEC}" presName="rootConnector" presStyleLbl="node4" presStyleIdx="0" presStyleCnt="6"/>
      <dgm:spPr/>
      <dgm:t>
        <a:bodyPr/>
        <a:lstStyle/>
        <a:p>
          <a:endParaRPr lang="tr-TR"/>
        </a:p>
      </dgm:t>
    </dgm:pt>
    <dgm:pt modelId="{CF25E274-1063-4654-BC93-8605A1C86F29}" type="pres">
      <dgm:prSet presAssocID="{5952B037-30DB-4A2F-A0C8-E09DAF83CBEC}" presName="hierChild4" presStyleCnt="0"/>
      <dgm:spPr/>
    </dgm:pt>
    <dgm:pt modelId="{C9A12355-EDAF-4FDB-8D94-F9F018B187EB}" type="pres">
      <dgm:prSet presAssocID="{5952B037-30DB-4A2F-A0C8-E09DAF83CBEC}" presName="hierChild5" presStyleCnt="0"/>
      <dgm:spPr/>
    </dgm:pt>
    <dgm:pt modelId="{9343DEA1-6615-4F87-9EA1-AAA8216B4537}" type="pres">
      <dgm:prSet presAssocID="{E64A95FB-3239-4616-9D70-243B360C8F8C}" presName="Name50" presStyleLbl="parChTrans1D4" presStyleIdx="1" presStyleCnt="6"/>
      <dgm:spPr/>
      <dgm:t>
        <a:bodyPr/>
        <a:lstStyle/>
        <a:p>
          <a:endParaRPr lang="tr-TR"/>
        </a:p>
      </dgm:t>
    </dgm:pt>
    <dgm:pt modelId="{5A596BF9-CE37-453D-A315-DD4D83E2152C}" type="pres">
      <dgm:prSet presAssocID="{20186E0C-00EA-4C1D-9CC9-45773CD94FFE}" presName="hierRoot2" presStyleCnt="0">
        <dgm:presLayoutVars>
          <dgm:hierBranch val="r"/>
        </dgm:presLayoutVars>
      </dgm:prSet>
      <dgm:spPr/>
    </dgm:pt>
    <dgm:pt modelId="{212DD63C-AD7E-4DB2-AC54-E18CE07D316F}" type="pres">
      <dgm:prSet presAssocID="{20186E0C-00EA-4C1D-9CC9-45773CD94FFE}" presName="rootComposite" presStyleCnt="0"/>
      <dgm:spPr/>
    </dgm:pt>
    <dgm:pt modelId="{D4D64DAC-4853-46F9-A1A8-296A690AACBC}" type="pres">
      <dgm:prSet presAssocID="{20186E0C-00EA-4C1D-9CC9-45773CD94FFE}" presName="rootText" presStyleLbl="node4" presStyleIdx="1" presStyleCnt="6" custScaleX="109613" custScaleY="165280" custLinFactNeighborX="-1812" custLinFactNeighborY="-12207">
        <dgm:presLayoutVars>
          <dgm:chPref val="3"/>
        </dgm:presLayoutVars>
      </dgm:prSet>
      <dgm:spPr/>
      <dgm:t>
        <a:bodyPr/>
        <a:lstStyle/>
        <a:p>
          <a:endParaRPr lang="tr-TR"/>
        </a:p>
      </dgm:t>
    </dgm:pt>
    <dgm:pt modelId="{3AEB86B4-DE90-420E-86A3-967CAB147B04}" type="pres">
      <dgm:prSet presAssocID="{20186E0C-00EA-4C1D-9CC9-45773CD94FFE}" presName="rootConnector" presStyleLbl="node4" presStyleIdx="1" presStyleCnt="6"/>
      <dgm:spPr/>
      <dgm:t>
        <a:bodyPr/>
        <a:lstStyle/>
        <a:p>
          <a:endParaRPr lang="tr-TR"/>
        </a:p>
      </dgm:t>
    </dgm:pt>
    <dgm:pt modelId="{107EF94A-CBDB-482F-8518-D12030860B6F}" type="pres">
      <dgm:prSet presAssocID="{20186E0C-00EA-4C1D-9CC9-45773CD94FFE}" presName="hierChild4" presStyleCnt="0"/>
      <dgm:spPr/>
    </dgm:pt>
    <dgm:pt modelId="{C3AF7317-ADEA-4ABE-B9EF-D3AD66C5332E}" type="pres">
      <dgm:prSet presAssocID="{20186E0C-00EA-4C1D-9CC9-45773CD94FFE}" presName="hierChild5" presStyleCnt="0"/>
      <dgm:spPr/>
    </dgm:pt>
    <dgm:pt modelId="{EF6BC0E8-A628-4A91-9CCC-2C265BD0F804}" type="pres">
      <dgm:prSet presAssocID="{D42F8B0E-B091-4301-8747-1F2805969C7C}" presName="hierChild5" presStyleCnt="0"/>
      <dgm:spPr/>
    </dgm:pt>
    <dgm:pt modelId="{C8B6630C-E541-4B1A-A6C7-19F4630C30B6}" type="pres">
      <dgm:prSet presAssocID="{7DFAA0BC-67B5-4444-97BC-3EC51FBAEB52}" presName="Name35" presStyleLbl="parChTrans1D3" presStyleIdx="1" presStyleCnt="4"/>
      <dgm:spPr/>
      <dgm:t>
        <a:bodyPr/>
        <a:lstStyle/>
        <a:p>
          <a:endParaRPr lang="tr-TR"/>
        </a:p>
      </dgm:t>
    </dgm:pt>
    <dgm:pt modelId="{49F1CFA6-D418-42E4-9897-86FBC77A4D8E}" type="pres">
      <dgm:prSet presAssocID="{2F3CA92A-D50E-46A7-A20F-DDB3C8B258EA}" presName="hierRoot2" presStyleCnt="0">
        <dgm:presLayoutVars>
          <dgm:hierBranch val="r"/>
        </dgm:presLayoutVars>
      </dgm:prSet>
      <dgm:spPr/>
    </dgm:pt>
    <dgm:pt modelId="{E5840814-0BE1-4F97-8FC6-32CA5F47F209}" type="pres">
      <dgm:prSet presAssocID="{2F3CA92A-D50E-46A7-A20F-DDB3C8B258EA}" presName="rootComposite" presStyleCnt="0"/>
      <dgm:spPr/>
    </dgm:pt>
    <dgm:pt modelId="{E842570D-D76D-441E-8A56-CA7D26E509CB}" type="pres">
      <dgm:prSet presAssocID="{2F3CA92A-D50E-46A7-A20F-DDB3C8B258EA}" presName="rootText" presStyleLbl="node3" presStyleIdx="1" presStyleCnt="4">
        <dgm:presLayoutVars>
          <dgm:chPref val="3"/>
        </dgm:presLayoutVars>
      </dgm:prSet>
      <dgm:spPr/>
      <dgm:t>
        <a:bodyPr/>
        <a:lstStyle/>
        <a:p>
          <a:endParaRPr lang="tr-TR"/>
        </a:p>
      </dgm:t>
    </dgm:pt>
    <dgm:pt modelId="{F3749947-37D1-4523-B882-2526037BD902}" type="pres">
      <dgm:prSet presAssocID="{2F3CA92A-D50E-46A7-A20F-DDB3C8B258EA}" presName="rootConnector" presStyleLbl="node3" presStyleIdx="1" presStyleCnt="4"/>
      <dgm:spPr/>
      <dgm:t>
        <a:bodyPr/>
        <a:lstStyle/>
        <a:p>
          <a:endParaRPr lang="tr-TR"/>
        </a:p>
      </dgm:t>
    </dgm:pt>
    <dgm:pt modelId="{E5E913C9-3C72-4677-9869-8A2E27A1FA50}" type="pres">
      <dgm:prSet presAssocID="{2F3CA92A-D50E-46A7-A20F-DDB3C8B258EA}" presName="hierChild4" presStyleCnt="0"/>
      <dgm:spPr/>
    </dgm:pt>
    <dgm:pt modelId="{93B837E9-05CB-41D9-8AB2-F83BA3086EF8}" type="pres">
      <dgm:prSet presAssocID="{492AD687-C409-4470-B82B-8000A47D0CBD}" presName="Name50" presStyleLbl="parChTrans1D4" presStyleIdx="2" presStyleCnt="6"/>
      <dgm:spPr/>
      <dgm:t>
        <a:bodyPr/>
        <a:lstStyle/>
        <a:p>
          <a:endParaRPr lang="tr-TR"/>
        </a:p>
      </dgm:t>
    </dgm:pt>
    <dgm:pt modelId="{96892AD2-4C4D-42E3-A0F8-994945BE065A}" type="pres">
      <dgm:prSet presAssocID="{4B71C18B-71A3-485A-A872-633D61F43046}" presName="hierRoot2" presStyleCnt="0">
        <dgm:presLayoutVars>
          <dgm:hierBranch val="r"/>
        </dgm:presLayoutVars>
      </dgm:prSet>
      <dgm:spPr/>
    </dgm:pt>
    <dgm:pt modelId="{99F4C63F-8DDC-4305-8551-1F18A3422786}" type="pres">
      <dgm:prSet presAssocID="{4B71C18B-71A3-485A-A872-633D61F43046}" presName="rootComposite" presStyleCnt="0"/>
      <dgm:spPr/>
    </dgm:pt>
    <dgm:pt modelId="{89CA03F9-6B9B-4E9D-B7DB-5CF94D457CA7}" type="pres">
      <dgm:prSet presAssocID="{4B71C18B-71A3-485A-A872-633D61F43046}" presName="rootText" presStyleLbl="node4" presStyleIdx="2" presStyleCnt="6" custScaleX="133093" custScaleY="88253">
        <dgm:presLayoutVars>
          <dgm:chPref val="3"/>
        </dgm:presLayoutVars>
      </dgm:prSet>
      <dgm:spPr/>
      <dgm:t>
        <a:bodyPr/>
        <a:lstStyle/>
        <a:p>
          <a:endParaRPr lang="tr-TR"/>
        </a:p>
      </dgm:t>
    </dgm:pt>
    <dgm:pt modelId="{886B1006-93FA-4839-8F9C-3F22B4D9CE79}" type="pres">
      <dgm:prSet presAssocID="{4B71C18B-71A3-485A-A872-633D61F43046}" presName="rootConnector" presStyleLbl="node4" presStyleIdx="2" presStyleCnt="6"/>
      <dgm:spPr/>
      <dgm:t>
        <a:bodyPr/>
        <a:lstStyle/>
        <a:p>
          <a:endParaRPr lang="tr-TR"/>
        </a:p>
      </dgm:t>
    </dgm:pt>
    <dgm:pt modelId="{890E37CD-F896-47A1-8850-700DFBA99BBD}" type="pres">
      <dgm:prSet presAssocID="{4B71C18B-71A3-485A-A872-633D61F43046}" presName="hierChild4" presStyleCnt="0"/>
      <dgm:spPr/>
    </dgm:pt>
    <dgm:pt modelId="{D37DFA12-5188-43E0-881E-D52DC95276DF}" type="pres">
      <dgm:prSet presAssocID="{4B71C18B-71A3-485A-A872-633D61F43046}" presName="hierChild5" presStyleCnt="0"/>
      <dgm:spPr/>
    </dgm:pt>
    <dgm:pt modelId="{8584E5C7-857A-46AA-B86E-513BBCA77393}" type="pres">
      <dgm:prSet presAssocID="{0EC9ABC0-D455-46B5-BBE5-0CDD5BA9A722}" presName="Name50" presStyleLbl="parChTrans1D4" presStyleIdx="3" presStyleCnt="6"/>
      <dgm:spPr/>
      <dgm:t>
        <a:bodyPr/>
        <a:lstStyle/>
        <a:p>
          <a:endParaRPr lang="tr-TR"/>
        </a:p>
      </dgm:t>
    </dgm:pt>
    <dgm:pt modelId="{39CE5149-A99B-4990-A293-888667CCEB2A}" type="pres">
      <dgm:prSet presAssocID="{CB6E2027-2DF0-4DFE-BFB0-C67971FC093E}" presName="hierRoot2" presStyleCnt="0">
        <dgm:presLayoutVars>
          <dgm:hierBranch val="r"/>
        </dgm:presLayoutVars>
      </dgm:prSet>
      <dgm:spPr/>
    </dgm:pt>
    <dgm:pt modelId="{75016C9F-F613-4F16-B0BA-D949C999D4FF}" type="pres">
      <dgm:prSet presAssocID="{CB6E2027-2DF0-4DFE-BFB0-C67971FC093E}" presName="rootComposite" presStyleCnt="0"/>
      <dgm:spPr/>
    </dgm:pt>
    <dgm:pt modelId="{56CD7132-0B46-49D5-AB65-6AC2DA0C32B0}" type="pres">
      <dgm:prSet presAssocID="{CB6E2027-2DF0-4DFE-BFB0-C67971FC093E}" presName="rootText" presStyleLbl="node4" presStyleIdx="3" presStyleCnt="6" custScaleY="100000">
        <dgm:presLayoutVars>
          <dgm:chPref val="3"/>
        </dgm:presLayoutVars>
      </dgm:prSet>
      <dgm:spPr/>
      <dgm:t>
        <a:bodyPr/>
        <a:lstStyle/>
        <a:p>
          <a:endParaRPr lang="tr-TR"/>
        </a:p>
      </dgm:t>
    </dgm:pt>
    <dgm:pt modelId="{13A1A747-4DA6-41DF-8369-A951A768A557}" type="pres">
      <dgm:prSet presAssocID="{CB6E2027-2DF0-4DFE-BFB0-C67971FC093E}" presName="rootConnector" presStyleLbl="node4" presStyleIdx="3" presStyleCnt="6"/>
      <dgm:spPr/>
      <dgm:t>
        <a:bodyPr/>
        <a:lstStyle/>
        <a:p>
          <a:endParaRPr lang="tr-TR"/>
        </a:p>
      </dgm:t>
    </dgm:pt>
    <dgm:pt modelId="{6237E864-F812-43CF-8893-9A3DE3CCF58D}" type="pres">
      <dgm:prSet presAssocID="{CB6E2027-2DF0-4DFE-BFB0-C67971FC093E}" presName="hierChild4" presStyleCnt="0"/>
      <dgm:spPr/>
    </dgm:pt>
    <dgm:pt modelId="{88390347-9AA1-4C99-B089-FB2604F860F5}" type="pres">
      <dgm:prSet presAssocID="{CB6E2027-2DF0-4DFE-BFB0-C67971FC093E}" presName="hierChild5" presStyleCnt="0"/>
      <dgm:spPr/>
    </dgm:pt>
    <dgm:pt modelId="{43E9F80D-ED97-4BF5-AB10-9F2216AED96B}" type="pres">
      <dgm:prSet presAssocID="{2F3CA92A-D50E-46A7-A20F-DDB3C8B258EA}" presName="hierChild5" presStyleCnt="0"/>
      <dgm:spPr/>
    </dgm:pt>
    <dgm:pt modelId="{22DE290A-F4F4-4133-B83D-1E689072D0A8}" type="pres">
      <dgm:prSet presAssocID="{452143C9-3C91-44D5-8250-FC190E282DEC}" presName="hierChild5" presStyleCnt="0"/>
      <dgm:spPr/>
    </dgm:pt>
    <dgm:pt modelId="{291D2811-04DB-4B46-B00B-88B669A464EE}" type="pres">
      <dgm:prSet presAssocID="{9D6E8C82-BBA8-4EA3-A178-A8338F06FF05}" presName="Name35" presStyleLbl="parChTrans1D2" presStyleIdx="1" presStyleCnt="2"/>
      <dgm:spPr/>
      <dgm:t>
        <a:bodyPr/>
        <a:lstStyle/>
        <a:p>
          <a:endParaRPr lang="tr-TR"/>
        </a:p>
      </dgm:t>
    </dgm:pt>
    <dgm:pt modelId="{630DFBAC-E6FA-4996-A797-D773C0BF0333}" type="pres">
      <dgm:prSet presAssocID="{FAF81DED-E29E-46DC-A9F4-8A4D91678A32}" presName="hierRoot2" presStyleCnt="0">
        <dgm:presLayoutVars>
          <dgm:hierBranch/>
        </dgm:presLayoutVars>
      </dgm:prSet>
      <dgm:spPr/>
    </dgm:pt>
    <dgm:pt modelId="{7BF47653-A434-4E7D-8A74-CA085C540A5D}" type="pres">
      <dgm:prSet presAssocID="{FAF81DED-E29E-46DC-A9F4-8A4D91678A32}" presName="rootComposite" presStyleCnt="0"/>
      <dgm:spPr/>
    </dgm:pt>
    <dgm:pt modelId="{134607A8-A44B-4723-942F-C9EA872B11CA}" type="pres">
      <dgm:prSet presAssocID="{FAF81DED-E29E-46DC-A9F4-8A4D91678A32}" presName="rootText" presStyleLbl="node2" presStyleIdx="1" presStyleCnt="2" custScaleY="47526">
        <dgm:presLayoutVars>
          <dgm:chPref val="3"/>
        </dgm:presLayoutVars>
      </dgm:prSet>
      <dgm:spPr/>
      <dgm:t>
        <a:bodyPr/>
        <a:lstStyle/>
        <a:p>
          <a:endParaRPr lang="tr-TR"/>
        </a:p>
      </dgm:t>
    </dgm:pt>
    <dgm:pt modelId="{8693468B-5A7E-4F35-B6E3-22B29D6B7E06}" type="pres">
      <dgm:prSet presAssocID="{FAF81DED-E29E-46DC-A9F4-8A4D91678A32}" presName="rootConnector" presStyleLbl="node2" presStyleIdx="1" presStyleCnt="2"/>
      <dgm:spPr/>
      <dgm:t>
        <a:bodyPr/>
        <a:lstStyle/>
        <a:p>
          <a:endParaRPr lang="tr-TR"/>
        </a:p>
      </dgm:t>
    </dgm:pt>
    <dgm:pt modelId="{AB42B147-4C34-4FF6-AAF0-CD0561B26A8D}" type="pres">
      <dgm:prSet presAssocID="{FAF81DED-E29E-46DC-A9F4-8A4D91678A32}" presName="hierChild4" presStyleCnt="0"/>
      <dgm:spPr/>
    </dgm:pt>
    <dgm:pt modelId="{354BB6EA-E9E4-4AB1-A4D1-464485BE751B}" type="pres">
      <dgm:prSet presAssocID="{5575FF66-3FD6-4D7D-8365-D677977E6B98}" presName="Name35" presStyleLbl="parChTrans1D3" presStyleIdx="2" presStyleCnt="4"/>
      <dgm:spPr/>
      <dgm:t>
        <a:bodyPr/>
        <a:lstStyle/>
        <a:p>
          <a:endParaRPr lang="tr-TR"/>
        </a:p>
      </dgm:t>
    </dgm:pt>
    <dgm:pt modelId="{93435DF7-CB61-44F7-9E69-55B9B7B30169}" type="pres">
      <dgm:prSet presAssocID="{5AD4325E-FE3C-444A-BC3A-BFBCE7EE5674}" presName="hierRoot2" presStyleCnt="0">
        <dgm:presLayoutVars>
          <dgm:hierBranch val="r"/>
        </dgm:presLayoutVars>
      </dgm:prSet>
      <dgm:spPr/>
    </dgm:pt>
    <dgm:pt modelId="{A7DD520E-096B-4567-88B8-0949A23E4355}" type="pres">
      <dgm:prSet presAssocID="{5AD4325E-FE3C-444A-BC3A-BFBCE7EE5674}" presName="rootComposite" presStyleCnt="0"/>
      <dgm:spPr/>
    </dgm:pt>
    <dgm:pt modelId="{D8D81AFC-53D9-4526-8D63-EC29E7C88D80}" type="pres">
      <dgm:prSet presAssocID="{5AD4325E-FE3C-444A-BC3A-BFBCE7EE5674}" presName="rootText" presStyleLbl="node3" presStyleIdx="2" presStyleCnt="4" custScaleY="128073">
        <dgm:presLayoutVars>
          <dgm:chPref val="3"/>
        </dgm:presLayoutVars>
      </dgm:prSet>
      <dgm:spPr/>
      <dgm:t>
        <a:bodyPr/>
        <a:lstStyle/>
        <a:p>
          <a:endParaRPr lang="tr-TR"/>
        </a:p>
      </dgm:t>
    </dgm:pt>
    <dgm:pt modelId="{410366BA-9298-48B3-B49D-2AD35A9DF9D0}" type="pres">
      <dgm:prSet presAssocID="{5AD4325E-FE3C-444A-BC3A-BFBCE7EE5674}" presName="rootConnector" presStyleLbl="node3" presStyleIdx="2" presStyleCnt="4"/>
      <dgm:spPr/>
      <dgm:t>
        <a:bodyPr/>
        <a:lstStyle/>
        <a:p>
          <a:endParaRPr lang="tr-TR"/>
        </a:p>
      </dgm:t>
    </dgm:pt>
    <dgm:pt modelId="{AB800C9E-D6E4-4377-BE05-82C41687DDAE}" type="pres">
      <dgm:prSet presAssocID="{5AD4325E-FE3C-444A-BC3A-BFBCE7EE5674}" presName="hierChild4" presStyleCnt="0"/>
      <dgm:spPr/>
    </dgm:pt>
    <dgm:pt modelId="{C5D221B6-F0B7-4993-B426-0E4B59322AC9}" type="pres">
      <dgm:prSet presAssocID="{5AD4325E-FE3C-444A-BC3A-BFBCE7EE5674}" presName="hierChild5" presStyleCnt="0"/>
      <dgm:spPr/>
    </dgm:pt>
    <dgm:pt modelId="{0F8CBAF7-E39E-47A8-8168-6959D60A7C80}" type="pres">
      <dgm:prSet presAssocID="{E461ABA3-96A1-4544-A03C-808529EC675F}" presName="Name35" presStyleLbl="parChTrans1D3" presStyleIdx="3" presStyleCnt="4"/>
      <dgm:spPr/>
      <dgm:t>
        <a:bodyPr/>
        <a:lstStyle/>
        <a:p>
          <a:endParaRPr lang="tr-TR"/>
        </a:p>
      </dgm:t>
    </dgm:pt>
    <dgm:pt modelId="{97F0A38A-C3AD-456A-98BE-CAC025076BD3}" type="pres">
      <dgm:prSet presAssocID="{209E7B20-8EF5-4550-8965-1740F34C7F97}" presName="hierRoot2" presStyleCnt="0">
        <dgm:presLayoutVars>
          <dgm:hierBranch val="r"/>
        </dgm:presLayoutVars>
      </dgm:prSet>
      <dgm:spPr/>
    </dgm:pt>
    <dgm:pt modelId="{D48E4F2D-1F5A-4545-BF4E-B43B5A310943}" type="pres">
      <dgm:prSet presAssocID="{209E7B20-8EF5-4550-8965-1740F34C7F97}" presName="rootComposite" presStyleCnt="0"/>
      <dgm:spPr/>
    </dgm:pt>
    <dgm:pt modelId="{F539D2F4-419A-43ED-B72D-7184FE0E9E1E}" type="pres">
      <dgm:prSet presAssocID="{209E7B20-8EF5-4550-8965-1740F34C7F97}" presName="rootText" presStyleLbl="node3" presStyleIdx="3" presStyleCnt="4" custScaleY="56610">
        <dgm:presLayoutVars>
          <dgm:chPref val="3"/>
        </dgm:presLayoutVars>
      </dgm:prSet>
      <dgm:spPr/>
      <dgm:t>
        <a:bodyPr/>
        <a:lstStyle/>
        <a:p>
          <a:endParaRPr lang="tr-TR"/>
        </a:p>
      </dgm:t>
    </dgm:pt>
    <dgm:pt modelId="{AA37F15A-7579-403F-BBBF-3644351A0AE2}" type="pres">
      <dgm:prSet presAssocID="{209E7B20-8EF5-4550-8965-1740F34C7F97}" presName="rootConnector" presStyleLbl="node3" presStyleIdx="3" presStyleCnt="4"/>
      <dgm:spPr/>
      <dgm:t>
        <a:bodyPr/>
        <a:lstStyle/>
        <a:p>
          <a:endParaRPr lang="tr-TR"/>
        </a:p>
      </dgm:t>
    </dgm:pt>
    <dgm:pt modelId="{59C4277A-B90C-4BF5-8499-27D8514207F3}" type="pres">
      <dgm:prSet presAssocID="{209E7B20-8EF5-4550-8965-1740F34C7F97}" presName="hierChild4" presStyleCnt="0"/>
      <dgm:spPr/>
    </dgm:pt>
    <dgm:pt modelId="{55C1EF79-94E3-4729-8060-C5525BA4A9D5}" type="pres">
      <dgm:prSet presAssocID="{16D8F8CB-6F94-4F30-988C-85477F78A950}" presName="Name50" presStyleLbl="parChTrans1D4" presStyleIdx="4" presStyleCnt="6"/>
      <dgm:spPr/>
      <dgm:t>
        <a:bodyPr/>
        <a:lstStyle/>
        <a:p>
          <a:endParaRPr lang="tr-TR"/>
        </a:p>
      </dgm:t>
    </dgm:pt>
    <dgm:pt modelId="{BE87FDE8-0AFB-40D0-A5C5-CA1A5418EBE4}" type="pres">
      <dgm:prSet presAssocID="{5E3CAC61-A90F-4899-967A-EE05356A1FC0}" presName="hierRoot2" presStyleCnt="0">
        <dgm:presLayoutVars>
          <dgm:hierBranch val="r"/>
        </dgm:presLayoutVars>
      </dgm:prSet>
      <dgm:spPr/>
    </dgm:pt>
    <dgm:pt modelId="{FE677BE3-2782-42B3-9D3C-1A31E08A2A26}" type="pres">
      <dgm:prSet presAssocID="{5E3CAC61-A90F-4899-967A-EE05356A1FC0}" presName="rootComposite" presStyleCnt="0"/>
      <dgm:spPr/>
    </dgm:pt>
    <dgm:pt modelId="{35BB9DAA-49F8-4B4B-B7EE-22A94822A37A}" type="pres">
      <dgm:prSet presAssocID="{5E3CAC61-A90F-4899-967A-EE05356A1FC0}" presName="rootText" presStyleLbl="node4" presStyleIdx="4" presStyleCnt="6" custScaleY="74747">
        <dgm:presLayoutVars>
          <dgm:chPref val="3"/>
        </dgm:presLayoutVars>
      </dgm:prSet>
      <dgm:spPr/>
      <dgm:t>
        <a:bodyPr/>
        <a:lstStyle/>
        <a:p>
          <a:endParaRPr lang="tr-TR"/>
        </a:p>
      </dgm:t>
    </dgm:pt>
    <dgm:pt modelId="{BEFB73FF-46F3-4FAE-B7C8-0A2930030D65}" type="pres">
      <dgm:prSet presAssocID="{5E3CAC61-A90F-4899-967A-EE05356A1FC0}" presName="rootConnector" presStyleLbl="node4" presStyleIdx="4" presStyleCnt="6"/>
      <dgm:spPr/>
      <dgm:t>
        <a:bodyPr/>
        <a:lstStyle/>
        <a:p>
          <a:endParaRPr lang="tr-TR"/>
        </a:p>
      </dgm:t>
    </dgm:pt>
    <dgm:pt modelId="{B619960D-3349-4249-A032-7B368CBE748F}" type="pres">
      <dgm:prSet presAssocID="{5E3CAC61-A90F-4899-967A-EE05356A1FC0}" presName="hierChild4" presStyleCnt="0"/>
      <dgm:spPr/>
    </dgm:pt>
    <dgm:pt modelId="{D513B2E0-C44C-4785-932A-1FADE06E31F4}" type="pres">
      <dgm:prSet presAssocID="{5E3CAC61-A90F-4899-967A-EE05356A1FC0}" presName="hierChild5" presStyleCnt="0"/>
      <dgm:spPr/>
    </dgm:pt>
    <dgm:pt modelId="{D17B6699-0B89-4B3E-84BD-849B218F4414}" type="pres">
      <dgm:prSet presAssocID="{91D19C6A-5BF0-4D1F-872A-267E9ACE316F}" presName="Name50" presStyleLbl="parChTrans1D4" presStyleIdx="5" presStyleCnt="6"/>
      <dgm:spPr/>
      <dgm:t>
        <a:bodyPr/>
        <a:lstStyle/>
        <a:p>
          <a:endParaRPr lang="tr-TR"/>
        </a:p>
      </dgm:t>
    </dgm:pt>
    <dgm:pt modelId="{A5F288AD-A7CF-4891-AC4C-462AEDFBE35D}" type="pres">
      <dgm:prSet presAssocID="{FC2A5B6A-3C2E-4A82-B082-D87B61311D77}" presName="hierRoot2" presStyleCnt="0">
        <dgm:presLayoutVars>
          <dgm:hierBranch val="r"/>
        </dgm:presLayoutVars>
      </dgm:prSet>
      <dgm:spPr/>
    </dgm:pt>
    <dgm:pt modelId="{06CEE010-8A8C-43EE-864F-D35D5E5161B6}" type="pres">
      <dgm:prSet presAssocID="{FC2A5B6A-3C2E-4A82-B082-D87B61311D77}" presName="rootComposite" presStyleCnt="0"/>
      <dgm:spPr/>
    </dgm:pt>
    <dgm:pt modelId="{B832441A-99F7-4609-9B9C-0C108B22F7E0}" type="pres">
      <dgm:prSet presAssocID="{FC2A5B6A-3C2E-4A82-B082-D87B61311D77}" presName="rootText" presStyleLbl="node4" presStyleIdx="5" presStyleCnt="6" custScaleX="113014" custScaleY="106621">
        <dgm:presLayoutVars>
          <dgm:chPref val="3"/>
        </dgm:presLayoutVars>
      </dgm:prSet>
      <dgm:spPr/>
      <dgm:t>
        <a:bodyPr/>
        <a:lstStyle/>
        <a:p>
          <a:endParaRPr lang="tr-TR"/>
        </a:p>
      </dgm:t>
    </dgm:pt>
    <dgm:pt modelId="{998B2039-4E1D-41F9-BEBD-58489354E775}" type="pres">
      <dgm:prSet presAssocID="{FC2A5B6A-3C2E-4A82-B082-D87B61311D77}" presName="rootConnector" presStyleLbl="node4" presStyleIdx="5" presStyleCnt="6"/>
      <dgm:spPr/>
      <dgm:t>
        <a:bodyPr/>
        <a:lstStyle/>
        <a:p>
          <a:endParaRPr lang="tr-TR"/>
        </a:p>
      </dgm:t>
    </dgm:pt>
    <dgm:pt modelId="{4412FA05-0BD6-446A-89E7-D61438BD073C}" type="pres">
      <dgm:prSet presAssocID="{FC2A5B6A-3C2E-4A82-B082-D87B61311D77}" presName="hierChild4" presStyleCnt="0"/>
      <dgm:spPr/>
    </dgm:pt>
    <dgm:pt modelId="{5FFA3B07-90C0-47D0-A24E-7F030315C270}" type="pres">
      <dgm:prSet presAssocID="{FC2A5B6A-3C2E-4A82-B082-D87B61311D77}" presName="hierChild5" presStyleCnt="0"/>
      <dgm:spPr/>
    </dgm:pt>
    <dgm:pt modelId="{B4A3C1C2-068C-4127-AD19-4D002A3686A7}" type="pres">
      <dgm:prSet presAssocID="{209E7B20-8EF5-4550-8965-1740F34C7F97}" presName="hierChild5" presStyleCnt="0"/>
      <dgm:spPr/>
    </dgm:pt>
    <dgm:pt modelId="{AF838606-3190-469C-B7DE-5050C54B0F62}" type="pres">
      <dgm:prSet presAssocID="{FAF81DED-E29E-46DC-A9F4-8A4D91678A32}" presName="hierChild5" presStyleCnt="0"/>
      <dgm:spPr/>
    </dgm:pt>
    <dgm:pt modelId="{64181BBE-F3B0-41D4-8DCE-08790C05AE8E}" type="pres">
      <dgm:prSet presAssocID="{745B4657-67F6-47A9-A7E0-DFFB305FB129}" presName="hierChild3" presStyleCnt="0"/>
      <dgm:spPr/>
    </dgm:pt>
  </dgm:ptLst>
  <dgm:cxnLst>
    <dgm:cxn modelId="{485400C7-5570-48B9-9791-B8D094C2961D}" type="presOf" srcId="{2F3CA92A-D50E-46A7-A20F-DDB3C8B258EA}" destId="{F3749947-37D1-4523-B882-2526037BD902}" srcOrd="1" destOrd="0" presId="urn:microsoft.com/office/officeart/2005/8/layout/orgChart1"/>
    <dgm:cxn modelId="{7CDEECFE-E6C2-4EF1-AA3E-88605B3DAB84}" type="presOf" srcId="{FAF81DED-E29E-46DC-A9F4-8A4D91678A32}" destId="{134607A8-A44B-4723-942F-C9EA872B11CA}" srcOrd="0" destOrd="0" presId="urn:microsoft.com/office/officeart/2005/8/layout/orgChart1"/>
    <dgm:cxn modelId="{637DF548-02FF-4EFF-B6A5-D3155D2E0F82}" type="presOf" srcId="{FAF81DED-E29E-46DC-A9F4-8A4D91678A32}" destId="{8693468B-5A7E-4F35-B6E3-22B29D6B7E06}" srcOrd="1" destOrd="0" presId="urn:microsoft.com/office/officeart/2005/8/layout/orgChart1"/>
    <dgm:cxn modelId="{8076ABEB-F739-486D-85B4-F1CD7C9FB040}" srcId="{FAF81DED-E29E-46DC-A9F4-8A4D91678A32}" destId="{209E7B20-8EF5-4550-8965-1740F34C7F97}" srcOrd="1" destOrd="0" parTransId="{E461ABA3-96A1-4544-A03C-808529EC675F}" sibTransId="{3025D637-B5F9-406F-9798-BBFC4C7EA4D5}"/>
    <dgm:cxn modelId="{55BD8B9A-0C58-4076-BCD1-7951DF5DD0FA}" type="presOf" srcId="{5AD4325E-FE3C-444A-BC3A-BFBCE7EE5674}" destId="{410366BA-9298-48B3-B49D-2AD35A9DF9D0}" srcOrd="1" destOrd="0" presId="urn:microsoft.com/office/officeart/2005/8/layout/orgChart1"/>
    <dgm:cxn modelId="{08245128-48B4-45C2-B809-5B93C93E7E34}" srcId="{209E7B20-8EF5-4550-8965-1740F34C7F97}" destId="{5E3CAC61-A90F-4899-967A-EE05356A1FC0}" srcOrd="0" destOrd="0" parTransId="{16D8F8CB-6F94-4F30-988C-85477F78A950}" sibTransId="{4031EF97-440D-4432-AB3C-FE498C58BAAA}"/>
    <dgm:cxn modelId="{BDEE6987-58F7-43E1-A344-1C2E264E5497}" type="presOf" srcId="{4D0AB828-5FC1-4713-AB63-3603792269E2}" destId="{C011591F-B6BF-435B-BB0D-2D7CA1920772}" srcOrd="0" destOrd="0" presId="urn:microsoft.com/office/officeart/2005/8/layout/orgChart1"/>
    <dgm:cxn modelId="{37CFAF13-717D-4903-8299-F0EFC641EEC3}" srcId="{2F3CA92A-D50E-46A7-A20F-DDB3C8B258EA}" destId="{4B71C18B-71A3-485A-A872-633D61F43046}" srcOrd="0" destOrd="0" parTransId="{492AD687-C409-4470-B82B-8000A47D0CBD}" sibTransId="{8289DF3B-AAE0-4A65-8191-294D8D75EF93}"/>
    <dgm:cxn modelId="{06EC5618-DA04-4CF4-ADE7-86B8F78F2B41}" srcId="{209E7B20-8EF5-4550-8965-1740F34C7F97}" destId="{FC2A5B6A-3C2E-4A82-B082-D87B61311D77}" srcOrd="1" destOrd="0" parTransId="{91D19C6A-5BF0-4D1F-872A-267E9ACE316F}" sibTransId="{0DCB7485-3F69-445E-B8FE-C087B82DDAE3}"/>
    <dgm:cxn modelId="{CEB75900-97AC-44C6-944B-2809563E2C02}" type="presOf" srcId="{20186E0C-00EA-4C1D-9CC9-45773CD94FFE}" destId="{D4D64DAC-4853-46F9-A1A8-296A690AACBC}" srcOrd="0" destOrd="0" presId="urn:microsoft.com/office/officeart/2005/8/layout/orgChart1"/>
    <dgm:cxn modelId="{282DD786-C789-48D0-ADAD-A09A4F88B4F3}" type="presOf" srcId="{20186E0C-00EA-4C1D-9CC9-45773CD94FFE}" destId="{3AEB86B4-DE90-420E-86A3-967CAB147B04}" srcOrd="1" destOrd="0" presId="urn:microsoft.com/office/officeart/2005/8/layout/orgChart1"/>
    <dgm:cxn modelId="{994969CD-A3BD-4A2B-9249-0C70A20E24AF}" srcId="{0A1EFFBB-0A73-4900-AD4C-C7F8C9406404}" destId="{745B4657-67F6-47A9-A7E0-DFFB305FB129}" srcOrd="0" destOrd="0" parTransId="{E2B458BA-8836-47DC-A1A3-2F4BFCFC3121}" sibTransId="{0AE6887B-794B-4296-B3C4-5C31565B9AD5}"/>
    <dgm:cxn modelId="{8FBB8C7D-338F-4C64-A23A-8AA18B51BC68}" type="presOf" srcId="{5952B037-30DB-4A2F-A0C8-E09DAF83CBEC}" destId="{71CADA11-4E2C-4C70-BA3F-63E2FC33BEAE}" srcOrd="1" destOrd="0" presId="urn:microsoft.com/office/officeart/2005/8/layout/orgChart1"/>
    <dgm:cxn modelId="{77EE3278-EAAC-4E08-8B62-F12B17606BB0}" type="presOf" srcId="{4B71C18B-71A3-485A-A872-633D61F43046}" destId="{886B1006-93FA-4839-8F9C-3F22B4D9CE79}" srcOrd="1" destOrd="0" presId="urn:microsoft.com/office/officeart/2005/8/layout/orgChart1"/>
    <dgm:cxn modelId="{2CBB0681-97A8-409A-88A1-B5E36D25AC53}" srcId="{D42F8B0E-B091-4301-8747-1F2805969C7C}" destId="{5952B037-30DB-4A2F-A0C8-E09DAF83CBEC}" srcOrd="0" destOrd="0" parTransId="{793835AA-B3C9-4C23-8621-3DB4F0EE1F56}" sibTransId="{37559743-837E-4DBF-9C1F-A4A99BA1BC20}"/>
    <dgm:cxn modelId="{5FDBA5F7-B58C-4C37-A4E0-CA731E0EFFBC}" srcId="{452143C9-3C91-44D5-8250-FC190E282DEC}" destId="{2F3CA92A-D50E-46A7-A20F-DDB3C8B258EA}" srcOrd="1" destOrd="0" parTransId="{7DFAA0BC-67B5-4444-97BC-3EC51FBAEB52}" sibTransId="{DDADE819-D53A-49D8-94ED-DBD36E6FBC27}"/>
    <dgm:cxn modelId="{B32ABB5E-2287-4D8C-8D9F-B991B18C21D7}" type="presOf" srcId="{7DFAA0BC-67B5-4444-97BC-3EC51FBAEB52}" destId="{C8B6630C-E541-4B1A-A6C7-19F4630C30B6}" srcOrd="0" destOrd="0" presId="urn:microsoft.com/office/officeart/2005/8/layout/orgChart1"/>
    <dgm:cxn modelId="{5AB9C44D-057A-4953-9BC7-33A7B4F9F88D}" type="presOf" srcId="{91D19C6A-5BF0-4D1F-872A-267E9ACE316F}" destId="{D17B6699-0B89-4B3E-84BD-849B218F4414}" srcOrd="0" destOrd="0" presId="urn:microsoft.com/office/officeart/2005/8/layout/orgChart1"/>
    <dgm:cxn modelId="{EBA0890F-6EE7-4882-8EA8-00E4B43DD6AB}" type="presOf" srcId="{745B4657-67F6-47A9-A7E0-DFFB305FB129}" destId="{1E7A5B9C-A4CC-4987-AB47-00B95AC65205}" srcOrd="0" destOrd="0" presId="urn:microsoft.com/office/officeart/2005/8/layout/orgChart1"/>
    <dgm:cxn modelId="{F7B6062C-50CD-44D0-8880-1568887EA409}" type="presOf" srcId="{5E3CAC61-A90F-4899-967A-EE05356A1FC0}" destId="{35BB9DAA-49F8-4B4B-B7EE-22A94822A37A}" srcOrd="0" destOrd="0" presId="urn:microsoft.com/office/officeart/2005/8/layout/orgChart1"/>
    <dgm:cxn modelId="{9A0F1C92-FB6C-458F-A9F1-C453858A50CF}" type="presOf" srcId="{E64A95FB-3239-4616-9D70-243B360C8F8C}" destId="{9343DEA1-6615-4F87-9EA1-AAA8216B4537}" srcOrd="0" destOrd="0" presId="urn:microsoft.com/office/officeart/2005/8/layout/orgChart1"/>
    <dgm:cxn modelId="{53D49B92-3EC8-412A-B823-8D18991C2216}" type="presOf" srcId="{0EC9ABC0-D455-46B5-BBE5-0CDD5BA9A722}" destId="{8584E5C7-857A-46AA-B86E-513BBCA77393}" srcOrd="0" destOrd="0" presId="urn:microsoft.com/office/officeart/2005/8/layout/orgChart1"/>
    <dgm:cxn modelId="{E84B1850-5011-4A25-9E08-E5F785E6B985}" type="presOf" srcId="{D42F8B0E-B091-4301-8747-1F2805969C7C}" destId="{4CE05F80-D5DE-4D25-9C41-DD319CAB78A9}" srcOrd="1" destOrd="0" presId="urn:microsoft.com/office/officeart/2005/8/layout/orgChart1"/>
    <dgm:cxn modelId="{C0954A9B-DAAB-4E5D-AF4B-145044E15B0F}" type="presOf" srcId="{492AD687-C409-4470-B82B-8000A47D0CBD}" destId="{93B837E9-05CB-41D9-8AB2-F83BA3086EF8}" srcOrd="0" destOrd="0" presId="urn:microsoft.com/office/officeart/2005/8/layout/orgChart1"/>
    <dgm:cxn modelId="{DF199E19-4C7C-4713-B2C2-8AB2F456CEFB}" type="presOf" srcId="{E461ABA3-96A1-4544-A03C-808529EC675F}" destId="{0F8CBAF7-E39E-47A8-8168-6959D60A7C80}" srcOrd="0" destOrd="0" presId="urn:microsoft.com/office/officeart/2005/8/layout/orgChart1"/>
    <dgm:cxn modelId="{6DEF0B2D-AED5-4F50-962F-CC195973869E}" type="presOf" srcId="{2F3CA92A-D50E-46A7-A20F-DDB3C8B258EA}" destId="{E842570D-D76D-441E-8A56-CA7D26E509CB}" srcOrd="0" destOrd="0" presId="urn:microsoft.com/office/officeart/2005/8/layout/orgChart1"/>
    <dgm:cxn modelId="{C49D2577-6382-4480-8C47-2C371D203774}" type="presOf" srcId="{CB6E2027-2DF0-4DFE-BFB0-C67971FC093E}" destId="{56CD7132-0B46-49D5-AB65-6AC2DA0C32B0}" srcOrd="0" destOrd="0" presId="urn:microsoft.com/office/officeart/2005/8/layout/orgChart1"/>
    <dgm:cxn modelId="{19B97E9D-7793-481E-8FDD-359F7381FB2A}" type="presOf" srcId="{0A1EFFBB-0A73-4900-AD4C-C7F8C9406404}" destId="{FD7B8596-47CC-4AAB-A0F0-8652F8489744}" srcOrd="0" destOrd="0" presId="urn:microsoft.com/office/officeart/2005/8/layout/orgChart1"/>
    <dgm:cxn modelId="{339DC266-F29B-4E4A-96BC-D80A07FA39D9}" srcId="{745B4657-67F6-47A9-A7E0-DFFB305FB129}" destId="{FAF81DED-E29E-46DC-A9F4-8A4D91678A32}" srcOrd="1" destOrd="0" parTransId="{9D6E8C82-BBA8-4EA3-A178-A8338F06FF05}" sibTransId="{724EDDFF-B6A6-4D69-9EE2-26704B139AF7}"/>
    <dgm:cxn modelId="{D44546E0-41D8-455A-9810-CA1D6D9FB019}" type="presOf" srcId="{FC2A5B6A-3C2E-4A82-B082-D87B61311D77}" destId="{998B2039-4E1D-41F9-BEBD-58489354E775}" srcOrd="1" destOrd="0" presId="urn:microsoft.com/office/officeart/2005/8/layout/orgChart1"/>
    <dgm:cxn modelId="{F7763BE6-D7EF-4F04-AAE0-42E4C3773359}" type="presOf" srcId="{373A53A8-F3B1-42BF-BDDC-8FE3C752E668}" destId="{94CEE790-6B64-413D-BB8B-C13EEDFE4743}" srcOrd="0" destOrd="0" presId="urn:microsoft.com/office/officeart/2005/8/layout/orgChart1"/>
    <dgm:cxn modelId="{2A7E43E8-27B8-487C-8967-7438E818F37A}" type="presOf" srcId="{CB6E2027-2DF0-4DFE-BFB0-C67971FC093E}" destId="{13A1A747-4DA6-41DF-8369-A951A768A557}" srcOrd="1" destOrd="0" presId="urn:microsoft.com/office/officeart/2005/8/layout/orgChart1"/>
    <dgm:cxn modelId="{424EA014-4029-44BE-83C3-EC5A42FDE032}" type="presOf" srcId="{5E3CAC61-A90F-4899-967A-EE05356A1FC0}" destId="{BEFB73FF-46F3-4FAE-B7C8-0A2930030D65}" srcOrd="1" destOrd="0" presId="urn:microsoft.com/office/officeart/2005/8/layout/orgChart1"/>
    <dgm:cxn modelId="{03B6C8D8-9616-4296-80C7-C5555047DF8E}" type="presOf" srcId="{9D6E8C82-BBA8-4EA3-A178-A8338F06FF05}" destId="{291D2811-04DB-4B46-B00B-88B669A464EE}" srcOrd="0" destOrd="0" presId="urn:microsoft.com/office/officeart/2005/8/layout/orgChart1"/>
    <dgm:cxn modelId="{DFAF119C-C365-45F0-BB0A-D185A866A8EF}" srcId="{D42F8B0E-B091-4301-8747-1F2805969C7C}" destId="{20186E0C-00EA-4C1D-9CC9-45773CD94FFE}" srcOrd="1" destOrd="0" parTransId="{E64A95FB-3239-4616-9D70-243B360C8F8C}" sibTransId="{2EAD2622-6383-4777-9089-ED44CEC68A59}"/>
    <dgm:cxn modelId="{6144327B-C104-4C79-A977-374B76A7DCDF}" type="presOf" srcId="{4B71C18B-71A3-485A-A872-633D61F43046}" destId="{89CA03F9-6B9B-4E9D-B7DB-5CF94D457CA7}" srcOrd="0" destOrd="0" presId="urn:microsoft.com/office/officeart/2005/8/layout/orgChart1"/>
    <dgm:cxn modelId="{85D77ED6-6248-4A3A-B943-028E0A7E0E9A}" type="presOf" srcId="{209E7B20-8EF5-4550-8965-1740F34C7F97}" destId="{AA37F15A-7579-403F-BBBF-3644351A0AE2}" srcOrd="1" destOrd="0" presId="urn:microsoft.com/office/officeart/2005/8/layout/orgChart1"/>
    <dgm:cxn modelId="{3ADDBB11-FAA4-4CB0-8877-6C4041A928D3}" type="presOf" srcId="{793835AA-B3C9-4C23-8621-3DB4F0EE1F56}" destId="{E883BF96-D81E-488D-9D5A-5E7CC3FE4782}" srcOrd="0" destOrd="0" presId="urn:microsoft.com/office/officeart/2005/8/layout/orgChart1"/>
    <dgm:cxn modelId="{4112257C-9502-496D-BB87-D2CAD6F624C9}" srcId="{FAF81DED-E29E-46DC-A9F4-8A4D91678A32}" destId="{5AD4325E-FE3C-444A-BC3A-BFBCE7EE5674}" srcOrd="0" destOrd="0" parTransId="{5575FF66-3FD6-4D7D-8365-D677977E6B98}" sibTransId="{A5E7649B-DAC6-4A59-9111-87A588036B84}"/>
    <dgm:cxn modelId="{C743DE67-A4DA-4C64-B2E8-009DD03BD6E0}" type="presOf" srcId="{FC2A5B6A-3C2E-4A82-B082-D87B61311D77}" destId="{B832441A-99F7-4609-9B9C-0C108B22F7E0}" srcOrd="0" destOrd="0" presId="urn:microsoft.com/office/officeart/2005/8/layout/orgChart1"/>
    <dgm:cxn modelId="{D75AD430-65A6-4E2A-A136-60C54E5A9F47}" type="presOf" srcId="{452143C9-3C91-44D5-8250-FC190E282DEC}" destId="{2A11AC76-623B-4758-BBB9-C8435366E4CD}" srcOrd="1" destOrd="0" presId="urn:microsoft.com/office/officeart/2005/8/layout/orgChart1"/>
    <dgm:cxn modelId="{1AB926C0-8C1B-4042-8539-3A4700532E60}" srcId="{745B4657-67F6-47A9-A7E0-DFFB305FB129}" destId="{452143C9-3C91-44D5-8250-FC190E282DEC}" srcOrd="0" destOrd="0" parTransId="{4D0AB828-5FC1-4713-AB63-3603792269E2}" sibTransId="{CA4F206E-5B14-4923-BD6B-A7168BA2E925}"/>
    <dgm:cxn modelId="{07FF42AF-F28D-4B2C-882F-020DC0E8E512}" type="presOf" srcId="{D42F8B0E-B091-4301-8747-1F2805969C7C}" destId="{27F9A745-3E5D-4261-833C-3D0A4DD6A3E2}" srcOrd="0" destOrd="0" presId="urn:microsoft.com/office/officeart/2005/8/layout/orgChart1"/>
    <dgm:cxn modelId="{1293654B-1C16-4D16-8918-9EF7B2007328}" srcId="{452143C9-3C91-44D5-8250-FC190E282DEC}" destId="{D42F8B0E-B091-4301-8747-1F2805969C7C}" srcOrd="0" destOrd="0" parTransId="{373A53A8-F3B1-42BF-BDDC-8FE3C752E668}" sibTransId="{2AE7526C-B74C-42D9-B985-E0C5ADFD0F4E}"/>
    <dgm:cxn modelId="{E3D1596D-92A2-4854-A7F8-77E9648FDB96}" type="presOf" srcId="{5AD4325E-FE3C-444A-BC3A-BFBCE7EE5674}" destId="{D8D81AFC-53D9-4526-8D63-EC29E7C88D80}" srcOrd="0" destOrd="0" presId="urn:microsoft.com/office/officeart/2005/8/layout/orgChart1"/>
    <dgm:cxn modelId="{F8C0E4AC-21FE-4C02-B26C-68004CE4EBB7}" type="presOf" srcId="{209E7B20-8EF5-4550-8965-1740F34C7F97}" destId="{F539D2F4-419A-43ED-B72D-7184FE0E9E1E}" srcOrd="0" destOrd="0" presId="urn:microsoft.com/office/officeart/2005/8/layout/orgChart1"/>
    <dgm:cxn modelId="{12D30190-CA14-458D-85B4-CE6A830081D5}" type="presOf" srcId="{5952B037-30DB-4A2F-A0C8-E09DAF83CBEC}" destId="{4A283E4F-0F23-4ED0-92BC-76DE3658E1E6}" srcOrd="0" destOrd="0" presId="urn:microsoft.com/office/officeart/2005/8/layout/orgChart1"/>
    <dgm:cxn modelId="{6E926A74-AB66-4670-91BA-DB40BB36AA5A}" type="presOf" srcId="{452143C9-3C91-44D5-8250-FC190E282DEC}" destId="{1190D42A-3E7E-4434-A407-EE1F26A7952F}" srcOrd="0" destOrd="0" presId="urn:microsoft.com/office/officeart/2005/8/layout/orgChart1"/>
    <dgm:cxn modelId="{0A7B28BF-92DD-456D-9734-615997DA0727}" type="presOf" srcId="{16D8F8CB-6F94-4F30-988C-85477F78A950}" destId="{55C1EF79-94E3-4729-8060-C5525BA4A9D5}" srcOrd="0" destOrd="0" presId="urn:microsoft.com/office/officeart/2005/8/layout/orgChart1"/>
    <dgm:cxn modelId="{87FFD745-4093-40E2-ADDE-213CD485B6A4}" srcId="{2F3CA92A-D50E-46A7-A20F-DDB3C8B258EA}" destId="{CB6E2027-2DF0-4DFE-BFB0-C67971FC093E}" srcOrd="1" destOrd="0" parTransId="{0EC9ABC0-D455-46B5-BBE5-0CDD5BA9A722}" sibTransId="{A9CB36E6-A296-4FF3-B448-72E632EB3D50}"/>
    <dgm:cxn modelId="{40272A7D-064D-4F2D-8CEF-4C7E3CFAFF75}" type="presOf" srcId="{745B4657-67F6-47A9-A7E0-DFFB305FB129}" destId="{1597E888-EF2F-4422-8C70-50DEE331E0F6}" srcOrd="1" destOrd="0" presId="urn:microsoft.com/office/officeart/2005/8/layout/orgChart1"/>
    <dgm:cxn modelId="{8E234371-F94F-462D-94DB-08E4620BA042}" type="presOf" srcId="{5575FF66-3FD6-4D7D-8365-D677977E6B98}" destId="{354BB6EA-E9E4-4AB1-A4D1-464485BE751B}" srcOrd="0" destOrd="0" presId="urn:microsoft.com/office/officeart/2005/8/layout/orgChart1"/>
    <dgm:cxn modelId="{04867331-9027-4805-8A02-C9EF61D7E103}" type="presParOf" srcId="{FD7B8596-47CC-4AAB-A0F0-8652F8489744}" destId="{3B913BF6-922F-4111-B7BC-E24BCD857B46}" srcOrd="0" destOrd="0" presId="urn:microsoft.com/office/officeart/2005/8/layout/orgChart1"/>
    <dgm:cxn modelId="{288DF713-EC5A-49A6-A980-EEDE1C18E1DA}" type="presParOf" srcId="{3B913BF6-922F-4111-B7BC-E24BCD857B46}" destId="{3A885EB1-DAC7-4101-B622-F00054E635F5}" srcOrd="0" destOrd="0" presId="urn:microsoft.com/office/officeart/2005/8/layout/orgChart1"/>
    <dgm:cxn modelId="{D5C2F17F-176B-4DA8-A470-E9B5FC8F64EC}" type="presParOf" srcId="{3A885EB1-DAC7-4101-B622-F00054E635F5}" destId="{1E7A5B9C-A4CC-4987-AB47-00B95AC65205}" srcOrd="0" destOrd="0" presId="urn:microsoft.com/office/officeart/2005/8/layout/orgChart1"/>
    <dgm:cxn modelId="{5187B3CB-AC02-4C5A-98BD-997411B785E1}" type="presParOf" srcId="{3A885EB1-DAC7-4101-B622-F00054E635F5}" destId="{1597E888-EF2F-4422-8C70-50DEE331E0F6}" srcOrd="1" destOrd="0" presId="urn:microsoft.com/office/officeart/2005/8/layout/orgChart1"/>
    <dgm:cxn modelId="{1DF1E64C-8B77-482F-BDB2-524B9A5A5A0A}" type="presParOf" srcId="{3B913BF6-922F-4111-B7BC-E24BCD857B46}" destId="{EF9C076E-E822-4744-BBB0-45B3D5ED14E3}" srcOrd="1" destOrd="0" presId="urn:microsoft.com/office/officeart/2005/8/layout/orgChart1"/>
    <dgm:cxn modelId="{12C9B2ED-5235-4CD6-A1AA-A2D2B82EC897}" type="presParOf" srcId="{EF9C076E-E822-4744-BBB0-45B3D5ED14E3}" destId="{C011591F-B6BF-435B-BB0D-2D7CA1920772}" srcOrd="0" destOrd="0" presId="urn:microsoft.com/office/officeart/2005/8/layout/orgChart1"/>
    <dgm:cxn modelId="{13D78A2D-DFBC-46D6-94A9-31D416B4996D}" type="presParOf" srcId="{EF9C076E-E822-4744-BBB0-45B3D5ED14E3}" destId="{9AAEB25F-E4C4-4C61-A11F-115A437565AE}" srcOrd="1" destOrd="0" presId="urn:microsoft.com/office/officeart/2005/8/layout/orgChart1"/>
    <dgm:cxn modelId="{40EB379E-5817-435E-AF11-CCF612A5216E}" type="presParOf" srcId="{9AAEB25F-E4C4-4C61-A11F-115A437565AE}" destId="{D7D58FF7-8946-4305-A91B-073E4B1A27F1}" srcOrd="0" destOrd="0" presId="urn:microsoft.com/office/officeart/2005/8/layout/orgChart1"/>
    <dgm:cxn modelId="{67268647-2EFB-43B1-B8DD-811207262EEA}" type="presParOf" srcId="{D7D58FF7-8946-4305-A91B-073E4B1A27F1}" destId="{1190D42A-3E7E-4434-A407-EE1F26A7952F}" srcOrd="0" destOrd="0" presId="urn:microsoft.com/office/officeart/2005/8/layout/orgChart1"/>
    <dgm:cxn modelId="{C5E06DAF-DE0C-43BB-82B8-3680EF13A53C}" type="presParOf" srcId="{D7D58FF7-8946-4305-A91B-073E4B1A27F1}" destId="{2A11AC76-623B-4758-BBB9-C8435366E4CD}" srcOrd="1" destOrd="0" presId="urn:microsoft.com/office/officeart/2005/8/layout/orgChart1"/>
    <dgm:cxn modelId="{3C5F6AF7-B4BB-4797-9D4D-8BE5FB686D24}" type="presParOf" srcId="{9AAEB25F-E4C4-4C61-A11F-115A437565AE}" destId="{82745C55-CE0E-4A40-B624-13A87245F54B}" srcOrd="1" destOrd="0" presId="urn:microsoft.com/office/officeart/2005/8/layout/orgChart1"/>
    <dgm:cxn modelId="{57471586-1641-4A2C-BA42-E21F28070A98}" type="presParOf" srcId="{82745C55-CE0E-4A40-B624-13A87245F54B}" destId="{94CEE790-6B64-413D-BB8B-C13EEDFE4743}" srcOrd="0" destOrd="0" presId="urn:microsoft.com/office/officeart/2005/8/layout/orgChart1"/>
    <dgm:cxn modelId="{2F2957CC-D556-4789-A9BD-A01568BFE29F}" type="presParOf" srcId="{82745C55-CE0E-4A40-B624-13A87245F54B}" destId="{B1C49E79-A203-4E77-BCB4-5B9B53FAD0F3}" srcOrd="1" destOrd="0" presId="urn:microsoft.com/office/officeart/2005/8/layout/orgChart1"/>
    <dgm:cxn modelId="{74E2495C-EC70-4E45-8628-AA538CB6B248}" type="presParOf" srcId="{B1C49E79-A203-4E77-BCB4-5B9B53FAD0F3}" destId="{905FCB02-9436-4E23-A732-684CEF6D81E4}" srcOrd="0" destOrd="0" presId="urn:microsoft.com/office/officeart/2005/8/layout/orgChart1"/>
    <dgm:cxn modelId="{F2DEE930-D8C6-42E2-A1B1-2FA96418DAD3}" type="presParOf" srcId="{905FCB02-9436-4E23-A732-684CEF6D81E4}" destId="{27F9A745-3E5D-4261-833C-3D0A4DD6A3E2}" srcOrd="0" destOrd="0" presId="urn:microsoft.com/office/officeart/2005/8/layout/orgChart1"/>
    <dgm:cxn modelId="{B967995E-69A2-4BD0-A34E-501B146F3538}" type="presParOf" srcId="{905FCB02-9436-4E23-A732-684CEF6D81E4}" destId="{4CE05F80-D5DE-4D25-9C41-DD319CAB78A9}" srcOrd="1" destOrd="0" presId="urn:microsoft.com/office/officeart/2005/8/layout/orgChart1"/>
    <dgm:cxn modelId="{7F48B78F-7B9A-4FE5-8D5B-3135DD9D518E}" type="presParOf" srcId="{B1C49E79-A203-4E77-BCB4-5B9B53FAD0F3}" destId="{4C14605B-F7A7-4E1E-929C-035EB4C3AF05}" srcOrd="1" destOrd="0" presId="urn:microsoft.com/office/officeart/2005/8/layout/orgChart1"/>
    <dgm:cxn modelId="{E73D5654-8AD2-4DE5-9B2A-E345979615B0}" type="presParOf" srcId="{4C14605B-F7A7-4E1E-929C-035EB4C3AF05}" destId="{E883BF96-D81E-488D-9D5A-5E7CC3FE4782}" srcOrd="0" destOrd="0" presId="urn:microsoft.com/office/officeart/2005/8/layout/orgChart1"/>
    <dgm:cxn modelId="{1FB0DDDC-19CA-425F-B95D-259F17E20A2A}" type="presParOf" srcId="{4C14605B-F7A7-4E1E-929C-035EB4C3AF05}" destId="{575B73FE-AEE6-4CD5-9B5F-0264F3B2CCF7}" srcOrd="1" destOrd="0" presId="urn:microsoft.com/office/officeart/2005/8/layout/orgChart1"/>
    <dgm:cxn modelId="{96EDCED5-420A-49A9-92E8-F1CB6A44D629}" type="presParOf" srcId="{575B73FE-AEE6-4CD5-9B5F-0264F3B2CCF7}" destId="{0778B042-A453-4C39-A7EA-95981F050476}" srcOrd="0" destOrd="0" presId="urn:microsoft.com/office/officeart/2005/8/layout/orgChart1"/>
    <dgm:cxn modelId="{56D17CB3-96C2-41F2-83BA-42EF94A0AE12}" type="presParOf" srcId="{0778B042-A453-4C39-A7EA-95981F050476}" destId="{4A283E4F-0F23-4ED0-92BC-76DE3658E1E6}" srcOrd="0" destOrd="0" presId="urn:microsoft.com/office/officeart/2005/8/layout/orgChart1"/>
    <dgm:cxn modelId="{85A9D9EB-188E-47E9-8BE7-5047DE0B3541}" type="presParOf" srcId="{0778B042-A453-4C39-A7EA-95981F050476}" destId="{71CADA11-4E2C-4C70-BA3F-63E2FC33BEAE}" srcOrd="1" destOrd="0" presId="urn:microsoft.com/office/officeart/2005/8/layout/orgChart1"/>
    <dgm:cxn modelId="{4045AE1C-4045-4B64-A7B8-D7F55BC72409}" type="presParOf" srcId="{575B73FE-AEE6-4CD5-9B5F-0264F3B2CCF7}" destId="{CF25E274-1063-4654-BC93-8605A1C86F29}" srcOrd="1" destOrd="0" presId="urn:microsoft.com/office/officeart/2005/8/layout/orgChart1"/>
    <dgm:cxn modelId="{B3420E30-E740-492A-8E47-ABFDD4B946F5}" type="presParOf" srcId="{575B73FE-AEE6-4CD5-9B5F-0264F3B2CCF7}" destId="{C9A12355-EDAF-4FDB-8D94-F9F018B187EB}" srcOrd="2" destOrd="0" presId="urn:microsoft.com/office/officeart/2005/8/layout/orgChart1"/>
    <dgm:cxn modelId="{83FFA3F6-6EDC-4187-BB63-D406FC34F37A}" type="presParOf" srcId="{4C14605B-F7A7-4E1E-929C-035EB4C3AF05}" destId="{9343DEA1-6615-4F87-9EA1-AAA8216B4537}" srcOrd="2" destOrd="0" presId="urn:microsoft.com/office/officeart/2005/8/layout/orgChart1"/>
    <dgm:cxn modelId="{9B3F4495-51BA-4872-A8D7-A7469663A13E}" type="presParOf" srcId="{4C14605B-F7A7-4E1E-929C-035EB4C3AF05}" destId="{5A596BF9-CE37-453D-A315-DD4D83E2152C}" srcOrd="3" destOrd="0" presId="urn:microsoft.com/office/officeart/2005/8/layout/orgChart1"/>
    <dgm:cxn modelId="{77F38667-4BCF-4234-AD6B-D3F1392595FB}" type="presParOf" srcId="{5A596BF9-CE37-453D-A315-DD4D83E2152C}" destId="{212DD63C-AD7E-4DB2-AC54-E18CE07D316F}" srcOrd="0" destOrd="0" presId="urn:microsoft.com/office/officeart/2005/8/layout/orgChart1"/>
    <dgm:cxn modelId="{2FCD5456-AEC4-4985-A8E1-BED47E510A23}" type="presParOf" srcId="{212DD63C-AD7E-4DB2-AC54-E18CE07D316F}" destId="{D4D64DAC-4853-46F9-A1A8-296A690AACBC}" srcOrd="0" destOrd="0" presId="urn:microsoft.com/office/officeart/2005/8/layout/orgChart1"/>
    <dgm:cxn modelId="{478FE741-0DE9-49D4-A23E-307261CB26D9}" type="presParOf" srcId="{212DD63C-AD7E-4DB2-AC54-E18CE07D316F}" destId="{3AEB86B4-DE90-420E-86A3-967CAB147B04}" srcOrd="1" destOrd="0" presId="urn:microsoft.com/office/officeart/2005/8/layout/orgChart1"/>
    <dgm:cxn modelId="{6B6305AC-AA20-43BB-B72F-09634F0158C6}" type="presParOf" srcId="{5A596BF9-CE37-453D-A315-DD4D83E2152C}" destId="{107EF94A-CBDB-482F-8518-D12030860B6F}" srcOrd="1" destOrd="0" presId="urn:microsoft.com/office/officeart/2005/8/layout/orgChart1"/>
    <dgm:cxn modelId="{AEA0D613-6281-42CF-AFBF-AFF4A909ED88}" type="presParOf" srcId="{5A596BF9-CE37-453D-A315-DD4D83E2152C}" destId="{C3AF7317-ADEA-4ABE-B9EF-D3AD66C5332E}" srcOrd="2" destOrd="0" presId="urn:microsoft.com/office/officeart/2005/8/layout/orgChart1"/>
    <dgm:cxn modelId="{CD37EC92-DE97-4108-A444-EA25BD807CB7}" type="presParOf" srcId="{B1C49E79-A203-4E77-BCB4-5B9B53FAD0F3}" destId="{EF6BC0E8-A628-4A91-9CCC-2C265BD0F804}" srcOrd="2" destOrd="0" presId="urn:microsoft.com/office/officeart/2005/8/layout/orgChart1"/>
    <dgm:cxn modelId="{18B10AF8-C968-4F7A-9782-7709BBA36758}" type="presParOf" srcId="{82745C55-CE0E-4A40-B624-13A87245F54B}" destId="{C8B6630C-E541-4B1A-A6C7-19F4630C30B6}" srcOrd="2" destOrd="0" presId="urn:microsoft.com/office/officeart/2005/8/layout/orgChart1"/>
    <dgm:cxn modelId="{58127560-0B32-4496-9916-40630053FE09}" type="presParOf" srcId="{82745C55-CE0E-4A40-B624-13A87245F54B}" destId="{49F1CFA6-D418-42E4-9897-86FBC77A4D8E}" srcOrd="3" destOrd="0" presId="urn:microsoft.com/office/officeart/2005/8/layout/orgChart1"/>
    <dgm:cxn modelId="{C477D548-E2BA-46B8-933D-A2E0618632E4}" type="presParOf" srcId="{49F1CFA6-D418-42E4-9897-86FBC77A4D8E}" destId="{E5840814-0BE1-4F97-8FC6-32CA5F47F209}" srcOrd="0" destOrd="0" presId="urn:microsoft.com/office/officeart/2005/8/layout/orgChart1"/>
    <dgm:cxn modelId="{2D1748F6-6EDF-4AAA-8EA2-5D4F98D7494E}" type="presParOf" srcId="{E5840814-0BE1-4F97-8FC6-32CA5F47F209}" destId="{E842570D-D76D-441E-8A56-CA7D26E509CB}" srcOrd="0" destOrd="0" presId="urn:microsoft.com/office/officeart/2005/8/layout/orgChart1"/>
    <dgm:cxn modelId="{9F00B426-1929-490F-8CB4-394F0ED54CB5}" type="presParOf" srcId="{E5840814-0BE1-4F97-8FC6-32CA5F47F209}" destId="{F3749947-37D1-4523-B882-2526037BD902}" srcOrd="1" destOrd="0" presId="urn:microsoft.com/office/officeart/2005/8/layout/orgChart1"/>
    <dgm:cxn modelId="{536A3599-555D-4CDF-A3C6-84A631D9FD43}" type="presParOf" srcId="{49F1CFA6-D418-42E4-9897-86FBC77A4D8E}" destId="{E5E913C9-3C72-4677-9869-8A2E27A1FA50}" srcOrd="1" destOrd="0" presId="urn:microsoft.com/office/officeart/2005/8/layout/orgChart1"/>
    <dgm:cxn modelId="{839BAF9B-D992-44F9-BF35-C5B5C65B4C0B}" type="presParOf" srcId="{E5E913C9-3C72-4677-9869-8A2E27A1FA50}" destId="{93B837E9-05CB-41D9-8AB2-F83BA3086EF8}" srcOrd="0" destOrd="0" presId="urn:microsoft.com/office/officeart/2005/8/layout/orgChart1"/>
    <dgm:cxn modelId="{2049304A-352B-4427-A4B0-07128E96AB59}" type="presParOf" srcId="{E5E913C9-3C72-4677-9869-8A2E27A1FA50}" destId="{96892AD2-4C4D-42E3-A0F8-994945BE065A}" srcOrd="1" destOrd="0" presId="urn:microsoft.com/office/officeart/2005/8/layout/orgChart1"/>
    <dgm:cxn modelId="{A9A8A164-AEC0-42F5-86B5-C43FF7A88FBB}" type="presParOf" srcId="{96892AD2-4C4D-42E3-A0F8-994945BE065A}" destId="{99F4C63F-8DDC-4305-8551-1F18A3422786}" srcOrd="0" destOrd="0" presId="urn:microsoft.com/office/officeart/2005/8/layout/orgChart1"/>
    <dgm:cxn modelId="{4B87BBB9-CF89-47D6-959A-C293F1F3EC50}" type="presParOf" srcId="{99F4C63F-8DDC-4305-8551-1F18A3422786}" destId="{89CA03F9-6B9B-4E9D-B7DB-5CF94D457CA7}" srcOrd="0" destOrd="0" presId="urn:microsoft.com/office/officeart/2005/8/layout/orgChart1"/>
    <dgm:cxn modelId="{F21075E8-3B1C-4DD5-964F-BBE7022DA54A}" type="presParOf" srcId="{99F4C63F-8DDC-4305-8551-1F18A3422786}" destId="{886B1006-93FA-4839-8F9C-3F22B4D9CE79}" srcOrd="1" destOrd="0" presId="urn:microsoft.com/office/officeart/2005/8/layout/orgChart1"/>
    <dgm:cxn modelId="{CE755582-E1D6-40C6-BE1D-61E6A5C53B07}" type="presParOf" srcId="{96892AD2-4C4D-42E3-A0F8-994945BE065A}" destId="{890E37CD-F896-47A1-8850-700DFBA99BBD}" srcOrd="1" destOrd="0" presId="urn:microsoft.com/office/officeart/2005/8/layout/orgChart1"/>
    <dgm:cxn modelId="{0EB5F82E-6E1F-4722-8547-71616F5CC3CD}" type="presParOf" srcId="{96892AD2-4C4D-42E3-A0F8-994945BE065A}" destId="{D37DFA12-5188-43E0-881E-D52DC95276DF}" srcOrd="2" destOrd="0" presId="urn:microsoft.com/office/officeart/2005/8/layout/orgChart1"/>
    <dgm:cxn modelId="{E129DD79-ECD5-4E06-97F4-030BE235F17E}" type="presParOf" srcId="{E5E913C9-3C72-4677-9869-8A2E27A1FA50}" destId="{8584E5C7-857A-46AA-B86E-513BBCA77393}" srcOrd="2" destOrd="0" presId="urn:microsoft.com/office/officeart/2005/8/layout/orgChart1"/>
    <dgm:cxn modelId="{2D6EDF63-A3E2-411A-9575-E13FA6B00F27}" type="presParOf" srcId="{E5E913C9-3C72-4677-9869-8A2E27A1FA50}" destId="{39CE5149-A99B-4990-A293-888667CCEB2A}" srcOrd="3" destOrd="0" presId="urn:microsoft.com/office/officeart/2005/8/layout/orgChart1"/>
    <dgm:cxn modelId="{7741AA75-4A13-43DB-8049-3390CA6F0A43}" type="presParOf" srcId="{39CE5149-A99B-4990-A293-888667CCEB2A}" destId="{75016C9F-F613-4F16-B0BA-D949C999D4FF}" srcOrd="0" destOrd="0" presId="urn:microsoft.com/office/officeart/2005/8/layout/orgChart1"/>
    <dgm:cxn modelId="{053D9AC3-8869-49D6-BB33-188CCA3C5F98}" type="presParOf" srcId="{75016C9F-F613-4F16-B0BA-D949C999D4FF}" destId="{56CD7132-0B46-49D5-AB65-6AC2DA0C32B0}" srcOrd="0" destOrd="0" presId="urn:microsoft.com/office/officeart/2005/8/layout/orgChart1"/>
    <dgm:cxn modelId="{1875E1FC-7C24-436F-BE00-A1456DF1CEE4}" type="presParOf" srcId="{75016C9F-F613-4F16-B0BA-D949C999D4FF}" destId="{13A1A747-4DA6-41DF-8369-A951A768A557}" srcOrd="1" destOrd="0" presId="urn:microsoft.com/office/officeart/2005/8/layout/orgChart1"/>
    <dgm:cxn modelId="{7ABB0762-D25C-45AA-931F-24DA1FD8A43C}" type="presParOf" srcId="{39CE5149-A99B-4990-A293-888667CCEB2A}" destId="{6237E864-F812-43CF-8893-9A3DE3CCF58D}" srcOrd="1" destOrd="0" presId="urn:microsoft.com/office/officeart/2005/8/layout/orgChart1"/>
    <dgm:cxn modelId="{0D4E6FB4-88E8-4DC2-831A-8BD2F658CF32}" type="presParOf" srcId="{39CE5149-A99B-4990-A293-888667CCEB2A}" destId="{88390347-9AA1-4C99-B089-FB2604F860F5}" srcOrd="2" destOrd="0" presId="urn:microsoft.com/office/officeart/2005/8/layout/orgChart1"/>
    <dgm:cxn modelId="{BC9B53EF-5077-495C-A713-750FFC734363}" type="presParOf" srcId="{49F1CFA6-D418-42E4-9897-86FBC77A4D8E}" destId="{43E9F80D-ED97-4BF5-AB10-9F2216AED96B}" srcOrd="2" destOrd="0" presId="urn:microsoft.com/office/officeart/2005/8/layout/orgChart1"/>
    <dgm:cxn modelId="{A81871E1-C0A4-4022-A970-BAAAB0AABAEB}" type="presParOf" srcId="{9AAEB25F-E4C4-4C61-A11F-115A437565AE}" destId="{22DE290A-F4F4-4133-B83D-1E689072D0A8}" srcOrd="2" destOrd="0" presId="urn:microsoft.com/office/officeart/2005/8/layout/orgChart1"/>
    <dgm:cxn modelId="{7C81B7D3-A116-4AB3-A807-FF14BF4F7C34}" type="presParOf" srcId="{EF9C076E-E822-4744-BBB0-45B3D5ED14E3}" destId="{291D2811-04DB-4B46-B00B-88B669A464EE}" srcOrd="2" destOrd="0" presId="urn:microsoft.com/office/officeart/2005/8/layout/orgChart1"/>
    <dgm:cxn modelId="{D4EE4C65-AD6F-4D6F-A251-C000121CBFCF}" type="presParOf" srcId="{EF9C076E-E822-4744-BBB0-45B3D5ED14E3}" destId="{630DFBAC-E6FA-4996-A797-D773C0BF0333}" srcOrd="3" destOrd="0" presId="urn:microsoft.com/office/officeart/2005/8/layout/orgChart1"/>
    <dgm:cxn modelId="{0D2A5CA4-2136-43C8-9C8D-72230D90001D}" type="presParOf" srcId="{630DFBAC-E6FA-4996-A797-D773C0BF0333}" destId="{7BF47653-A434-4E7D-8A74-CA085C540A5D}" srcOrd="0" destOrd="0" presId="urn:microsoft.com/office/officeart/2005/8/layout/orgChart1"/>
    <dgm:cxn modelId="{96F5BB10-7075-4C17-83EB-0E0C1026E29A}" type="presParOf" srcId="{7BF47653-A434-4E7D-8A74-CA085C540A5D}" destId="{134607A8-A44B-4723-942F-C9EA872B11CA}" srcOrd="0" destOrd="0" presId="urn:microsoft.com/office/officeart/2005/8/layout/orgChart1"/>
    <dgm:cxn modelId="{ED7711D4-6E75-4212-8AAC-D0AB6385E68C}" type="presParOf" srcId="{7BF47653-A434-4E7D-8A74-CA085C540A5D}" destId="{8693468B-5A7E-4F35-B6E3-22B29D6B7E06}" srcOrd="1" destOrd="0" presId="urn:microsoft.com/office/officeart/2005/8/layout/orgChart1"/>
    <dgm:cxn modelId="{69CD19B6-11DE-411C-A0F8-05CC2ABA4CE5}" type="presParOf" srcId="{630DFBAC-E6FA-4996-A797-D773C0BF0333}" destId="{AB42B147-4C34-4FF6-AAF0-CD0561B26A8D}" srcOrd="1" destOrd="0" presId="urn:microsoft.com/office/officeart/2005/8/layout/orgChart1"/>
    <dgm:cxn modelId="{6927F1FA-70B6-458E-8B06-5D1FB1641C0B}" type="presParOf" srcId="{AB42B147-4C34-4FF6-AAF0-CD0561B26A8D}" destId="{354BB6EA-E9E4-4AB1-A4D1-464485BE751B}" srcOrd="0" destOrd="0" presId="urn:microsoft.com/office/officeart/2005/8/layout/orgChart1"/>
    <dgm:cxn modelId="{30C12E77-112A-4794-811F-48091BF6EC8C}" type="presParOf" srcId="{AB42B147-4C34-4FF6-AAF0-CD0561B26A8D}" destId="{93435DF7-CB61-44F7-9E69-55B9B7B30169}" srcOrd="1" destOrd="0" presId="urn:microsoft.com/office/officeart/2005/8/layout/orgChart1"/>
    <dgm:cxn modelId="{8192B649-632B-46BF-BDB2-BC2B75AF529C}" type="presParOf" srcId="{93435DF7-CB61-44F7-9E69-55B9B7B30169}" destId="{A7DD520E-096B-4567-88B8-0949A23E4355}" srcOrd="0" destOrd="0" presId="urn:microsoft.com/office/officeart/2005/8/layout/orgChart1"/>
    <dgm:cxn modelId="{FD661098-243B-4265-9610-B0BE274A25A3}" type="presParOf" srcId="{A7DD520E-096B-4567-88B8-0949A23E4355}" destId="{D8D81AFC-53D9-4526-8D63-EC29E7C88D80}" srcOrd="0" destOrd="0" presId="urn:microsoft.com/office/officeart/2005/8/layout/orgChart1"/>
    <dgm:cxn modelId="{C69D2510-DD5B-4E0A-9E02-6849C7D10A4B}" type="presParOf" srcId="{A7DD520E-096B-4567-88B8-0949A23E4355}" destId="{410366BA-9298-48B3-B49D-2AD35A9DF9D0}" srcOrd="1" destOrd="0" presId="urn:microsoft.com/office/officeart/2005/8/layout/orgChart1"/>
    <dgm:cxn modelId="{432C1F4E-716F-4360-9C76-92213B3B6885}" type="presParOf" srcId="{93435DF7-CB61-44F7-9E69-55B9B7B30169}" destId="{AB800C9E-D6E4-4377-BE05-82C41687DDAE}" srcOrd="1" destOrd="0" presId="urn:microsoft.com/office/officeart/2005/8/layout/orgChart1"/>
    <dgm:cxn modelId="{9586EC3B-A0A1-4588-9D11-0B1D67093C12}" type="presParOf" srcId="{93435DF7-CB61-44F7-9E69-55B9B7B30169}" destId="{C5D221B6-F0B7-4993-B426-0E4B59322AC9}" srcOrd="2" destOrd="0" presId="urn:microsoft.com/office/officeart/2005/8/layout/orgChart1"/>
    <dgm:cxn modelId="{A663B76D-D2C6-4C89-BF87-9B7996DFECD3}" type="presParOf" srcId="{AB42B147-4C34-4FF6-AAF0-CD0561B26A8D}" destId="{0F8CBAF7-E39E-47A8-8168-6959D60A7C80}" srcOrd="2" destOrd="0" presId="urn:microsoft.com/office/officeart/2005/8/layout/orgChart1"/>
    <dgm:cxn modelId="{A96288B1-C749-4EE4-BD9C-304768F1DDAC}" type="presParOf" srcId="{AB42B147-4C34-4FF6-AAF0-CD0561B26A8D}" destId="{97F0A38A-C3AD-456A-98BE-CAC025076BD3}" srcOrd="3" destOrd="0" presId="urn:microsoft.com/office/officeart/2005/8/layout/orgChart1"/>
    <dgm:cxn modelId="{E6F0E9C6-3AB8-4722-8FE0-AF87922B3265}" type="presParOf" srcId="{97F0A38A-C3AD-456A-98BE-CAC025076BD3}" destId="{D48E4F2D-1F5A-4545-BF4E-B43B5A310943}" srcOrd="0" destOrd="0" presId="urn:microsoft.com/office/officeart/2005/8/layout/orgChart1"/>
    <dgm:cxn modelId="{D7576013-3D17-4563-88CE-F5E389A74111}" type="presParOf" srcId="{D48E4F2D-1F5A-4545-BF4E-B43B5A310943}" destId="{F539D2F4-419A-43ED-B72D-7184FE0E9E1E}" srcOrd="0" destOrd="0" presId="urn:microsoft.com/office/officeart/2005/8/layout/orgChart1"/>
    <dgm:cxn modelId="{7CC03BBB-02CE-4CB4-9328-7699E467A377}" type="presParOf" srcId="{D48E4F2D-1F5A-4545-BF4E-B43B5A310943}" destId="{AA37F15A-7579-403F-BBBF-3644351A0AE2}" srcOrd="1" destOrd="0" presId="urn:microsoft.com/office/officeart/2005/8/layout/orgChart1"/>
    <dgm:cxn modelId="{7AFBC09B-51DB-4F05-A4BA-1CE70D2646B4}" type="presParOf" srcId="{97F0A38A-C3AD-456A-98BE-CAC025076BD3}" destId="{59C4277A-B90C-4BF5-8499-27D8514207F3}" srcOrd="1" destOrd="0" presId="urn:microsoft.com/office/officeart/2005/8/layout/orgChart1"/>
    <dgm:cxn modelId="{86D79CFC-1C25-464A-8CDA-3A6DA7E182B8}" type="presParOf" srcId="{59C4277A-B90C-4BF5-8499-27D8514207F3}" destId="{55C1EF79-94E3-4729-8060-C5525BA4A9D5}" srcOrd="0" destOrd="0" presId="urn:microsoft.com/office/officeart/2005/8/layout/orgChart1"/>
    <dgm:cxn modelId="{14DB00F5-0C60-402B-86FD-5ABBBAB82A05}" type="presParOf" srcId="{59C4277A-B90C-4BF5-8499-27D8514207F3}" destId="{BE87FDE8-0AFB-40D0-A5C5-CA1A5418EBE4}" srcOrd="1" destOrd="0" presId="urn:microsoft.com/office/officeart/2005/8/layout/orgChart1"/>
    <dgm:cxn modelId="{A888CEF5-3E33-4D99-BF8A-6BF7187D7BB2}" type="presParOf" srcId="{BE87FDE8-0AFB-40D0-A5C5-CA1A5418EBE4}" destId="{FE677BE3-2782-42B3-9D3C-1A31E08A2A26}" srcOrd="0" destOrd="0" presId="urn:microsoft.com/office/officeart/2005/8/layout/orgChart1"/>
    <dgm:cxn modelId="{73519A1F-A3BD-4687-A29E-085E3F5B2B07}" type="presParOf" srcId="{FE677BE3-2782-42B3-9D3C-1A31E08A2A26}" destId="{35BB9DAA-49F8-4B4B-B7EE-22A94822A37A}" srcOrd="0" destOrd="0" presId="urn:microsoft.com/office/officeart/2005/8/layout/orgChart1"/>
    <dgm:cxn modelId="{75DD1021-2C99-49CB-A289-E7022B0786D2}" type="presParOf" srcId="{FE677BE3-2782-42B3-9D3C-1A31E08A2A26}" destId="{BEFB73FF-46F3-4FAE-B7C8-0A2930030D65}" srcOrd="1" destOrd="0" presId="urn:microsoft.com/office/officeart/2005/8/layout/orgChart1"/>
    <dgm:cxn modelId="{80B09B0C-400A-4941-BFA0-72B0A6C9BD7C}" type="presParOf" srcId="{BE87FDE8-0AFB-40D0-A5C5-CA1A5418EBE4}" destId="{B619960D-3349-4249-A032-7B368CBE748F}" srcOrd="1" destOrd="0" presId="urn:microsoft.com/office/officeart/2005/8/layout/orgChart1"/>
    <dgm:cxn modelId="{C8E53C35-F3EF-477E-9FED-0ED73FF08EDB}" type="presParOf" srcId="{BE87FDE8-0AFB-40D0-A5C5-CA1A5418EBE4}" destId="{D513B2E0-C44C-4785-932A-1FADE06E31F4}" srcOrd="2" destOrd="0" presId="urn:microsoft.com/office/officeart/2005/8/layout/orgChart1"/>
    <dgm:cxn modelId="{CBD7F5EC-94E6-4C1E-9C6A-506B2E29F7E6}" type="presParOf" srcId="{59C4277A-B90C-4BF5-8499-27D8514207F3}" destId="{D17B6699-0B89-4B3E-84BD-849B218F4414}" srcOrd="2" destOrd="0" presId="urn:microsoft.com/office/officeart/2005/8/layout/orgChart1"/>
    <dgm:cxn modelId="{63D6033D-2068-4690-81E4-5EB5A3B284C8}" type="presParOf" srcId="{59C4277A-B90C-4BF5-8499-27D8514207F3}" destId="{A5F288AD-A7CF-4891-AC4C-462AEDFBE35D}" srcOrd="3" destOrd="0" presId="urn:microsoft.com/office/officeart/2005/8/layout/orgChart1"/>
    <dgm:cxn modelId="{4ADC013B-AF47-4DEB-8BFF-1BAC823A63DF}" type="presParOf" srcId="{A5F288AD-A7CF-4891-AC4C-462AEDFBE35D}" destId="{06CEE010-8A8C-43EE-864F-D35D5E5161B6}" srcOrd="0" destOrd="0" presId="urn:microsoft.com/office/officeart/2005/8/layout/orgChart1"/>
    <dgm:cxn modelId="{CE945C65-1457-4A53-8041-4E0B8460FE34}" type="presParOf" srcId="{06CEE010-8A8C-43EE-864F-D35D5E5161B6}" destId="{B832441A-99F7-4609-9B9C-0C108B22F7E0}" srcOrd="0" destOrd="0" presId="urn:microsoft.com/office/officeart/2005/8/layout/orgChart1"/>
    <dgm:cxn modelId="{193D6EBE-7218-45F0-B23F-565CF55CE02B}" type="presParOf" srcId="{06CEE010-8A8C-43EE-864F-D35D5E5161B6}" destId="{998B2039-4E1D-41F9-BEBD-58489354E775}" srcOrd="1" destOrd="0" presId="urn:microsoft.com/office/officeart/2005/8/layout/orgChart1"/>
    <dgm:cxn modelId="{238FAD15-3F53-4BF8-9985-4E834EDAD87C}" type="presParOf" srcId="{A5F288AD-A7CF-4891-AC4C-462AEDFBE35D}" destId="{4412FA05-0BD6-446A-89E7-D61438BD073C}" srcOrd="1" destOrd="0" presId="urn:microsoft.com/office/officeart/2005/8/layout/orgChart1"/>
    <dgm:cxn modelId="{D9F7B124-1ABF-4C56-AE74-9CBB9FFDA565}" type="presParOf" srcId="{A5F288AD-A7CF-4891-AC4C-462AEDFBE35D}" destId="{5FFA3B07-90C0-47D0-A24E-7F030315C270}" srcOrd="2" destOrd="0" presId="urn:microsoft.com/office/officeart/2005/8/layout/orgChart1"/>
    <dgm:cxn modelId="{95A29F80-451E-45E0-8043-8C13E496DF87}" type="presParOf" srcId="{97F0A38A-C3AD-456A-98BE-CAC025076BD3}" destId="{B4A3C1C2-068C-4127-AD19-4D002A3686A7}" srcOrd="2" destOrd="0" presId="urn:microsoft.com/office/officeart/2005/8/layout/orgChart1"/>
    <dgm:cxn modelId="{FB9C16FA-D7A0-4F64-A711-BB702CC4CF3F}" type="presParOf" srcId="{630DFBAC-E6FA-4996-A797-D773C0BF0333}" destId="{AF838606-3190-469C-B7DE-5050C54B0F62}" srcOrd="2" destOrd="0" presId="urn:microsoft.com/office/officeart/2005/8/layout/orgChart1"/>
    <dgm:cxn modelId="{E15F635F-1F5E-4963-8AEC-7A8369785124}" type="presParOf" srcId="{3B913BF6-922F-4111-B7BC-E24BCD857B46}" destId="{64181BBE-F3B0-41D4-8DCE-08790C05AE8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753619-C055-4731-BABB-3748762BB459}" type="doc">
      <dgm:prSet loTypeId="urn:microsoft.com/office/officeart/2005/8/layout/orgChart1" loCatId="hierarchy" qsTypeId="urn:microsoft.com/office/officeart/2005/8/quickstyle/simple1" qsCatId="simple" csTypeId="urn:microsoft.com/office/officeart/2005/8/colors/colorful3" csCatId="colorful" phldr="1"/>
      <dgm:spPr/>
    </dgm:pt>
    <dgm:pt modelId="{6046528A-AEDC-4733-AD85-93E1849EE34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solidFill>
                <a:srgbClr val="FF0000"/>
              </a:solidFill>
              <a:effectLst/>
              <a:latin typeface="Arial" panose="020B0604020202020204" pitchFamily="34" charset="0"/>
              <a:ea typeface="Times New Roman" pitchFamily="18" charset="0"/>
              <a:cs typeface="Arial" panose="020B0604020202020204" pitchFamily="34" charset="0"/>
            </a:rPr>
            <a:t>İŞ KAZASININ HUKUKİ SONUCU</a:t>
          </a:r>
          <a:endParaRPr kumimoji="0" lang="tr-TR" sz="2400" b="1" i="0" u="none" strike="noStrike" cap="none" normalizeH="0" baseline="0" dirty="0" smtClean="0">
            <a:ln/>
            <a:solidFill>
              <a:srgbClr val="FF0000"/>
            </a:solidFill>
            <a:effectLst/>
            <a:latin typeface="Arial" panose="020B0604020202020204" pitchFamily="34" charset="0"/>
            <a:cs typeface="Arial" panose="020B0604020202020204" pitchFamily="34" charset="0"/>
          </a:endParaRPr>
        </a:p>
      </dgm:t>
    </dgm:pt>
    <dgm:pt modelId="{49F879A0-87F4-4D00-BF16-EC589744C0C3}" type="parTrans" cxnId="{AAE8DA72-1B5A-4780-BB09-9BDB71967723}">
      <dgm:prSet/>
      <dgm:spPr/>
      <dgm:t>
        <a:bodyPr/>
        <a:lstStyle/>
        <a:p>
          <a:endParaRPr lang="tr-TR"/>
        </a:p>
      </dgm:t>
    </dgm:pt>
    <dgm:pt modelId="{AF7180E4-E761-4782-9310-8ECEEB61828F}" type="sibTrans" cxnId="{AAE8DA72-1B5A-4780-BB09-9BDB71967723}">
      <dgm:prSet/>
      <dgm:spPr/>
      <dgm:t>
        <a:bodyPr/>
        <a:lstStyle/>
        <a:p>
          <a:endParaRPr lang="tr-TR"/>
        </a:p>
      </dgm:t>
    </dgm:pt>
    <dgm:pt modelId="{067FFBB0-5478-4C5D-AA25-406E256ADA6B}">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BORÇLAR KANUNU (6098)</a:t>
          </a:r>
          <a:endParaRPr kumimoji="0" lang="tr-TR" sz="1600" b="1" i="0" u="none" strike="noStrike" cap="none" normalizeH="0" baseline="0" dirty="0" smtClean="0">
            <a:ln/>
            <a:solidFill>
              <a:schemeClr val="bg2"/>
            </a:solidFill>
            <a:effectLst/>
            <a:latin typeface="Arial" panose="020B0604020202020204" pitchFamily="34" charset="0"/>
            <a:cs typeface="Arial" panose="020B0604020202020204" pitchFamily="34" charset="0"/>
          </a:endParaRPr>
        </a:p>
      </dgm:t>
    </dgm:pt>
    <dgm:pt modelId="{06368C39-CFFB-41AC-AD8A-9D8F22FF1BAD}" type="parTrans" cxnId="{85BEB9EE-378A-48A9-B6C3-CA3DB09AD9EB}">
      <dgm:prSet/>
      <dgm:spPr/>
      <dgm:t>
        <a:bodyPr/>
        <a:lstStyle/>
        <a:p>
          <a:endParaRPr lang="tr-TR"/>
        </a:p>
      </dgm:t>
    </dgm:pt>
    <dgm:pt modelId="{8A4879CD-F1EF-4A12-B656-670BC061C517}" type="sibTrans" cxnId="{85BEB9EE-378A-48A9-B6C3-CA3DB09AD9EB}">
      <dgm:prSet/>
      <dgm:spPr/>
      <dgm:t>
        <a:bodyPr/>
        <a:lstStyle/>
        <a:p>
          <a:endParaRPr lang="tr-TR"/>
        </a:p>
      </dgm:t>
    </dgm:pt>
    <dgm:pt modelId="{4A3EF47E-A3C4-413E-B0E1-E388F1CD2B1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Maddi Tazminat  İş Göremezlik (49)</a:t>
          </a:r>
        </a:p>
      </dgm:t>
    </dgm:pt>
    <dgm:pt modelId="{ECCB1877-4B49-4284-BD7B-8EB9138C0EA9}" type="parTrans" cxnId="{47A10CF6-A9B3-4063-A4D7-B7AE3B5CD085}">
      <dgm:prSet/>
      <dgm:spPr/>
      <dgm:t>
        <a:bodyPr/>
        <a:lstStyle/>
        <a:p>
          <a:endParaRPr lang="tr-TR"/>
        </a:p>
      </dgm:t>
    </dgm:pt>
    <dgm:pt modelId="{24D23269-9A5D-4FF9-B973-FBD6CF8AB642}" type="sibTrans" cxnId="{47A10CF6-A9B3-4063-A4D7-B7AE3B5CD085}">
      <dgm:prSet/>
      <dgm:spPr/>
      <dgm:t>
        <a:bodyPr/>
        <a:lstStyle/>
        <a:p>
          <a:endParaRPr lang="tr-TR"/>
        </a:p>
      </dgm:t>
    </dgm:pt>
    <dgm:pt modelId="{E73E469C-38B4-414D-9F71-58869B0FD58F}">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Tedavi Masrafları</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dgm:t>
    </dgm:pt>
    <dgm:pt modelId="{00508DA6-96EA-4CB9-AEFB-85A87519FCB6}" type="parTrans" cxnId="{47DEE35B-F86F-4C1F-9041-83F374339D70}">
      <dgm:prSet/>
      <dgm:spPr/>
      <dgm:t>
        <a:bodyPr/>
        <a:lstStyle/>
        <a:p>
          <a:endParaRPr lang="tr-TR"/>
        </a:p>
      </dgm:t>
    </dgm:pt>
    <dgm:pt modelId="{7D5B5D94-5F6E-4E54-A3C9-87B57A7CC1D6}" type="sibTrans" cxnId="{47DEE35B-F86F-4C1F-9041-83F374339D70}">
      <dgm:prSet/>
      <dgm:spPr/>
      <dgm:t>
        <a:bodyPr/>
        <a:lstStyle/>
        <a:p>
          <a:endParaRPr lang="tr-TR"/>
        </a:p>
      </dgm:t>
    </dgm:pt>
    <dgm:pt modelId="{0ABC261C-1FC1-4F36-95B1-B0F9871BE2D9}">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Çalışma Gücünün Kaybından Doğan Zararlar </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effectLst/>
            <a:latin typeface="Comic Sans MS" pitchFamily="66" charset="0"/>
            <a:cs typeface="Arial" pitchFamily="34" charset="0"/>
          </a:endParaRPr>
        </a:p>
      </dgm:t>
    </dgm:pt>
    <dgm:pt modelId="{7E6DF15C-AA28-42D8-82AA-192A2D305D8D}" type="parTrans" cxnId="{303715E7-A09F-47FA-90FD-6C8848DDA88B}">
      <dgm:prSet/>
      <dgm:spPr/>
      <dgm:t>
        <a:bodyPr/>
        <a:lstStyle/>
        <a:p>
          <a:endParaRPr lang="tr-TR"/>
        </a:p>
      </dgm:t>
    </dgm:pt>
    <dgm:pt modelId="{023646D1-5956-4EBA-8D39-5DAF54EE483C}" type="sibTrans" cxnId="{303715E7-A09F-47FA-90FD-6C8848DDA88B}">
      <dgm:prSet/>
      <dgm:spPr/>
      <dgm:t>
        <a:bodyPr/>
        <a:lstStyle/>
        <a:p>
          <a:endParaRPr lang="tr-TR"/>
        </a:p>
      </dgm:t>
    </dgm:pt>
    <dgm:pt modelId="{E99DB495-B718-449A-94BB-E1F81D77A73E}">
      <dgm:prSet custT="1"/>
      <dgm:spPr/>
      <dgm: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1" i="0" u="none" strike="noStrike" cap="none" normalizeH="0" baseline="0" dirty="0" smtClean="0">
            <a:ln/>
            <a:solidFill>
              <a:schemeClr val="bg2"/>
            </a:solidFill>
            <a:effectLst/>
            <a:latin typeface="Comic Sans MS" pitchFamily="66"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İktisadi Geleceğin Sarsılmasından Doğan Zararlar </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effectLst/>
            <a:latin typeface="Comic Sans MS" pitchFamily="66" charset="0"/>
            <a:cs typeface="Arial" pitchFamily="34" charset="0"/>
          </a:endParaRPr>
        </a:p>
      </dgm:t>
    </dgm:pt>
    <dgm:pt modelId="{7B633A81-B6B1-4627-9527-6EBB633C7A49}" type="parTrans" cxnId="{843B095D-E11D-493B-BE5B-A147421F80AC}">
      <dgm:prSet/>
      <dgm:spPr/>
      <dgm:t>
        <a:bodyPr/>
        <a:lstStyle/>
        <a:p>
          <a:endParaRPr lang="tr-TR"/>
        </a:p>
      </dgm:t>
    </dgm:pt>
    <dgm:pt modelId="{4F2A1000-A690-4119-9DC0-7A4382411F84}" type="sibTrans" cxnId="{843B095D-E11D-493B-BE5B-A147421F80AC}">
      <dgm:prSet/>
      <dgm:spPr/>
      <dgm:t>
        <a:bodyPr/>
        <a:lstStyle/>
        <a:p>
          <a:endParaRPr lang="tr-TR"/>
        </a:p>
      </dgm:t>
    </dgm:pt>
    <dgm:pt modelId="{9E837EEE-44DA-4333-87F9-0594B99CF8E5}">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Maddi Tazminat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Destekten Yoksun Kalma (53</a:t>
          </a:r>
          <a:r>
            <a:rPr kumimoji="0" lang="tr-TR" sz="1400" b="0" i="0" u="none" strike="noStrike" cap="none" normalizeH="0" baseline="0" dirty="0" smtClean="0">
              <a:ln/>
              <a:solidFill>
                <a:schemeClr val="tx1"/>
              </a:solidFill>
              <a:effectLst/>
              <a:latin typeface="Comic Sans MS" pitchFamily="66" charset="0"/>
              <a:ea typeface="Times New Roman" pitchFamily="18" charset="0"/>
              <a:cs typeface="Arial" pitchFamily="34" charset="0"/>
            </a:rPr>
            <a:t>)</a:t>
          </a:r>
          <a:endParaRPr kumimoji="0" lang="tr-TR" sz="1400" b="0" i="0" u="none" strike="noStrike" cap="none" normalizeH="0" baseline="0" dirty="0" smtClean="0">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cap="none" normalizeH="0" baseline="0" dirty="0" smtClean="0">
            <a:ln/>
            <a:solidFill>
              <a:schemeClr val="tx2"/>
            </a:solidFill>
            <a:effectLst/>
            <a:latin typeface="Comic Sans MS" pitchFamily="66" charset="0"/>
            <a:cs typeface="Arial" pitchFamily="34" charset="0"/>
          </a:endParaRPr>
        </a:p>
      </dgm:t>
    </dgm:pt>
    <dgm:pt modelId="{746744BF-8462-4C4E-9AE6-AE4CBC5C188A}" type="parTrans" cxnId="{A5255EA7-B078-4DA7-BF73-3ADE7E90400C}">
      <dgm:prSet/>
      <dgm:spPr/>
      <dgm:t>
        <a:bodyPr/>
        <a:lstStyle/>
        <a:p>
          <a:endParaRPr lang="tr-TR"/>
        </a:p>
      </dgm:t>
    </dgm:pt>
    <dgm:pt modelId="{626A92AB-22E1-41C5-A37B-53129AFD49E2}" type="sibTrans" cxnId="{A5255EA7-B078-4DA7-BF73-3ADE7E90400C}">
      <dgm:prSet/>
      <dgm:spPr/>
      <dgm:t>
        <a:bodyPr/>
        <a:lstStyle/>
        <a:p>
          <a:endParaRPr lang="tr-TR"/>
        </a:p>
      </dgm:t>
    </dgm:pt>
    <dgm:pt modelId="{5A553A1D-CC14-440E-BECB-311158284B5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Manevi Tazminat (56)</a:t>
          </a:r>
          <a:endParaRPr kumimoji="0" lang="tr-TR" sz="1600" b="1" i="0" u="none" strike="noStrike" cap="none" normalizeH="0" baseline="0" dirty="0" smtClean="0">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1" i="0" u="none" strike="noStrike" cap="none" normalizeH="0" baseline="0" dirty="0" smtClean="0">
            <a:ln/>
            <a:solidFill>
              <a:srgbClr val="FF0000"/>
            </a:solidFill>
            <a:effectLst/>
            <a:latin typeface="Comic Sans MS" pitchFamily="66" charset="0"/>
            <a:cs typeface="Arial" pitchFamily="34" charset="0"/>
          </a:endParaRPr>
        </a:p>
      </dgm:t>
    </dgm:pt>
    <dgm:pt modelId="{0ED6A6E2-1EA6-497B-8B9A-599D9AFA7A25}" type="parTrans" cxnId="{3B586CF5-F88F-4916-80E8-276BB989789B}">
      <dgm:prSet/>
      <dgm:spPr/>
      <dgm:t>
        <a:bodyPr/>
        <a:lstStyle/>
        <a:p>
          <a:endParaRPr lang="tr-TR"/>
        </a:p>
      </dgm:t>
    </dgm:pt>
    <dgm:pt modelId="{FA91EA8B-8E37-4B98-9327-F71724D4E6E3}" type="sibTrans" cxnId="{3B586CF5-F88F-4916-80E8-276BB989789B}">
      <dgm:prSet/>
      <dgm:spPr/>
      <dgm:t>
        <a:bodyPr/>
        <a:lstStyle/>
        <a:p>
          <a:endParaRPr lang="tr-TR"/>
        </a:p>
      </dgm:t>
    </dgm:pt>
    <dgm:pt modelId="{9CEC333B-46D5-4757-8AFC-D0FACCF4233D}">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bg2"/>
              </a:solidFill>
              <a:effectLst/>
              <a:latin typeface="Comic Sans MS" pitchFamily="66" charset="0"/>
              <a:ea typeface="Times New Roman" pitchFamily="18" charset="0"/>
              <a:cs typeface="Arial" pitchFamily="34" charset="0"/>
            </a:rPr>
            <a:t>GSSK (5510)</a:t>
          </a:r>
          <a:endParaRPr kumimoji="0" lang="tr-TR" sz="1600" b="1" i="0" u="none" strike="noStrike" cap="none" normalizeH="0" baseline="0" dirty="0" smtClean="0">
            <a:ln/>
            <a:solidFill>
              <a:schemeClr val="bg2"/>
            </a:solidFill>
            <a:effectLst/>
            <a:latin typeface="Comic Sans MS" pitchFamily="66" charset="0"/>
            <a:cs typeface="Arial" pitchFamily="34" charset="0"/>
          </a:endParaRPr>
        </a:p>
      </dgm:t>
    </dgm:pt>
    <dgm:pt modelId="{5AE7331B-4797-4FAA-9553-64C89E74BC93}" type="parTrans" cxnId="{D2F51E97-9905-475F-A1F8-28FEC5F8D525}">
      <dgm:prSet/>
      <dgm:spPr/>
      <dgm:t>
        <a:bodyPr/>
        <a:lstStyle/>
        <a:p>
          <a:endParaRPr lang="tr-TR"/>
        </a:p>
      </dgm:t>
    </dgm:pt>
    <dgm:pt modelId="{AA2FD3F0-A1A6-49F7-AA75-09DB1DE7AEEA}" type="sibTrans" cxnId="{D2F51E97-9905-475F-A1F8-28FEC5F8D525}">
      <dgm:prSet/>
      <dgm:spPr/>
      <dgm:t>
        <a:bodyPr/>
        <a:lstStyle/>
        <a:p>
          <a:endParaRPr lang="tr-TR"/>
        </a:p>
      </dgm:t>
    </dgm:pt>
    <dgm:pt modelId="{0BA89D76-F4EB-4557-B791-8937237DFF8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Haklar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(16)</a:t>
          </a:r>
          <a:endParaRPr kumimoji="0" lang="tr-TR" sz="1600" b="1" i="0" u="none" strike="noStrike" cap="none" normalizeH="0" baseline="0" dirty="0" smtClean="0">
            <a:ln/>
            <a:solidFill>
              <a:schemeClr val="tx1"/>
            </a:solidFill>
            <a:effectLst/>
            <a:latin typeface="Comic Sans MS" pitchFamily="66" charset="0"/>
            <a:cs typeface="Arial" pitchFamily="34" charset="0"/>
          </a:endParaRPr>
        </a:p>
      </dgm:t>
    </dgm:pt>
    <dgm:pt modelId="{3A1B411F-CFE1-4264-A66A-F401064FD2CB}" type="parTrans" cxnId="{F3E05AD0-A9F2-49BE-ACC8-EDAC421836B7}">
      <dgm:prSet/>
      <dgm:spPr/>
      <dgm:t>
        <a:bodyPr/>
        <a:lstStyle/>
        <a:p>
          <a:endParaRPr lang="tr-TR"/>
        </a:p>
      </dgm:t>
    </dgm:pt>
    <dgm:pt modelId="{49CC3809-7505-46F5-92FD-C683DB2810DC}" type="sibTrans" cxnId="{F3E05AD0-A9F2-49BE-ACC8-EDAC421836B7}">
      <dgm:prSet/>
      <dgm:spPr/>
      <dgm:t>
        <a:bodyPr/>
        <a:lstStyle/>
        <a:p>
          <a:endParaRPr lang="tr-TR"/>
        </a:p>
      </dgm:t>
    </dgm:pt>
    <dgm:pt modelId="{D7BC153A-D718-4CD0-AF95-A441D64AF31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Geçici/Sürekli İş göremezlik</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dgm:t>
    </dgm:pt>
    <dgm:pt modelId="{ED71C6F3-3448-48F4-B916-6DEBEEB94A6A}" type="parTrans" cxnId="{C66A820E-CDA5-496B-8811-877A46347F61}">
      <dgm:prSet/>
      <dgm:spPr/>
      <dgm:t>
        <a:bodyPr/>
        <a:lstStyle/>
        <a:p>
          <a:endParaRPr lang="tr-TR"/>
        </a:p>
      </dgm:t>
    </dgm:pt>
    <dgm:pt modelId="{C48FF7EB-DE6A-4F9B-8A70-01B0599382A8}" type="sibTrans" cxnId="{C66A820E-CDA5-496B-8811-877A46347F61}">
      <dgm:prSet/>
      <dgm:spPr/>
      <dgm:t>
        <a:bodyPr/>
        <a:lstStyle/>
        <a:p>
          <a:endParaRPr lang="tr-TR"/>
        </a:p>
      </dgm:t>
    </dgm:pt>
    <dgm:pt modelId="{366F2176-0AD4-48B1-93B4-0DEDCF3E8CF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Hak Sahiplerine Gelir</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dgm:t>
    </dgm:pt>
    <dgm:pt modelId="{C5C299A7-4E43-46D8-9A9F-C8F959D21BD7}" type="parTrans" cxnId="{FA6691A7-D5FC-43BE-A726-BFF4635737AE}">
      <dgm:prSet/>
      <dgm:spPr/>
      <dgm:t>
        <a:bodyPr/>
        <a:lstStyle/>
        <a:p>
          <a:endParaRPr lang="tr-TR"/>
        </a:p>
      </dgm:t>
    </dgm:pt>
    <dgm:pt modelId="{C9EBADA1-086C-41CF-B3A4-68A413C1FE39}" type="sibTrans" cxnId="{FA6691A7-D5FC-43BE-A726-BFF4635737AE}">
      <dgm:prSet/>
      <dgm:spPr/>
      <dgm:t>
        <a:bodyPr/>
        <a:lstStyle/>
        <a:p>
          <a:endParaRPr lang="tr-TR"/>
        </a:p>
      </dgm:t>
    </dgm:pt>
    <dgm:pt modelId="{8BDE33F1-D347-43FE-90C3-7382C61B614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Evlenme Yardımı </a:t>
          </a:r>
          <a:endParaRPr kumimoji="0" lang="tr-TR" sz="1800" b="1" i="0" u="none" strike="noStrike" cap="none" normalizeH="0" baseline="0" dirty="0" smtClean="0">
            <a:ln/>
            <a:solidFill>
              <a:srgbClr val="FF0000"/>
            </a:solidFill>
            <a:effectLst/>
            <a:latin typeface="Comic Sans MS" pitchFamily="66" charset="0"/>
            <a:cs typeface="Arial" pitchFamily="34" charset="0"/>
          </a:endParaRPr>
        </a:p>
      </dgm:t>
    </dgm:pt>
    <dgm:pt modelId="{CB5B53A6-310C-445D-9B63-C6A287BC9F81}" type="parTrans" cxnId="{5F0A6E98-CB4B-4396-B7E2-49681E3F73D5}">
      <dgm:prSet/>
      <dgm:spPr/>
      <dgm:t>
        <a:bodyPr/>
        <a:lstStyle/>
        <a:p>
          <a:endParaRPr lang="tr-TR"/>
        </a:p>
      </dgm:t>
    </dgm:pt>
    <dgm:pt modelId="{24A8BAF4-541A-4CD5-80C2-491C4E37501E}" type="sibTrans" cxnId="{5F0A6E98-CB4B-4396-B7E2-49681E3F73D5}">
      <dgm:prSet/>
      <dgm:spPr/>
      <dgm:t>
        <a:bodyPr/>
        <a:lstStyle/>
        <a:p>
          <a:endParaRPr lang="tr-TR"/>
        </a:p>
      </dgm:t>
    </dgm:pt>
    <dgm:pt modelId="{D1985672-3B41-41D1-B218-C885831DF4C1}">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rgbClr val="FF0000"/>
              </a:solidFill>
              <a:effectLst/>
              <a:latin typeface="Comic Sans MS" pitchFamily="66" charset="0"/>
              <a:ea typeface="Times New Roman" pitchFamily="18" charset="0"/>
              <a:cs typeface="Arial" pitchFamily="34" charset="0"/>
            </a:rPr>
            <a:t>Cenaze Yardımı</a:t>
          </a:r>
          <a:endParaRPr kumimoji="0" lang="tr-TR" sz="1600" b="1" i="0" u="none" strike="noStrike" cap="none" normalizeH="0" baseline="0" dirty="0" smtClean="0">
            <a:ln/>
            <a:solidFill>
              <a:srgbClr val="FF0000"/>
            </a:solidFill>
            <a:effectLst/>
            <a:latin typeface="Comic Sans MS" pitchFamily="66" charset="0"/>
            <a:cs typeface="Arial" pitchFamily="34" charset="0"/>
          </a:endParaRPr>
        </a:p>
      </dgm:t>
    </dgm:pt>
    <dgm:pt modelId="{BF31955C-EA7B-491C-A2FA-E473B6483D17}" type="parTrans" cxnId="{FA3BD373-2E26-4B0E-A8B3-087216B371BA}">
      <dgm:prSet/>
      <dgm:spPr/>
      <dgm:t>
        <a:bodyPr/>
        <a:lstStyle/>
        <a:p>
          <a:endParaRPr lang="tr-TR"/>
        </a:p>
      </dgm:t>
    </dgm:pt>
    <dgm:pt modelId="{2A9F515E-F324-4B21-A59B-3A450F9C9821}" type="sibTrans" cxnId="{FA3BD373-2E26-4B0E-A8B3-087216B371BA}">
      <dgm:prSet/>
      <dgm:spPr/>
      <dgm:t>
        <a:bodyPr/>
        <a:lstStyle/>
        <a:p>
          <a:endParaRPr lang="tr-TR"/>
        </a:p>
      </dgm:t>
    </dgm:pt>
    <dgm:pt modelId="{896EA2F3-64EC-4718-AF22-DDFAD0308DCF}">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 Rücu </a:t>
          </a:r>
          <a:r>
            <a:rPr kumimoji="0" lang="tr-TR" sz="1600" b="1" i="0" u="none" strike="noStrike" cap="none" normalizeH="0" baseline="0" dirty="0" err="1" smtClean="0">
              <a:ln/>
              <a:solidFill>
                <a:schemeClr val="tx1"/>
              </a:solidFill>
              <a:effectLst/>
              <a:latin typeface="Comic Sans MS" pitchFamily="66" charset="0"/>
              <a:ea typeface="Times New Roman" pitchFamily="18" charset="0"/>
              <a:cs typeface="Arial" pitchFamily="34" charset="0"/>
            </a:rPr>
            <a:t>Tz</a:t>
          </a: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solidFill>
                <a:schemeClr val="tx1"/>
              </a:solidFill>
              <a:effectLst/>
              <a:latin typeface="Comic Sans MS" pitchFamily="66" charset="0"/>
              <a:ea typeface="Times New Roman" pitchFamily="18" charset="0"/>
              <a:cs typeface="Arial" pitchFamily="34" charset="0"/>
            </a:rPr>
            <a:t> (21)</a:t>
          </a:r>
          <a:endParaRPr kumimoji="0" lang="tr-TR" sz="1600" b="1" i="0" u="none" strike="noStrike" cap="none" normalizeH="0" baseline="0" dirty="0" smtClean="0">
            <a:ln/>
            <a:solidFill>
              <a:schemeClr val="tx1"/>
            </a:solidFill>
            <a:effectLst/>
            <a:latin typeface="Comic Sans MS" pitchFamily="66" charset="0"/>
            <a:cs typeface="Arial" pitchFamily="34" charset="0"/>
          </a:endParaRPr>
        </a:p>
      </dgm:t>
    </dgm:pt>
    <dgm:pt modelId="{C6F88EF8-07BA-4248-A767-3581599DB94F}" type="parTrans" cxnId="{42F00EF9-E6D3-4FE9-990C-8D7B11FFB611}">
      <dgm:prSet/>
      <dgm:spPr/>
      <dgm:t>
        <a:bodyPr/>
        <a:lstStyle/>
        <a:p>
          <a:endParaRPr lang="tr-TR"/>
        </a:p>
      </dgm:t>
    </dgm:pt>
    <dgm:pt modelId="{14B7B1B0-E7CD-4B00-AA2B-34D42FB1D184}" type="sibTrans" cxnId="{42F00EF9-E6D3-4FE9-990C-8D7B11FFB611}">
      <dgm:prSet/>
      <dgm:spPr/>
      <dgm:t>
        <a:bodyPr/>
        <a:lstStyle/>
        <a:p>
          <a:endParaRPr lang="tr-TR"/>
        </a:p>
      </dgm:t>
    </dgm:pt>
    <dgm:pt modelId="{DF65B021-8AF0-433A-9791-848C7EBBDAE2}" type="pres">
      <dgm:prSet presAssocID="{50753619-C055-4731-BABB-3748762BB459}" presName="hierChild1" presStyleCnt="0">
        <dgm:presLayoutVars>
          <dgm:orgChart val="1"/>
          <dgm:chPref val="1"/>
          <dgm:dir/>
          <dgm:animOne val="branch"/>
          <dgm:animLvl val="lvl"/>
          <dgm:resizeHandles/>
        </dgm:presLayoutVars>
      </dgm:prSet>
      <dgm:spPr/>
    </dgm:pt>
    <dgm:pt modelId="{DCDB66A0-9A5F-437C-B5BD-E556044484E1}" type="pres">
      <dgm:prSet presAssocID="{6046528A-AEDC-4733-AD85-93E1849EE342}" presName="hierRoot1" presStyleCnt="0">
        <dgm:presLayoutVars>
          <dgm:hierBranch/>
        </dgm:presLayoutVars>
      </dgm:prSet>
      <dgm:spPr/>
    </dgm:pt>
    <dgm:pt modelId="{614B990A-2DA4-41A9-939F-804C9FFDF6D0}" type="pres">
      <dgm:prSet presAssocID="{6046528A-AEDC-4733-AD85-93E1849EE342}" presName="rootComposite1" presStyleCnt="0"/>
      <dgm:spPr/>
    </dgm:pt>
    <dgm:pt modelId="{BCBCC3DA-4CAD-463F-BF8E-02BF9BE467A2}" type="pres">
      <dgm:prSet presAssocID="{6046528A-AEDC-4733-AD85-93E1849EE342}" presName="rootText1" presStyleLbl="node0" presStyleIdx="0" presStyleCnt="1" custScaleX="399661">
        <dgm:presLayoutVars>
          <dgm:chPref val="3"/>
        </dgm:presLayoutVars>
      </dgm:prSet>
      <dgm:spPr/>
      <dgm:t>
        <a:bodyPr/>
        <a:lstStyle/>
        <a:p>
          <a:endParaRPr lang="tr-TR"/>
        </a:p>
      </dgm:t>
    </dgm:pt>
    <dgm:pt modelId="{C5A25960-3C98-4A66-9376-CDE18BA9BF50}" type="pres">
      <dgm:prSet presAssocID="{6046528A-AEDC-4733-AD85-93E1849EE342}" presName="rootConnector1" presStyleLbl="node1" presStyleIdx="0" presStyleCnt="0"/>
      <dgm:spPr/>
      <dgm:t>
        <a:bodyPr/>
        <a:lstStyle/>
        <a:p>
          <a:endParaRPr lang="tr-TR"/>
        </a:p>
      </dgm:t>
    </dgm:pt>
    <dgm:pt modelId="{93B6E236-E8FF-47A5-B629-853CF35EBFBC}" type="pres">
      <dgm:prSet presAssocID="{6046528A-AEDC-4733-AD85-93E1849EE342}" presName="hierChild2" presStyleCnt="0"/>
      <dgm:spPr/>
    </dgm:pt>
    <dgm:pt modelId="{201EA05A-575E-40A6-B8E0-612EE1E64F1E}" type="pres">
      <dgm:prSet presAssocID="{06368C39-CFFB-41AC-AD8A-9D8F22FF1BAD}" presName="Name35" presStyleLbl="parChTrans1D2" presStyleIdx="0" presStyleCnt="2"/>
      <dgm:spPr/>
      <dgm:t>
        <a:bodyPr/>
        <a:lstStyle/>
        <a:p>
          <a:endParaRPr lang="tr-TR"/>
        </a:p>
      </dgm:t>
    </dgm:pt>
    <dgm:pt modelId="{CEF4A1CB-C6A1-40CE-AA50-839FBC61CC1C}" type="pres">
      <dgm:prSet presAssocID="{067FFBB0-5478-4C5D-AA25-406E256ADA6B}" presName="hierRoot2" presStyleCnt="0">
        <dgm:presLayoutVars>
          <dgm:hierBranch/>
        </dgm:presLayoutVars>
      </dgm:prSet>
      <dgm:spPr/>
    </dgm:pt>
    <dgm:pt modelId="{C56B1F6E-05D6-4581-87B3-EA926AA235D5}" type="pres">
      <dgm:prSet presAssocID="{067FFBB0-5478-4C5D-AA25-406E256ADA6B}" presName="rootComposite" presStyleCnt="0"/>
      <dgm:spPr/>
    </dgm:pt>
    <dgm:pt modelId="{64E69B93-0853-479C-92EB-B765FAAB3D83}" type="pres">
      <dgm:prSet presAssocID="{067FFBB0-5478-4C5D-AA25-406E256ADA6B}" presName="rootText" presStyleLbl="node2" presStyleIdx="0" presStyleCnt="2" custScaleX="192899">
        <dgm:presLayoutVars>
          <dgm:chPref val="3"/>
        </dgm:presLayoutVars>
      </dgm:prSet>
      <dgm:spPr/>
      <dgm:t>
        <a:bodyPr/>
        <a:lstStyle/>
        <a:p>
          <a:endParaRPr lang="tr-TR"/>
        </a:p>
      </dgm:t>
    </dgm:pt>
    <dgm:pt modelId="{47C34606-D2EB-4C09-BB07-DB04B955F1FE}" type="pres">
      <dgm:prSet presAssocID="{067FFBB0-5478-4C5D-AA25-406E256ADA6B}" presName="rootConnector" presStyleLbl="node2" presStyleIdx="0" presStyleCnt="2"/>
      <dgm:spPr/>
      <dgm:t>
        <a:bodyPr/>
        <a:lstStyle/>
        <a:p>
          <a:endParaRPr lang="tr-TR"/>
        </a:p>
      </dgm:t>
    </dgm:pt>
    <dgm:pt modelId="{6B583C36-89B3-47D6-BC8A-E2E5674D0C4A}" type="pres">
      <dgm:prSet presAssocID="{067FFBB0-5478-4C5D-AA25-406E256ADA6B}" presName="hierChild4" presStyleCnt="0"/>
      <dgm:spPr/>
    </dgm:pt>
    <dgm:pt modelId="{175860CD-EBAC-4041-8E09-1F48300AC20E}" type="pres">
      <dgm:prSet presAssocID="{ECCB1877-4B49-4284-BD7B-8EB9138C0EA9}" presName="Name35" presStyleLbl="parChTrans1D3" presStyleIdx="0" presStyleCnt="5"/>
      <dgm:spPr/>
      <dgm:t>
        <a:bodyPr/>
        <a:lstStyle/>
        <a:p>
          <a:endParaRPr lang="tr-TR"/>
        </a:p>
      </dgm:t>
    </dgm:pt>
    <dgm:pt modelId="{97C9A227-0704-4B16-A3B4-D3A5E3AB0944}" type="pres">
      <dgm:prSet presAssocID="{4A3EF47E-A3C4-413E-B0E1-E388F1CD2B16}" presName="hierRoot2" presStyleCnt="0">
        <dgm:presLayoutVars>
          <dgm:hierBranch val="r"/>
        </dgm:presLayoutVars>
      </dgm:prSet>
      <dgm:spPr/>
    </dgm:pt>
    <dgm:pt modelId="{0401BDCA-1F75-4F1D-B76B-C6D2B77566D9}" type="pres">
      <dgm:prSet presAssocID="{4A3EF47E-A3C4-413E-B0E1-E388F1CD2B16}" presName="rootComposite" presStyleCnt="0"/>
      <dgm:spPr/>
    </dgm:pt>
    <dgm:pt modelId="{71001E9B-351B-4F3F-9B34-7D8D2D44BDB5}" type="pres">
      <dgm:prSet presAssocID="{4A3EF47E-A3C4-413E-B0E1-E388F1CD2B16}" presName="rootText" presStyleLbl="node3" presStyleIdx="0" presStyleCnt="5" custScaleX="147783" custScaleY="142709">
        <dgm:presLayoutVars>
          <dgm:chPref val="3"/>
        </dgm:presLayoutVars>
      </dgm:prSet>
      <dgm:spPr/>
      <dgm:t>
        <a:bodyPr/>
        <a:lstStyle/>
        <a:p>
          <a:endParaRPr lang="tr-TR"/>
        </a:p>
      </dgm:t>
    </dgm:pt>
    <dgm:pt modelId="{FC196FC6-54CE-478E-813B-B8BD5D3EC2E3}" type="pres">
      <dgm:prSet presAssocID="{4A3EF47E-A3C4-413E-B0E1-E388F1CD2B16}" presName="rootConnector" presStyleLbl="node3" presStyleIdx="0" presStyleCnt="5"/>
      <dgm:spPr/>
      <dgm:t>
        <a:bodyPr/>
        <a:lstStyle/>
        <a:p>
          <a:endParaRPr lang="tr-TR"/>
        </a:p>
      </dgm:t>
    </dgm:pt>
    <dgm:pt modelId="{FF7CDC35-A88B-46CB-A8BA-9B124F21E6D9}" type="pres">
      <dgm:prSet presAssocID="{4A3EF47E-A3C4-413E-B0E1-E388F1CD2B16}" presName="hierChild4" presStyleCnt="0"/>
      <dgm:spPr/>
    </dgm:pt>
    <dgm:pt modelId="{D569FA50-80B2-4D33-BB68-D00490E027F9}" type="pres">
      <dgm:prSet presAssocID="{00508DA6-96EA-4CB9-AEFB-85A87519FCB6}" presName="Name50" presStyleLbl="parChTrans1D4" presStyleIdx="0" presStyleCnt="7"/>
      <dgm:spPr/>
      <dgm:t>
        <a:bodyPr/>
        <a:lstStyle/>
        <a:p>
          <a:endParaRPr lang="tr-TR"/>
        </a:p>
      </dgm:t>
    </dgm:pt>
    <dgm:pt modelId="{BB61C368-03FF-48C7-BDDC-8A8FC70AE976}" type="pres">
      <dgm:prSet presAssocID="{E73E469C-38B4-414D-9F71-58869B0FD58F}" presName="hierRoot2" presStyleCnt="0">
        <dgm:presLayoutVars>
          <dgm:hierBranch val="r"/>
        </dgm:presLayoutVars>
      </dgm:prSet>
      <dgm:spPr/>
    </dgm:pt>
    <dgm:pt modelId="{B04A46CE-5CEC-463B-9367-D633A1846E98}" type="pres">
      <dgm:prSet presAssocID="{E73E469C-38B4-414D-9F71-58869B0FD58F}" presName="rootComposite" presStyleCnt="0"/>
      <dgm:spPr/>
    </dgm:pt>
    <dgm:pt modelId="{474E271F-696E-43C1-B198-6E75126F544E}" type="pres">
      <dgm:prSet presAssocID="{E73E469C-38B4-414D-9F71-58869B0FD58F}" presName="rootText" presStyleLbl="node4" presStyleIdx="0" presStyleCnt="7" custScaleX="180450" custScaleY="53171">
        <dgm:presLayoutVars>
          <dgm:chPref val="3"/>
        </dgm:presLayoutVars>
      </dgm:prSet>
      <dgm:spPr/>
      <dgm:t>
        <a:bodyPr/>
        <a:lstStyle/>
        <a:p>
          <a:endParaRPr lang="tr-TR"/>
        </a:p>
      </dgm:t>
    </dgm:pt>
    <dgm:pt modelId="{D1A7A12E-E655-4BB4-8762-63AFB6E43855}" type="pres">
      <dgm:prSet presAssocID="{E73E469C-38B4-414D-9F71-58869B0FD58F}" presName="rootConnector" presStyleLbl="node4" presStyleIdx="0" presStyleCnt="7"/>
      <dgm:spPr/>
      <dgm:t>
        <a:bodyPr/>
        <a:lstStyle/>
        <a:p>
          <a:endParaRPr lang="tr-TR"/>
        </a:p>
      </dgm:t>
    </dgm:pt>
    <dgm:pt modelId="{17B55968-E08C-4BC9-8423-0F495E814C14}" type="pres">
      <dgm:prSet presAssocID="{E73E469C-38B4-414D-9F71-58869B0FD58F}" presName="hierChild4" presStyleCnt="0"/>
      <dgm:spPr/>
    </dgm:pt>
    <dgm:pt modelId="{8E6F377E-A612-4525-9CFC-0114FDFC8D7A}" type="pres">
      <dgm:prSet presAssocID="{E73E469C-38B4-414D-9F71-58869B0FD58F}" presName="hierChild5" presStyleCnt="0"/>
      <dgm:spPr/>
    </dgm:pt>
    <dgm:pt modelId="{1B250469-D6D9-4456-A8E8-BDE024223215}" type="pres">
      <dgm:prSet presAssocID="{7E6DF15C-AA28-42D8-82AA-192A2D305D8D}" presName="Name50" presStyleLbl="parChTrans1D4" presStyleIdx="1" presStyleCnt="7"/>
      <dgm:spPr/>
      <dgm:t>
        <a:bodyPr/>
        <a:lstStyle/>
        <a:p>
          <a:endParaRPr lang="tr-TR"/>
        </a:p>
      </dgm:t>
    </dgm:pt>
    <dgm:pt modelId="{6FB81668-0A53-4BE3-BA43-CAC6ED99F599}" type="pres">
      <dgm:prSet presAssocID="{0ABC261C-1FC1-4F36-95B1-B0F9871BE2D9}" presName="hierRoot2" presStyleCnt="0">
        <dgm:presLayoutVars>
          <dgm:hierBranch val="r"/>
        </dgm:presLayoutVars>
      </dgm:prSet>
      <dgm:spPr/>
    </dgm:pt>
    <dgm:pt modelId="{1A12C8F9-60FD-4D2E-AAC1-7BDAF395816D}" type="pres">
      <dgm:prSet presAssocID="{0ABC261C-1FC1-4F36-95B1-B0F9871BE2D9}" presName="rootComposite" presStyleCnt="0"/>
      <dgm:spPr/>
    </dgm:pt>
    <dgm:pt modelId="{A16C03AA-6D7D-4410-AD7B-88F14820CDDD}" type="pres">
      <dgm:prSet presAssocID="{0ABC261C-1FC1-4F36-95B1-B0F9871BE2D9}" presName="rootText" presStyleLbl="node4" presStyleIdx="1" presStyleCnt="7" custScaleX="267283" custScaleY="130902">
        <dgm:presLayoutVars>
          <dgm:chPref val="3"/>
        </dgm:presLayoutVars>
      </dgm:prSet>
      <dgm:spPr/>
      <dgm:t>
        <a:bodyPr/>
        <a:lstStyle/>
        <a:p>
          <a:endParaRPr lang="tr-TR"/>
        </a:p>
      </dgm:t>
    </dgm:pt>
    <dgm:pt modelId="{9358DBB6-2C56-4EBF-A4A3-4E01750C7055}" type="pres">
      <dgm:prSet presAssocID="{0ABC261C-1FC1-4F36-95B1-B0F9871BE2D9}" presName="rootConnector" presStyleLbl="node4" presStyleIdx="1" presStyleCnt="7"/>
      <dgm:spPr/>
      <dgm:t>
        <a:bodyPr/>
        <a:lstStyle/>
        <a:p>
          <a:endParaRPr lang="tr-TR"/>
        </a:p>
      </dgm:t>
    </dgm:pt>
    <dgm:pt modelId="{AD660605-91C6-46D6-956C-4ADF952C617D}" type="pres">
      <dgm:prSet presAssocID="{0ABC261C-1FC1-4F36-95B1-B0F9871BE2D9}" presName="hierChild4" presStyleCnt="0"/>
      <dgm:spPr/>
    </dgm:pt>
    <dgm:pt modelId="{8C0A4AC0-F3C1-45C6-AEA3-64D7FB26D0DD}" type="pres">
      <dgm:prSet presAssocID="{0ABC261C-1FC1-4F36-95B1-B0F9871BE2D9}" presName="hierChild5" presStyleCnt="0"/>
      <dgm:spPr/>
    </dgm:pt>
    <dgm:pt modelId="{7E23E3FD-BB15-4E44-ABAA-BBC0DE20C4E2}" type="pres">
      <dgm:prSet presAssocID="{7B633A81-B6B1-4627-9527-6EBB633C7A49}" presName="Name50" presStyleLbl="parChTrans1D4" presStyleIdx="2" presStyleCnt="7"/>
      <dgm:spPr/>
      <dgm:t>
        <a:bodyPr/>
        <a:lstStyle/>
        <a:p>
          <a:endParaRPr lang="tr-TR"/>
        </a:p>
      </dgm:t>
    </dgm:pt>
    <dgm:pt modelId="{1ADE8B08-4A7D-4EA0-9AD2-9B5E001DE6CE}" type="pres">
      <dgm:prSet presAssocID="{E99DB495-B718-449A-94BB-E1F81D77A73E}" presName="hierRoot2" presStyleCnt="0">
        <dgm:presLayoutVars>
          <dgm:hierBranch val="r"/>
        </dgm:presLayoutVars>
      </dgm:prSet>
      <dgm:spPr/>
    </dgm:pt>
    <dgm:pt modelId="{834828B7-6F7C-465D-B246-0E5B608A0076}" type="pres">
      <dgm:prSet presAssocID="{E99DB495-B718-449A-94BB-E1F81D77A73E}" presName="rootComposite" presStyleCnt="0"/>
      <dgm:spPr/>
    </dgm:pt>
    <dgm:pt modelId="{15BAE354-B119-4323-AC59-8892B0131085}" type="pres">
      <dgm:prSet presAssocID="{E99DB495-B718-449A-94BB-E1F81D77A73E}" presName="rootText" presStyleLbl="node4" presStyleIdx="2" presStyleCnt="7" custScaleX="300998" custScaleY="123060">
        <dgm:presLayoutVars>
          <dgm:chPref val="3"/>
        </dgm:presLayoutVars>
      </dgm:prSet>
      <dgm:spPr/>
      <dgm:t>
        <a:bodyPr/>
        <a:lstStyle/>
        <a:p>
          <a:endParaRPr lang="tr-TR"/>
        </a:p>
      </dgm:t>
    </dgm:pt>
    <dgm:pt modelId="{9DACB898-02D3-40EF-A40B-AD752B4C4EAA}" type="pres">
      <dgm:prSet presAssocID="{E99DB495-B718-449A-94BB-E1F81D77A73E}" presName="rootConnector" presStyleLbl="node4" presStyleIdx="2" presStyleCnt="7"/>
      <dgm:spPr/>
      <dgm:t>
        <a:bodyPr/>
        <a:lstStyle/>
        <a:p>
          <a:endParaRPr lang="tr-TR"/>
        </a:p>
      </dgm:t>
    </dgm:pt>
    <dgm:pt modelId="{CAB97427-8C8A-40C1-AA48-1C306FB632D7}" type="pres">
      <dgm:prSet presAssocID="{E99DB495-B718-449A-94BB-E1F81D77A73E}" presName="hierChild4" presStyleCnt="0"/>
      <dgm:spPr/>
    </dgm:pt>
    <dgm:pt modelId="{7618F0F7-0248-4AAE-962D-8B1FF47929C9}" type="pres">
      <dgm:prSet presAssocID="{E99DB495-B718-449A-94BB-E1F81D77A73E}" presName="hierChild5" presStyleCnt="0"/>
      <dgm:spPr/>
    </dgm:pt>
    <dgm:pt modelId="{81EE3A17-2616-4AC1-9040-9EE39DCA16CF}" type="pres">
      <dgm:prSet presAssocID="{4A3EF47E-A3C4-413E-B0E1-E388F1CD2B16}" presName="hierChild5" presStyleCnt="0"/>
      <dgm:spPr/>
    </dgm:pt>
    <dgm:pt modelId="{9CFA36A7-0990-4D50-8218-D6776B84718D}" type="pres">
      <dgm:prSet presAssocID="{746744BF-8462-4C4E-9AE6-AE4CBC5C188A}" presName="Name35" presStyleLbl="parChTrans1D3" presStyleIdx="1" presStyleCnt="5"/>
      <dgm:spPr/>
      <dgm:t>
        <a:bodyPr/>
        <a:lstStyle/>
        <a:p>
          <a:endParaRPr lang="tr-TR"/>
        </a:p>
      </dgm:t>
    </dgm:pt>
    <dgm:pt modelId="{EB908A97-445A-468D-BEA6-03E4D86E5599}" type="pres">
      <dgm:prSet presAssocID="{9E837EEE-44DA-4333-87F9-0594B99CF8E5}" presName="hierRoot2" presStyleCnt="0">
        <dgm:presLayoutVars>
          <dgm:hierBranch val="r"/>
        </dgm:presLayoutVars>
      </dgm:prSet>
      <dgm:spPr/>
    </dgm:pt>
    <dgm:pt modelId="{74E95827-829E-47EC-9F73-9D19BD459BBD}" type="pres">
      <dgm:prSet presAssocID="{9E837EEE-44DA-4333-87F9-0594B99CF8E5}" presName="rootComposite" presStyleCnt="0"/>
      <dgm:spPr/>
    </dgm:pt>
    <dgm:pt modelId="{9A27A3C7-9652-4394-A7A8-BF138BEDFB74}" type="pres">
      <dgm:prSet presAssocID="{9E837EEE-44DA-4333-87F9-0594B99CF8E5}" presName="rootText" presStyleLbl="node3" presStyleIdx="1" presStyleCnt="5" custScaleX="155100" custScaleY="168450">
        <dgm:presLayoutVars>
          <dgm:chPref val="3"/>
        </dgm:presLayoutVars>
      </dgm:prSet>
      <dgm:spPr/>
      <dgm:t>
        <a:bodyPr/>
        <a:lstStyle/>
        <a:p>
          <a:endParaRPr lang="tr-TR"/>
        </a:p>
      </dgm:t>
    </dgm:pt>
    <dgm:pt modelId="{C54360EF-BB84-4F73-B6CE-6EE28990E90F}" type="pres">
      <dgm:prSet presAssocID="{9E837EEE-44DA-4333-87F9-0594B99CF8E5}" presName="rootConnector" presStyleLbl="node3" presStyleIdx="1" presStyleCnt="5"/>
      <dgm:spPr/>
      <dgm:t>
        <a:bodyPr/>
        <a:lstStyle/>
        <a:p>
          <a:endParaRPr lang="tr-TR"/>
        </a:p>
      </dgm:t>
    </dgm:pt>
    <dgm:pt modelId="{C5284C22-D36D-4FFC-BFEA-10CA19F100AC}" type="pres">
      <dgm:prSet presAssocID="{9E837EEE-44DA-4333-87F9-0594B99CF8E5}" presName="hierChild4" presStyleCnt="0"/>
      <dgm:spPr/>
    </dgm:pt>
    <dgm:pt modelId="{CEC859C4-1255-42A4-9514-1423AAF03553}" type="pres">
      <dgm:prSet presAssocID="{9E837EEE-44DA-4333-87F9-0594B99CF8E5}" presName="hierChild5" presStyleCnt="0"/>
      <dgm:spPr/>
    </dgm:pt>
    <dgm:pt modelId="{3C8A5718-7E75-40F6-883E-3FF8E9B3C6C0}" type="pres">
      <dgm:prSet presAssocID="{0ED6A6E2-1EA6-497B-8B9A-599D9AFA7A25}" presName="Name35" presStyleLbl="parChTrans1D3" presStyleIdx="2" presStyleCnt="5"/>
      <dgm:spPr/>
      <dgm:t>
        <a:bodyPr/>
        <a:lstStyle/>
        <a:p>
          <a:endParaRPr lang="tr-TR"/>
        </a:p>
      </dgm:t>
    </dgm:pt>
    <dgm:pt modelId="{38347765-2978-4286-AE18-960D0FEA17D1}" type="pres">
      <dgm:prSet presAssocID="{5A553A1D-CC14-440E-BECB-311158284B53}" presName="hierRoot2" presStyleCnt="0">
        <dgm:presLayoutVars>
          <dgm:hierBranch val="r"/>
        </dgm:presLayoutVars>
      </dgm:prSet>
      <dgm:spPr/>
    </dgm:pt>
    <dgm:pt modelId="{8DB82904-F6BE-4116-AF1C-7453E4EB30BF}" type="pres">
      <dgm:prSet presAssocID="{5A553A1D-CC14-440E-BECB-311158284B53}" presName="rootComposite" presStyleCnt="0"/>
      <dgm:spPr/>
    </dgm:pt>
    <dgm:pt modelId="{EACF0343-1301-466D-9064-09913C14A972}" type="pres">
      <dgm:prSet presAssocID="{5A553A1D-CC14-440E-BECB-311158284B53}" presName="rootText" presStyleLbl="node3" presStyleIdx="2" presStyleCnt="5" custScaleX="117991" custScaleY="122874">
        <dgm:presLayoutVars>
          <dgm:chPref val="3"/>
        </dgm:presLayoutVars>
      </dgm:prSet>
      <dgm:spPr/>
      <dgm:t>
        <a:bodyPr/>
        <a:lstStyle/>
        <a:p>
          <a:endParaRPr lang="tr-TR"/>
        </a:p>
      </dgm:t>
    </dgm:pt>
    <dgm:pt modelId="{AFD93F5B-4CEB-4E60-AB51-19B2105A0C26}" type="pres">
      <dgm:prSet presAssocID="{5A553A1D-CC14-440E-BECB-311158284B53}" presName="rootConnector" presStyleLbl="node3" presStyleIdx="2" presStyleCnt="5"/>
      <dgm:spPr/>
      <dgm:t>
        <a:bodyPr/>
        <a:lstStyle/>
        <a:p>
          <a:endParaRPr lang="tr-TR"/>
        </a:p>
      </dgm:t>
    </dgm:pt>
    <dgm:pt modelId="{0DF5A1BD-949A-4209-BC31-B15A10F0F5FC}" type="pres">
      <dgm:prSet presAssocID="{5A553A1D-CC14-440E-BECB-311158284B53}" presName="hierChild4" presStyleCnt="0"/>
      <dgm:spPr/>
    </dgm:pt>
    <dgm:pt modelId="{ACAABB8C-32A9-4A45-B9F5-60503DE0B9EF}" type="pres">
      <dgm:prSet presAssocID="{5A553A1D-CC14-440E-BECB-311158284B53}" presName="hierChild5" presStyleCnt="0"/>
      <dgm:spPr/>
    </dgm:pt>
    <dgm:pt modelId="{D6ADCCDF-0D65-4C29-B00A-D55BCA0162DB}" type="pres">
      <dgm:prSet presAssocID="{067FFBB0-5478-4C5D-AA25-406E256ADA6B}" presName="hierChild5" presStyleCnt="0"/>
      <dgm:spPr/>
    </dgm:pt>
    <dgm:pt modelId="{FE81E1B7-CDB2-4988-B5D5-C7BB5D52006C}" type="pres">
      <dgm:prSet presAssocID="{5AE7331B-4797-4FAA-9553-64C89E74BC93}" presName="Name35" presStyleLbl="parChTrans1D2" presStyleIdx="1" presStyleCnt="2"/>
      <dgm:spPr/>
      <dgm:t>
        <a:bodyPr/>
        <a:lstStyle/>
        <a:p>
          <a:endParaRPr lang="tr-TR"/>
        </a:p>
      </dgm:t>
    </dgm:pt>
    <dgm:pt modelId="{694C6476-51FB-4CF3-A802-7B668EDF307A}" type="pres">
      <dgm:prSet presAssocID="{9CEC333B-46D5-4757-8AFC-D0FACCF4233D}" presName="hierRoot2" presStyleCnt="0">
        <dgm:presLayoutVars>
          <dgm:hierBranch/>
        </dgm:presLayoutVars>
      </dgm:prSet>
      <dgm:spPr/>
    </dgm:pt>
    <dgm:pt modelId="{C18F4323-D1B9-406E-BC61-FA7FC2BD0C54}" type="pres">
      <dgm:prSet presAssocID="{9CEC333B-46D5-4757-8AFC-D0FACCF4233D}" presName="rootComposite" presStyleCnt="0"/>
      <dgm:spPr/>
    </dgm:pt>
    <dgm:pt modelId="{EF119948-EBDF-4172-A6E8-A0C23590B8F7}" type="pres">
      <dgm:prSet presAssocID="{9CEC333B-46D5-4757-8AFC-D0FACCF4233D}" presName="rootText" presStyleLbl="node2" presStyleIdx="1" presStyleCnt="2" custScaleX="154934">
        <dgm:presLayoutVars>
          <dgm:chPref val="3"/>
        </dgm:presLayoutVars>
      </dgm:prSet>
      <dgm:spPr/>
      <dgm:t>
        <a:bodyPr/>
        <a:lstStyle/>
        <a:p>
          <a:endParaRPr lang="tr-TR"/>
        </a:p>
      </dgm:t>
    </dgm:pt>
    <dgm:pt modelId="{CF11941C-AFD3-48DC-AEF4-91E8722BFD31}" type="pres">
      <dgm:prSet presAssocID="{9CEC333B-46D5-4757-8AFC-D0FACCF4233D}" presName="rootConnector" presStyleLbl="node2" presStyleIdx="1" presStyleCnt="2"/>
      <dgm:spPr/>
      <dgm:t>
        <a:bodyPr/>
        <a:lstStyle/>
        <a:p>
          <a:endParaRPr lang="tr-TR"/>
        </a:p>
      </dgm:t>
    </dgm:pt>
    <dgm:pt modelId="{B5B428CF-A75F-4ABF-9F4D-CEB1421B2F88}" type="pres">
      <dgm:prSet presAssocID="{9CEC333B-46D5-4757-8AFC-D0FACCF4233D}" presName="hierChild4" presStyleCnt="0"/>
      <dgm:spPr/>
    </dgm:pt>
    <dgm:pt modelId="{B4035D9C-74B5-40BC-AD6E-C5315665F3A0}" type="pres">
      <dgm:prSet presAssocID="{3A1B411F-CFE1-4264-A66A-F401064FD2CB}" presName="Name35" presStyleLbl="parChTrans1D3" presStyleIdx="3" presStyleCnt="5"/>
      <dgm:spPr/>
      <dgm:t>
        <a:bodyPr/>
        <a:lstStyle/>
        <a:p>
          <a:endParaRPr lang="tr-TR"/>
        </a:p>
      </dgm:t>
    </dgm:pt>
    <dgm:pt modelId="{114A8C65-A2D4-46E7-A9A3-1FCA168F7FCF}" type="pres">
      <dgm:prSet presAssocID="{0BA89D76-F4EB-4557-B791-8937237DFF81}" presName="hierRoot2" presStyleCnt="0">
        <dgm:presLayoutVars>
          <dgm:hierBranch val="r"/>
        </dgm:presLayoutVars>
      </dgm:prSet>
      <dgm:spPr/>
    </dgm:pt>
    <dgm:pt modelId="{1B26AB44-28D2-4910-88B7-2E308E148D5B}" type="pres">
      <dgm:prSet presAssocID="{0BA89D76-F4EB-4557-B791-8937237DFF81}" presName="rootComposite" presStyleCnt="0"/>
      <dgm:spPr/>
    </dgm:pt>
    <dgm:pt modelId="{CD29B56F-0DAE-4DD5-9096-80CAF0603F93}" type="pres">
      <dgm:prSet presAssocID="{0BA89D76-F4EB-4557-B791-8937237DFF81}" presName="rootText" presStyleLbl="node3" presStyleIdx="3" presStyleCnt="5">
        <dgm:presLayoutVars>
          <dgm:chPref val="3"/>
        </dgm:presLayoutVars>
      </dgm:prSet>
      <dgm:spPr/>
      <dgm:t>
        <a:bodyPr/>
        <a:lstStyle/>
        <a:p>
          <a:endParaRPr lang="tr-TR"/>
        </a:p>
      </dgm:t>
    </dgm:pt>
    <dgm:pt modelId="{FC4CAC4E-F3C2-4EDE-B4AF-CEFF72410A4A}" type="pres">
      <dgm:prSet presAssocID="{0BA89D76-F4EB-4557-B791-8937237DFF81}" presName="rootConnector" presStyleLbl="node3" presStyleIdx="3" presStyleCnt="5"/>
      <dgm:spPr/>
      <dgm:t>
        <a:bodyPr/>
        <a:lstStyle/>
        <a:p>
          <a:endParaRPr lang="tr-TR"/>
        </a:p>
      </dgm:t>
    </dgm:pt>
    <dgm:pt modelId="{B2180850-B1B1-48F2-B5F5-88FD703F713F}" type="pres">
      <dgm:prSet presAssocID="{0BA89D76-F4EB-4557-B791-8937237DFF81}" presName="hierChild4" presStyleCnt="0"/>
      <dgm:spPr/>
    </dgm:pt>
    <dgm:pt modelId="{98BB3C85-C91A-4960-8C2E-EA74868749FA}" type="pres">
      <dgm:prSet presAssocID="{ED71C6F3-3448-48F4-B916-6DEBEEB94A6A}" presName="Name50" presStyleLbl="parChTrans1D4" presStyleIdx="3" presStyleCnt="7"/>
      <dgm:spPr/>
      <dgm:t>
        <a:bodyPr/>
        <a:lstStyle/>
        <a:p>
          <a:endParaRPr lang="tr-TR"/>
        </a:p>
      </dgm:t>
    </dgm:pt>
    <dgm:pt modelId="{C6F7E1F7-6253-483A-8D33-C84DE2946D26}" type="pres">
      <dgm:prSet presAssocID="{D7BC153A-D718-4CD0-AF95-A441D64AF319}" presName="hierRoot2" presStyleCnt="0">
        <dgm:presLayoutVars>
          <dgm:hierBranch val="r"/>
        </dgm:presLayoutVars>
      </dgm:prSet>
      <dgm:spPr/>
    </dgm:pt>
    <dgm:pt modelId="{284236BC-9500-4E1F-B6FF-E506F299DF73}" type="pres">
      <dgm:prSet presAssocID="{D7BC153A-D718-4CD0-AF95-A441D64AF319}" presName="rootComposite" presStyleCnt="0"/>
      <dgm:spPr/>
    </dgm:pt>
    <dgm:pt modelId="{C2190C8B-E79D-4935-9A5E-81557E809686}" type="pres">
      <dgm:prSet presAssocID="{D7BC153A-D718-4CD0-AF95-A441D64AF319}" presName="rootText" presStyleLbl="node4" presStyleIdx="3" presStyleCnt="7" custScaleX="163911">
        <dgm:presLayoutVars>
          <dgm:chPref val="3"/>
        </dgm:presLayoutVars>
      </dgm:prSet>
      <dgm:spPr/>
      <dgm:t>
        <a:bodyPr/>
        <a:lstStyle/>
        <a:p>
          <a:endParaRPr lang="tr-TR"/>
        </a:p>
      </dgm:t>
    </dgm:pt>
    <dgm:pt modelId="{DE71D2B1-05B6-4A11-BBD9-DB5054804F47}" type="pres">
      <dgm:prSet presAssocID="{D7BC153A-D718-4CD0-AF95-A441D64AF319}" presName="rootConnector" presStyleLbl="node4" presStyleIdx="3" presStyleCnt="7"/>
      <dgm:spPr/>
      <dgm:t>
        <a:bodyPr/>
        <a:lstStyle/>
        <a:p>
          <a:endParaRPr lang="tr-TR"/>
        </a:p>
      </dgm:t>
    </dgm:pt>
    <dgm:pt modelId="{02E54CC0-838D-42A9-8E2C-5550313E2B80}" type="pres">
      <dgm:prSet presAssocID="{D7BC153A-D718-4CD0-AF95-A441D64AF319}" presName="hierChild4" presStyleCnt="0"/>
      <dgm:spPr/>
    </dgm:pt>
    <dgm:pt modelId="{E391854A-50A4-4F9A-AB42-C57FCC290E38}" type="pres">
      <dgm:prSet presAssocID="{D7BC153A-D718-4CD0-AF95-A441D64AF319}" presName="hierChild5" presStyleCnt="0"/>
      <dgm:spPr/>
    </dgm:pt>
    <dgm:pt modelId="{4CFF822E-DA8A-4B1F-BCD9-4D4E7C655BAF}" type="pres">
      <dgm:prSet presAssocID="{C5C299A7-4E43-46D8-9A9F-C8F959D21BD7}" presName="Name50" presStyleLbl="parChTrans1D4" presStyleIdx="4" presStyleCnt="7"/>
      <dgm:spPr/>
      <dgm:t>
        <a:bodyPr/>
        <a:lstStyle/>
        <a:p>
          <a:endParaRPr lang="tr-TR"/>
        </a:p>
      </dgm:t>
    </dgm:pt>
    <dgm:pt modelId="{6FEBC2B4-821C-40FA-8F95-0338009ED857}" type="pres">
      <dgm:prSet presAssocID="{366F2176-0AD4-48B1-93B4-0DEDCF3E8CF1}" presName="hierRoot2" presStyleCnt="0">
        <dgm:presLayoutVars>
          <dgm:hierBranch val="r"/>
        </dgm:presLayoutVars>
      </dgm:prSet>
      <dgm:spPr/>
    </dgm:pt>
    <dgm:pt modelId="{67A11605-63CB-4F30-90C3-97B72D9662AE}" type="pres">
      <dgm:prSet presAssocID="{366F2176-0AD4-48B1-93B4-0DEDCF3E8CF1}" presName="rootComposite" presStyleCnt="0"/>
      <dgm:spPr/>
    </dgm:pt>
    <dgm:pt modelId="{AD82C7B2-DA74-410F-B1A1-8C4D2EF4E69D}" type="pres">
      <dgm:prSet presAssocID="{366F2176-0AD4-48B1-93B4-0DEDCF3E8CF1}" presName="rootText" presStyleLbl="node4" presStyleIdx="4" presStyleCnt="7" custScaleX="169051">
        <dgm:presLayoutVars>
          <dgm:chPref val="3"/>
        </dgm:presLayoutVars>
      </dgm:prSet>
      <dgm:spPr/>
      <dgm:t>
        <a:bodyPr/>
        <a:lstStyle/>
        <a:p>
          <a:endParaRPr lang="tr-TR"/>
        </a:p>
      </dgm:t>
    </dgm:pt>
    <dgm:pt modelId="{3106F086-76D3-4975-8C40-9E1D6D53C4DC}" type="pres">
      <dgm:prSet presAssocID="{366F2176-0AD4-48B1-93B4-0DEDCF3E8CF1}" presName="rootConnector" presStyleLbl="node4" presStyleIdx="4" presStyleCnt="7"/>
      <dgm:spPr/>
      <dgm:t>
        <a:bodyPr/>
        <a:lstStyle/>
        <a:p>
          <a:endParaRPr lang="tr-TR"/>
        </a:p>
      </dgm:t>
    </dgm:pt>
    <dgm:pt modelId="{236A6E9B-6372-4065-A2BB-554B313D79C6}" type="pres">
      <dgm:prSet presAssocID="{366F2176-0AD4-48B1-93B4-0DEDCF3E8CF1}" presName="hierChild4" presStyleCnt="0"/>
      <dgm:spPr/>
    </dgm:pt>
    <dgm:pt modelId="{7F6B1729-E801-4656-8F45-EA9803ADCAA6}" type="pres">
      <dgm:prSet presAssocID="{366F2176-0AD4-48B1-93B4-0DEDCF3E8CF1}" presName="hierChild5" presStyleCnt="0"/>
      <dgm:spPr/>
    </dgm:pt>
    <dgm:pt modelId="{9D3E5972-652F-4C12-82E1-797F49B53EF1}" type="pres">
      <dgm:prSet presAssocID="{CB5B53A6-310C-445D-9B63-C6A287BC9F81}" presName="Name50" presStyleLbl="parChTrans1D4" presStyleIdx="5" presStyleCnt="7"/>
      <dgm:spPr/>
      <dgm:t>
        <a:bodyPr/>
        <a:lstStyle/>
        <a:p>
          <a:endParaRPr lang="tr-TR"/>
        </a:p>
      </dgm:t>
    </dgm:pt>
    <dgm:pt modelId="{89EAB5F0-261B-40C0-B854-7F28DC258B02}" type="pres">
      <dgm:prSet presAssocID="{8BDE33F1-D347-43FE-90C3-7382C61B6148}" presName="hierRoot2" presStyleCnt="0">
        <dgm:presLayoutVars>
          <dgm:hierBranch val="r"/>
        </dgm:presLayoutVars>
      </dgm:prSet>
      <dgm:spPr/>
    </dgm:pt>
    <dgm:pt modelId="{15DE2F0B-9054-4C51-A90E-A0A09E94C199}" type="pres">
      <dgm:prSet presAssocID="{8BDE33F1-D347-43FE-90C3-7382C61B6148}" presName="rootComposite" presStyleCnt="0"/>
      <dgm:spPr/>
    </dgm:pt>
    <dgm:pt modelId="{DF5B1EBA-F50C-48A4-99AF-ED0BC366445A}" type="pres">
      <dgm:prSet presAssocID="{8BDE33F1-D347-43FE-90C3-7382C61B6148}" presName="rootText" presStyleLbl="node4" presStyleIdx="5" presStyleCnt="7" custScaleX="162684">
        <dgm:presLayoutVars>
          <dgm:chPref val="3"/>
        </dgm:presLayoutVars>
      </dgm:prSet>
      <dgm:spPr/>
      <dgm:t>
        <a:bodyPr/>
        <a:lstStyle/>
        <a:p>
          <a:endParaRPr lang="tr-TR"/>
        </a:p>
      </dgm:t>
    </dgm:pt>
    <dgm:pt modelId="{670F5C71-6FFC-47D6-964F-C63FA57A3116}" type="pres">
      <dgm:prSet presAssocID="{8BDE33F1-D347-43FE-90C3-7382C61B6148}" presName="rootConnector" presStyleLbl="node4" presStyleIdx="5" presStyleCnt="7"/>
      <dgm:spPr/>
      <dgm:t>
        <a:bodyPr/>
        <a:lstStyle/>
        <a:p>
          <a:endParaRPr lang="tr-TR"/>
        </a:p>
      </dgm:t>
    </dgm:pt>
    <dgm:pt modelId="{613F9349-A8D9-41EF-8911-F6A1C4AD3588}" type="pres">
      <dgm:prSet presAssocID="{8BDE33F1-D347-43FE-90C3-7382C61B6148}" presName="hierChild4" presStyleCnt="0"/>
      <dgm:spPr/>
    </dgm:pt>
    <dgm:pt modelId="{42EA9D82-FD00-45B4-971F-98CEBC860219}" type="pres">
      <dgm:prSet presAssocID="{8BDE33F1-D347-43FE-90C3-7382C61B6148}" presName="hierChild5" presStyleCnt="0"/>
      <dgm:spPr/>
    </dgm:pt>
    <dgm:pt modelId="{5BA099D2-03B1-4D81-A9B3-8D22D81FD8A7}" type="pres">
      <dgm:prSet presAssocID="{BF31955C-EA7B-491C-A2FA-E473B6483D17}" presName="Name50" presStyleLbl="parChTrans1D4" presStyleIdx="6" presStyleCnt="7"/>
      <dgm:spPr/>
      <dgm:t>
        <a:bodyPr/>
        <a:lstStyle/>
        <a:p>
          <a:endParaRPr lang="tr-TR"/>
        </a:p>
      </dgm:t>
    </dgm:pt>
    <dgm:pt modelId="{8CF82B64-A4A7-4FA9-99A4-BAE2934F27A2}" type="pres">
      <dgm:prSet presAssocID="{D1985672-3B41-41D1-B218-C885831DF4C1}" presName="hierRoot2" presStyleCnt="0">
        <dgm:presLayoutVars>
          <dgm:hierBranch val="r"/>
        </dgm:presLayoutVars>
      </dgm:prSet>
      <dgm:spPr/>
    </dgm:pt>
    <dgm:pt modelId="{7D108B8B-43B0-4F49-9368-7D0BAA11C734}" type="pres">
      <dgm:prSet presAssocID="{D1985672-3B41-41D1-B218-C885831DF4C1}" presName="rootComposite" presStyleCnt="0"/>
      <dgm:spPr/>
    </dgm:pt>
    <dgm:pt modelId="{9AA70A95-16B2-4AAB-85BC-C41CBAFB62D2}" type="pres">
      <dgm:prSet presAssocID="{D1985672-3B41-41D1-B218-C885831DF4C1}" presName="rootText" presStyleLbl="node4" presStyleIdx="6" presStyleCnt="7" custScaleX="167738" custLinFactNeighborX="9858" custLinFactNeighborY="2503">
        <dgm:presLayoutVars>
          <dgm:chPref val="3"/>
        </dgm:presLayoutVars>
      </dgm:prSet>
      <dgm:spPr/>
      <dgm:t>
        <a:bodyPr/>
        <a:lstStyle/>
        <a:p>
          <a:endParaRPr lang="tr-TR"/>
        </a:p>
      </dgm:t>
    </dgm:pt>
    <dgm:pt modelId="{BCB5574F-9F9E-4FEE-88F1-BC231F79D218}" type="pres">
      <dgm:prSet presAssocID="{D1985672-3B41-41D1-B218-C885831DF4C1}" presName="rootConnector" presStyleLbl="node4" presStyleIdx="6" presStyleCnt="7"/>
      <dgm:spPr/>
      <dgm:t>
        <a:bodyPr/>
        <a:lstStyle/>
        <a:p>
          <a:endParaRPr lang="tr-TR"/>
        </a:p>
      </dgm:t>
    </dgm:pt>
    <dgm:pt modelId="{B2432E03-EECF-4C0D-9E50-E69D5A44F0E8}" type="pres">
      <dgm:prSet presAssocID="{D1985672-3B41-41D1-B218-C885831DF4C1}" presName="hierChild4" presStyleCnt="0"/>
      <dgm:spPr/>
    </dgm:pt>
    <dgm:pt modelId="{EA9D1AA6-6957-4D29-934C-0DFD52EA78AD}" type="pres">
      <dgm:prSet presAssocID="{D1985672-3B41-41D1-B218-C885831DF4C1}" presName="hierChild5" presStyleCnt="0"/>
      <dgm:spPr/>
    </dgm:pt>
    <dgm:pt modelId="{8C905C12-387E-4950-9DF2-FCF5FA81E8F4}" type="pres">
      <dgm:prSet presAssocID="{0BA89D76-F4EB-4557-B791-8937237DFF81}" presName="hierChild5" presStyleCnt="0"/>
      <dgm:spPr/>
    </dgm:pt>
    <dgm:pt modelId="{A3871C76-8283-4570-AD7D-C0F49CC95ADA}" type="pres">
      <dgm:prSet presAssocID="{C6F88EF8-07BA-4248-A767-3581599DB94F}" presName="Name35" presStyleLbl="parChTrans1D3" presStyleIdx="4" presStyleCnt="5"/>
      <dgm:spPr/>
      <dgm:t>
        <a:bodyPr/>
        <a:lstStyle/>
        <a:p>
          <a:endParaRPr lang="tr-TR"/>
        </a:p>
      </dgm:t>
    </dgm:pt>
    <dgm:pt modelId="{0AD84752-1086-4EEB-BD9D-0350FAEB95BA}" type="pres">
      <dgm:prSet presAssocID="{896EA2F3-64EC-4718-AF22-DDFAD0308DCF}" presName="hierRoot2" presStyleCnt="0">
        <dgm:presLayoutVars>
          <dgm:hierBranch val="r"/>
        </dgm:presLayoutVars>
      </dgm:prSet>
      <dgm:spPr/>
    </dgm:pt>
    <dgm:pt modelId="{46FE07ED-FDB2-41F0-A3BF-2664061BC61F}" type="pres">
      <dgm:prSet presAssocID="{896EA2F3-64EC-4718-AF22-DDFAD0308DCF}" presName="rootComposite" presStyleCnt="0"/>
      <dgm:spPr/>
    </dgm:pt>
    <dgm:pt modelId="{151ADEA6-6C1F-47DB-8351-26277C2184D4}" type="pres">
      <dgm:prSet presAssocID="{896EA2F3-64EC-4718-AF22-DDFAD0308DCF}" presName="rootText" presStyleLbl="node3" presStyleIdx="4" presStyleCnt="5" custScaleX="127264">
        <dgm:presLayoutVars>
          <dgm:chPref val="3"/>
        </dgm:presLayoutVars>
      </dgm:prSet>
      <dgm:spPr/>
      <dgm:t>
        <a:bodyPr/>
        <a:lstStyle/>
        <a:p>
          <a:endParaRPr lang="tr-TR"/>
        </a:p>
      </dgm:t>
    </dgm:pt>
    <dgm:pt modelId="{4CF46AFF-F189-4231-A7C6-C588717048CA}" type="pres">
      <dgm:prSet presAssocID="{896EA2F3-64EC-4718-AF22-DDFAD0308DCF}" presName="rootConnector" presStyleLbl="node3" presStyleIdx="4" presStyleCnt="5"/>
      <dgm:spPr/>
      <dgm:t>
        <a:bodyPr/>
        <a:lstStyle/>
        <a:p>
          <a:endParaRPr lang="tr-TR"/>
        </a:p>
      </dgm:t>
    </dgm:pt>
    <dgm:pt modelId="{BD83C81F-F085-4973-90C7-46B153FBADDF}" type="pres">
      <dgm:prSet presAssocID="{896EA2F3-64EC-4718-AF22-DDFAD0308DCF}" presName="hierChild4" presStyleCnt="0"/>
      <dgm:spPr/>
    </dgm:pt>
    <dgm:pt modelId="{63B19E46-4209-4201-85CA-6A419004857F}" type="pres">
      <dgm:prSet presAssocID="{896EA2F3-64EC-4718-AF22-DDFAD0308DCF}" presName="hierChild5" presStyleCnt="0"/>
      <dgm:spPr/>
    </dgm:pt>
    <dgm:pt modelId="{02E4692B-7273-43D0-814D-7253E4107ACC}" type="pres">
      <dgm:prSet presAssocID="{9CEC333B-46D5-4757-8AFC-D0FACCF4233D}" presName="hierChild5" presStyleCnt="0"/>
      <dgm:spPr/>
    </dgm:pt>
    <dgm:pt modelId="{9308A007-746C-40D8-A84E-BC1C5E1E4EEC}" type="pres">
      <dgm:prSet presAssocID="{6046528A-AEDC-4733-AD85-93E1849EE342}" presName="hierChild3" presStyleCnt="0"/>
      <dgm:spPr/>
    </dgm:pt>
  </dgm:ptLst>
  <dgm:cxnLst>
    <dgm:cxn modelId="{6499CEF7-ADEE-4963-8E32-9F59772EBC39}" type="presOf" srcId="{0ABC261C-1FC1-4F36-95B1-B0F9871BE2D9}" destId="{A16C03AA-6D7D-4410-AD7B-88F14820CDDD}" srcOrd="0" destOrd="0" presId="urn:microsoft.com/office/officeart/2005/8/layout/orgChart1"/>
    <dgm:cxn modelId="{A2B3997D-E8BF-4445-BDB2-537517A98BC8}" type="presOf" srcId="{5A553A1D-CC14-440E-BECB-311158284B53}" destId="{EACF0343-1301-466D-9064-09913C14A972}" srcOrd="0" destOrd="0" presId="urn:microsoft.com/office/officeart/2005/8/layout/orgChart1"/>
    <dgm:cxn modelId="{C8B82FE7-98DB-43B6-9341-0978808E90E5}" type="presOf" srcId="{E73E469C-38B4-414D-9F71-58869B0FD58F}" destId="{D1A7A12E-E655-4BB4-8762-63AFB6E43855}" srcOrd="1" destOrd="0" presId="urn:microsoft.com/office/officeart/2005/8/layout/orgChart1"/>
    <dgm:cxn modelId="{303715E7-A09F-47FA-90FD-6C8848DDA88B}" srcId="{4A3EF47E-A3C4-413E-B0E1-E388F1CD2B16}" destId="{0ABC261C-1FC1-4F36-95B1-B0F9871BE2D9}" srcOrd="1" destOrd="0" parTransId="{7E6DF15C-AA28-42D8-82AA-192A2D305D8D}" sibTransId="{023646D1-5956-4EBA-8D39-5DAF54EE483C}"/>
    <dgm:cxn modelId="{8946875B-96C9-4A3B-AF0D-50C39BCB8CF8}" type="presOf" srcId="{4A3EF47E-A3C4-413E-B0E1-E388F1CD2B16}" destId="{FC196FC6-54CE-478E-813B-B8BD5D3EC2E3}" srcOrd="1" destOrd="0" presId="urn:microsoft.com/office/officeart/2005/8/layout/orgChart1"/>
    <dgm:cxn modelId="{C66A820E-CDA5-496B-8811-877A46347F61}" srcId="{0BA89D76-F4EB-4557-B791-8937237DFF81}" destId="{D7BC153A-D718-4CD0-AF95-A441D64AF319}" srcOrd="0" destOrd="0" parTransId="{ED71C6F3-3448-48F4-B916-6DEBEEB94A6A}" sibTransId="{C48FF7EB-DE6A-4F9B-8A70-01B0599382A8}"/>
    <dgm:cxn modelId="{6981F170-4087-4475-A453-6AFA4E88A30F}" type="presOf" srcId="{CB5B53A6-310C-445D-9B63-C6A287BC9F81}" destId="{9D3E5972-652F-4C12-82E1-797F49B53EF1}" srcOrd="0" destOrd="0" presId="urn:microsoft.com/office/officeart/2005/8/layout/orgChart1"/>
    <dgm:cxn modelId="{F3E05AD0-A9F2-49BE-ACC8-EDAC421836B7}" srcId="{9CEC333B-46D5-4757-8AFC-D0FACCF4233D}" destId="{0BA89D76-F4EB-4557-B791-8937237DFF81}" srcOrd="0" destOrd="0" parTransId="{3A1B411F-CFE1-4264-A66A-F401064FD2CB}" sibTransId="{49CC3809-7505-46F5-92FD-C683DB2810DC}"/>
    <dgm:cxn modelId="{FF448D58-A8E5-4402-B206-98CAF4A74688}" type="presOf" srcId="{C5C299A7-4E43-46D8-9A9F-C8F959D21BD7}" destId="{4CFF822E-DA8A-4B1F-BCD9-4D4E7C655BAF}" srcOrd="0" destOrd="0" presId="urn:microsoft.com/office/officeart/2005/8/layout/orgChart1"/>
    <dgm:cxn modelId="{128019A4-E85B-4BB6-9567-A960C2F6EB91}" type="presOf" srcId="{9CEC333B-46D5-4757-8AFC-D0FACCF4233D}" destId="{CF11941C-AFD3-48DC-AEF4-91E8722BFD31}" srcOrd="1" destOrd="0" presId="urn:microsoft.com/office/officeart/2005/8/layout/orgChart1"/>
    <dgm:cxn modelId="{788DB4AD-25DE-4856-AAE4-D88A703F9F77}" type="presOf" srcId="{ECCB1877-4B49-4284-BD7B-8EB9138C0EA9}" destId="{175860CD-EBAC-4041-8E09-1F48300AC20E}" srcOrd="0" destOrd="0" presId="urn:microsoft.com/office/officeart/2005/8/layout/orgChart1"/>
    <dgm:cxn modelId="{42F00EF9-E6D3-4FE9-990C-8D7B11FFB611}" srcId="{9CEC333B-46D5-4757-8AFC-D0FACCF4233D}" destId="{896EA2F3-64EC-4718-AF22-DDFAD0308DCF}" srcOrd="1" destOrd="0" parTransId="{C6F88EF8-07BA-4248-A767-3581599DB94F}" sibTransId="{14B7B1B0-E7CD-4B00-AA2B-34D42FB1D184}"/>
    <dgm:cxn modelId="{5F0A6E98-CB4B-4396-B7E2-49681E3F73D5}" srcId="{0BA89D76-F4EB-4557-B791-8937237DFF81}" destId="{8BDE33F1-D347-43FE-90C3-7382C61B6148}" srcOrd="2" destOrd="0" parTransId="{CB5B53A6-310C-445D-9B63-C6A287BC9F81}" sibTransId="{24A8BAF4-541A-4CD5-80C2-491C4E37501E}"/>
    <dgm:cxn modelId="{B9852EB4-2ABA-49A8-B2D6-75C996281A64}" type="presOf" srcId="{8BDE33F1-D347-43FE-90C3-7382C61B6148}" destId="{670F5C71-6FFC-47D6-964F-C63FA57A3116}" srcOrd="1" destOrd="0" presId="urn:microsoft.com/office/officeart/2005/8/layout/orgChart1"/>
    <dgm:cxn modelId="{A149AE79-A669-49B8-A3E4-3669E1E02B13}" type="presOf" srcId="{50753619-C055-4731-BABB-3748762BB459}" destId="{DF65B021-8AF0-433A-9791-848C7EBBDAE2}" srcOrd="0" destOrd="0" presId="urn:microsoft.com/office/officeart/2005/8/layout/orgChart1"/>
    <dgm:cxn modelId="{EE680B79-54E6-42F0-9087-48DF17210CF6}" type="presOf" srcId="{0BA89D76-F4EB-4557-B791-8937237DFF81}" destId="{FC4CAC4E-F3C2-4EDE-B4AF-CEFF72410A4A}" srcOrd="1" destOrd="0" presId="urn:microsoft.com/office/officeart/2005/8/layout/orgChart1"/>
    <dgm:cxn modelId="{8DBFA3E2-ECCA-48DD-9967-CD678971D42E}" type="presOf" srcId="{D7BC153A-D718-4CD0-AF95-A441D64AF319}" destId="{DE71D2B1-05B6-4A11-BBD9-DB5054804F47}" srcOrd="1" destOrd="0" presId="urn:microsoft.com/office/officeart/2005/8/layout/orgChart1"/>
    <dgm:cxn modelId="{4306F208-0210-42B6-8CBF-63308696CE71}" type="presOf" srcId="{7B633A81-B6B1-4627-9527-6EBB633C7A49}" destId="{7E23E3FD-BB15-4E44-ABAA-BBC0DE20C4E2}" srcOrd="0" destOrd="0" presId="urn:microsoft.com/office/officeart/2005/8/layout/orgChart1"/>
    <dgm:cxn modelId="{8F18DD96-19A3-4A83-917A-3FC7D5B1C83C}" type="presOf" srcId="{0ABC261C-1FC1-4F36-95B1-B0F9871BE2D9}" destId="{9358DBB6-2C56-4EBF-A4A3-4E01750C7055}" srcOrd="1" destOrd="0" presId="urn:microsoft.com/office/officeart/2005/8/layout/orgChart1"/>
    <dgm:cxn modelId="{6E06C367-44F5-49E1-93DF-F8EABB8A41D3}" type="presOf" srcId="{366F2176-0AD4-48B1-93B4-0DEDCF3E8CF1}" destId="{AD82C7B2-DA74-410F-B1A1-8C4D2EF4E69D}" srcOrd="0" destOrd="0" presId="urn:microsoft.com/office/officeart/2005/8/layout/orgChart1"/>
    <dgm:cxn modelId="{79405322-8DB9-4E18-9E84-664114F9061E}" type="presOf" srcId="{06368C39-CFFB-41AC-AD8A-9D8F22FF1BAD}" destId="{201EA05A-575E-40A6-B8E0-612EE1E64F1E}" srcOrd="0" destOrd="0" presId="urn:microsoft.com/office/officeart/2005/8/layout/orgChart1"/>
    <dgm:cxn modelId="{39EBC5DB-6834-49A9-8E81-1DFDBB70E72C}" type="presOf" srcId="{0ED6A6E2-1EA6-497B-8B9A-599D9AFA7A25}" destId="{3C8A5718-7E75-40F6-883E-3FF8E9B3C6C0}" srcOrd="0" destOrd="0" presId="urn:microsoft.com/office/officeart/2005/8/layout/orgChart1"/>
    <dgm:cxn modelId="{FA6691A7-D5FC-43BE-A726-BFF4635737AE}" srcId="{0BA89D76-F4EB-4557-B791-8937237DFF81}" destId="{366F2176-0AD4-48B1-93B4-0DEDCF3E8CF1}" srcOrd="1" destOrd="0" parTransId="{C5C299A7-4E43-46D8-9A9F-C8F959D21BD7}" sibTransId="{C9EBADA1-086C-41CF-B3A4-68A413C1FE39}"/>
    <dgm:cxn modelId="{FA156081-6EBC-45E4-96E6-8047FFBDA3DD}" type="presOf" srcId="{3A1B411F-CFE1-4264-A66A-F401064FD2CB}" destId="{B4035D9C-74B5-40BC-AD6E-C5315665F3A0}" srcOrd="0" destOrd="0" presId="urn:microsoft.com/office/officeart/2005/8/layout/orgChart1"/>
    <dgm:cxn modelId="{0B590EF2-94E0-4054-A62D-5EDC540CDFA3}" type="presOf" srcId="{00508DA6-96EA-4CB9-AEFB-85A87519FCB6}" destId="{D569FA50-80B2-4D33-BB68-D00490E027F9}" srcOrd="0" destOrd="0" presId="urn:microsoft.com/office/officeart/2005/8/layout/orgChart1"/>
    <dgm:cxn modelId="{0927B85D-894A-4148-B736-3A064BEDCB51}" type="presOf" srcId="{D1985672-3B41-41D1-B218-C885831DF4C1}" destId="{9AA70A95-16B2-4AAB-85BC-C41CBAFB62D2}" srcOrd="0" destOrd="0" presId="urn:microsoft.com/office/officeart/2005/8/layout/orgChart1"/>
    <dgm:cxn modelId="{937F8DDF-9A8F-4286-BA96-08562370F486}" type="presOf" srcId="{E99DB495-B718-449A-94BB-E1F81D77A73E}" destId="{15BAE354-B119-4323-AC59-8892B0131085}" srcOrd="0" destOrd="0" presId="urn:microsoft.com/office/officeart/2005/8/layout/orgChart1"/>
    <dgm:cxn modelId="{EF550451-7D08-468C-851A-96792A5D479F}" type="presOf" srcId="{6046528A-AEDC-4733-AD85-93E1849EE342}" destId="{BCBCC3DA-4CAD-463F-BF8E-02BF9BE467A2}" srcOrd="0" destOrd="0" presId="urn:microsoft.com/office/officeart/2005/8/layout/orgChart1"/>
    <dgm:cxn modelId="{7BD5B5AF-106B-489E-B40A-B606DFE00C18}" type="presOf" srcId="{896EA2F3-64EC-4718-AF22-DDFAD0308DCF}" destId="{151ADEA6-6C1F-47DB-8351-26277C2184D4}" srcOrd="0" destOrd="0" presId="urn:microsoft.com/office/officeart/2005/8/layout/orgChart1"/>
    <dgm:cxn modelId="{A5255EA7-B078-4DA7-BF73-3ADE7E90400C}" srcId="{067FFBB0-5478-4C5D-AA25-406E256ADA6B}" destId="{9E837EEE-44DA-4333-87F9-0594B99CF8E5}" srcOrd="1" destOrd="0" parTransId="{746744BF-8462-4C4E-9AE6-AE4CBC5C188A}" sibTransId="{626A92AB-22E1-41C5-A37B-53129AFD49E2}"/>
    <dgm:cxn modelId="{CE7CCEEE-60BC-4660-844A-BAC38042C6FE}" type="presOf" srcId="{D1985672-3B41-41D1-B218-C885831DF4C1}" destId="{BCB5574F-9F9E-4FEE-88F1-BC231F79D218}" srcOrd="1" destOrd="0" presId="urn:microsoft.com/office/officeart/2005/8/layout/orgChart1"/>
    <dgm:cxn modelId="{A9FE7884-6C64-43F8-8303-76C152C55CEF}" type="presOf" srcId="{9E837EEE-44DA-4333-87F9-0594B99CF8E5}" destId="{9A27A3C7-9652-4394-A7A8-BF138BEDFB74}" srcOrd="0" destOrd="0" presId="urn:microsoft.com/office/officeart/2005/8/layout/orgChart1"/>
    <dgm:cxn modelId="{30B5C287-8520-495D-BB64-6A185C1A05C0}" type="presOf" srcId="{9E837EEE-44DA-4333-87F9-0594B99CF8E5}" destId="{C54360EF-BB84-4F73-B6CE-6EE28990E90F}" srcOrd="1" destOrd="0" presId="urn:microsoft.com/office/officeart/2005/8/layout/orgChart1"/>
    <dgm:cxn modelId="{9A2D89E7-BB4D-4870-B32C-B2C8264B2357}" type="presOf" srcId="{7E6DF15C-AA28-42D8-82AA-192A2D305D8D}" destId="{1B250469-D6D9-4456-A8E8-BDE024223215}" srcOrd="0" destOrd="0" presId="urn:microsoft.com/office/officeart/2005/8/layout/orgChart1"/>
    <dgm:cxn modelId="{990D8194-AF3C-478C-A533-F926AEFEF39D}" type="presOf" srcId="{C6F88EF8-07BA-4248-A767-3581599DB94F}" destId="{A3871C76-8283-4570-AD7D-C0F49CC95ADA}" srcOrd="0" destOrd="0" presId="urn:microsoft.com/office/officeart/2005/8/layout/orgChart1"/>
    <dgm:cxn modelId="{D2F51E97-9905-475F-A1F8-28FEC5F8D525}" srcId="{6046528A-AEDC-4733-AD85-93E1849EE342}" destId="{9CEC333B-46D5-4757-8AFC-D0FACCF4233D}" srcOrd="1" destOrd="0" parTransId="{5AE7331B-4797-4FAA-9553-64C89E74BC93}" sibTransId="{AA2FD3F0-A1A6-49F7-AA75-09DB1DE7AEEA}"/>
    <dgm:cxn modelId="{85BEB9EE-378A-48A9-B6C3-CA3DB09AD9EB}" srcId="{6046528A-AEDC-4733-AD85-93E1849EE342}" destId="{067FFBB0-5478-4C5D-AA25-406E256ADA6B}" srcOrd="0" destOrd="0" parTransId="{06368C39-CFFB-41AC-AD8A-9D8F22FF1BAD}" sibTransId="{8A4879CD-F1EF-4A12-B656-670BC061C517}"/>
    <dgm:cxn modelId="{71A7984C-57A3-46FC-8B8C-F8BE83AD45B8}" type="presOf" srcId="{ED71C6F3-3448-48F4-B916-6DEBEEB94A6A}" destId="{98BB3C85-C91A-4960-8C2E-EA74868749FA}" srcOrd="0" destOrd="0" presId="urn:microsoft.com/office/officeart/2005/8/layout/orgChart1"/>
    <dgm:cxn modelId="{371BB81F-1BA2-4B1E-AFC9-DF89E265AB17}" type="presOf" srcId="{E73E469C-38B4-414D-9F71-58869B0FD58F}" destId="{474E271F-696E-43C1-B198-6E75126F544E}" srcOrd="0" destOrd="0" presId="urn:microsoft.com/office/officeart/2005/8/layout/orgChart1"/>
    <dgm:cxn modelId="{AAE8DA72-1B5A-4780-BB09-9BDB71967723}" srcId="{50753619-C055-4731-BABB-3748762BB459}" destId="{6046528A-AEDC-4733-AD85-93E1849EE342}" srcOrd="0" destOrd="0" parTransId="{49F879A0-87F4-4D00-BF16-EC589744C0C3}" sibTransId="{AF7180E4-E761-4782-9310-8ECEEB61828F}"/>
    <dgm:cxn modelId="{DC589C40-F6B3-4DB6-8D31-938D5C1EEB84}" type="presOf" srcId="{5A553A1D-CC14-440E-BECB-311158284B53}" destId="{AFD93F5B-4CEB-4E60-AB51-19B2105A0C26}" srcOrd="1" destOrd="0" presId="urn:microsoft.com/office/officeart/2005/8/layout/orgChart1"/>
    <dgm:cxn modelId="{96D12305-9492-4BDF-AAF6-D3C4C13E8180}" type="presOf" srcId="{9CEC333B-46D5-4757-8AFC-D0FACCF4233D}" destId="{EF119948-EBDF-4172-A6E8-A0C23590B8F7}" srcOrd="0" destOrd="0" presId="urn:microsoft.com/office/officeart/2005/8/layout/orgChart1"/>
    <dgm:cxn modelId="{4C66061E-9A52-4229-BBCB-32E57EFA2E6F}" type="presOf" srcId="{896EA2F3-64EC-4718-AF22-DDFAD0308DCF}" destId="{4CF46AFF-F189-4231-A7C6-C588717048CA}" srcOrd="1" destOrd="0" presId="urn:microsoft.com/office/officeart/2005/8/layout/orgChart1"/>
    <dgm:cxn modelId="{E1DDEC3C-EA31-43F6-82CD-A350B3A11F5A}" type="presOf" srcId="{5AE7331B-4797-4FAA-9553-64C89E74BC93}" destId="{FE81E1B7-CDB2-4988-B5D5-C7BB5D52006C}" srcOrd="0" destOrd="0" presId="urn:microsoft.com/office/officeart/2005/8/layout/orgChart1"/>
    <dgm:cxn modelId="{E626F164-8CD3-494B-9B7F-D782C53163A8}" type="presOf" srcId="{4A3EF47E-A3C4-413E-B0E1-E388F1CD2B16}" destId="{71001E9B-351B-4F3F-9B34-7D8D2D44BDB5}" srcOrd="0" destOrd="0" presId="urn:microsoft.com/office/officeart/2005/8/layout/orgChart1"/>
    <dgm:cxn modelId="{4882D55D-017A-4314-AC4C-D327A9AAEB28}" type="presOf" srcId="{BF31955C-EA7B-491C-A2FA-E473B6483D17}" destId="{5BA099D2-03B1-4D81-A9B3-8D22D81FD8A7}" srcOrd="0" destOrd="0" presId="urn:microsoft.com/office/officeart/2005/8/layout/orgChart1"/>
    <dgm:cxn modelId="{A13C08E6-DD98-460F-9B51-C2495BE31824}" type="presOf" srcId="{366F2176-0AD4-48B1-93B4-0DEDCF3E8CF1}" destId="{3106F086-76D3-4975-8C40-9E1D6D53C4DC}" srcOrd="1" destOrd="0" presId="urn:microsoft.com/office/officeart/2005/8/layout/orgChart1"/>
    <dgm:cxn modelId="{B396E6D1-BFCD-49CE-9737-6D87150834E3}" type="presOf" srcId="{D7BC153A-D718-4CD0-AF95-A441D64AF319}" destId="{C2190C8B-E79D-4935-9A5E-81557E809686}" srcOrd="0" destOrd="0" presId="urn:microsoft.com/office/officeart/2005/8/layout/orgChart1"/>
    <dgm:cxn modelId="{88C0822A-0684-43D2-ACDC-8F81FCF67512}" type="presOf" srcId="{8BDE33F1-D347-43FE-90C3-7382C61B6148}" destId="{DF5B1EBA-F50C-48A4-99AF-ED0BC366445A}" srcOrd="0" destOrd="0" presId="urn:microsoft.com/office/officeart/2005/8/layout/orgChart1"/>
    <dgm:cxn modelId="{1B03140F-5B7B-463B-ADE4-223B76A4DC66}" type="presOf" srcId="{6046528A-AEDC-4733-AD85-93E1849EE342}" destId="{C5A25960-3C98-4A66-9376-CDE18BA9BF50}" srcOrd="1" destOrd="0" presId="urn:microsoft.com/office/officeart/2005/8/layout/orgChart1"/>
    <dgm:cxn modelId="{061F9643-6BC2-4AD7-B77D-2BCF77E448FD}" type="presOf" srcId="{0BA89D76-F4EB-4557-B791-8937237DFF81}" destId="{CD29B56F-0DAE-4DD5-9096-80CAF0603F93}" srcOrd="0" destOrd="0" presId="urn:microsoft.com/office/officeart/2005/8/layout/orgChart1"/>
    <dgm:cxn modelId="{3B586CF5-F88F-4916-80E8-276BB989789B}" srcId="{067FFBB0-5478-4C5D-AA25-406E256ADA6B}" destId="{5A553A1D-CC14-440E-BECB-311158284B53}" srcOrd="2" destOrd="0" parTransId="{0ED6A6E2-1EA6-497B-8B9A-599D9AFA7A25}" sibTransId="{FA91EA8B-8E37-4B98-9327-F71724D4E6E3}"/>
    <dgm:cxn modelId="{33AC9518-21FD-4320-97BE-18C221B424E7}" type="presOf" srcId="{E99DB495-B718-449A-94BB-E1F81D77A73E}" destId="{9DACB898-02D3-40EF-A40B-AD752B4C4EAA}" srcOrd="1" destOrd="0" presId="urn:microsoft.com/office/officeart/2005/8/layout/orgChart1"/>
    <dgm:cxn modelId="{849AB5D2-9618-42C1-AF35-FE78CE1C570B}" type="presOf" srcId="{067FFBB0-5478-4C5D-AA25-406E256ADA6B}" destId="{47C34606-D2EB-4C09-BB07-DB04B955F1FE}" srcOrd="1" destOrd="0" presId="urn:microsoft.com/office/officeart/2005/8/layout/orgChart1"/>
    <dgm:cxn modelId="{47A10CF6-A9B3-4063-A4D7-B7AE3B5CD085}" srcId="{067FFBB0-5478-4C5D-AA25-406E256ADA6B}" destId="{4A3EF47E-A3C4-413E-B0E1-E388F1CD2B16}" srcOrd="0" destOrd="0" parTransId="{ECCB1877-4B49-4284-BD7B-8EB9138C0EA9}" sibTransId="{24D23269-9A5D-4FF9-B973-FBD6CF8AB642}"/>
    <dgm:cxn modelId="{DBD19E77-AE8C-4627-8EC4-8023D5C3E337}" type="presOf" srcId="{067FFBB0-5478-4C5D-AA25-406E256ADA6B}" destId="{64E69B93-0853-479C-92EB-B765FAAB3D83}" srcOrd="0" destOrd="0" presId="urn:microsoft.com/office/officeart/2005/8/layout/orgChart1"/>
    <dgm:cxn modelId="{47DEE35B-F86F-4C1F-9041-83F374339D70}" srcId="{4A3EF47E-A3C4-413E-B0E1-E388F1CD2B16}" destId="{E73E469C-38B4-414D-9F71-58869B0FD58F}" srcOrd="0" destOrd="0" parTransId="{00508DA6-96EA-4CB9-AEFB-85A87519FCB6}" sibTransId="{7D5B5D94-5F6E-4E54-A3C9-87B57A7CC1D6}"/>
    <dgm:cxn modelId="{FA3BD373-2E26-4B0E-A8B3-087216B371BA}" srcId="{0BA89D76-F4EB-4557-B791-8937237DFF81}" destId="{D1985672-3B41-41D1-B218-C885831DF4C1}" srcOrd="3" destOrd="0" parTransId="{BF31955C-EA7B-491C-A2FA-E473B6483D17}" sibTransId="{2A9F515E-F324-4B21-A59B-3A450F9C9821}"/>
    <dgm:cxn modelId="{9F12E5D6-E27E-431B-AE34-62AC694BA24B}" type="presOf" srcId="{746744BF-8462-4C4E-9AE6-AE4CBC5C188A}" destId="{9CFA36A7-0990-4D50-8218-D6776B84718D}" srcOrd="0" destOrd="0" presId="urn:microsoft.com/office/officeart/2005/8/layout/orgChart1"/>
    <dgm:cxn modelId="{843B095D-E11D-493B-BE5B-A147421F80AC}" srcId="{4A3EF47E-A3C4-413E-B0E1-E388F1CD2B16}" destId="{E99DB495-B718-449A-94BB-E1F81D77A73E}" srcOrd="2" destOrd="0" parTransId="{7B633A81-B6B1-4627-9527-6EBB633C7A49}" sibTransId="{4F2A1000-A690-4119-9DC0-7A4382411F84}"/>
    <dgm:cxn modelId="{E74155B4-1E8D-4306-A745-F96B98F705F3}" type="presParOf" srcId="{DF65B021-8AF0-433A-9791-848C7EBBDAE2}" destId="{DCDB66A0-9A5F-437C-B5BD-E556044484E1}" srcOrd="0" destOrd="0" presId="urn:microsoft.com/office/officeart/2005/8/layout/orgChart1"/>
    <dgm:cxn modelId="{D389391E-ACAE-40AC-AA61-29D9BCA676E2}" type="presParOf" srcId="{DCDB66A0-9A5F-437C-B5BD-E556044484E1}" destId="{614B990A-2DA4-41A9-939F-804C9FFDF6D0}" srcOrd="0" destOrd="0" presId="urn:microsoft.com/office/officeart/2005/8/layout/orgChart1"/>
    <dgm:cxn modelId="{BB963A2E-5966-43E7-AE52-2E7F69396C16}" type="presParOf" srcId="{614B990A-2DA4-41A9-939F-804C9FFDF6D0}" destId="{BCBCC3DA-4CAD-463F-BF8E-02BF9BE467A2}" srcOrd="0" destOrd="0" presId="urn:microsoft.com/office/officeart/2005/8/layout/orgChart1"/>
    <dgm:cxn modelId="{94EDF5AD-EE3F-4A13-BBDE-42674CD6F542}" type="presParOf" srcId="{614B990A-2DA4-41A9-939F-804C9FFDF6D0}" destId="{C5A25960-3C98-4A66-9376-CDE18BA9BF50}" srcOrd="1" destOrd="0" presId="urn:microsoft.com/office/officeart/2005/8/layout/orgChart1"/>
    <dgm:cxn modelId="{C44B03D5-F39A-416F-9BB1-B6E9BFD12AE3}" type="presParOf" srcId="{DCDB66A0-9A5F-437C-B5BD-E556044484E1}" destId="{93B6E236-E8FF-47A5-B629-853CF35EBFBC}" srcOrd="1" destOrd="0" presId="urn:microsoft.com/office/officeart/2005/8/layout/orgChart1"/>
    <dgm:cxn modelId="{2E9E6898-AF94-4DB0-AD3E-AC0A2F72250F}" type="presParOf" srcId="{93B6E236-E8FF-47A5-B629-853CF35EBFBC}" destId="{201EA05A-575E-40A6-B8E0-612EE1E64F1E}" srcOrd="0" destOrd="0" presId="urn:microsoft.com/office/officeart/2005/8/layout/orgChart1"/>
    <dgm:cxn modelId="{DD909A68-2E29-45E5-B419-23AB2EBBCD61}" type="presParOf" srcId="{93B6E236-E8FF-47A5-B629-853CF35EBFBC}" destId="{CEF4A1CB-C6A1-40CE-AA50-839FBC61CC1C}" srcOrd="1" destOrd="0" presId="urn:microsoft.com/office/officeart/2005/8/layout/orgChart1"/>
    <dgm:cxn modelId="{2D652396-822F-4919-AE60-E2DF73B2C536}" type="presParOf" srcId="{CEF4A1CB-C6A1-40CE-AA50-839FBC61CC1C}" destId="{C56B1F6E-05D6-4581-87B3-EA926AA235D5}" srcOrd="0" destOrd="0" presId="urn:microsoft.com/office/officeart/2005/8/layout/orgChart1"/>
    <dgm:cxn modelId="{CA1A6F10-367B-4C22-A2D8-E8A389099ECF}" type="presParOf" srcId="{C56B1F6E-05D6-4581-87B3-EA926AA235D5}" destId="{64E69B93-0853-479C-92EB-B765FAAB3D83}" srcOrd="0" destOrd="0" presId="urn:microsoft.com/office/officeart/2005/8/layout/orgChart1"/>
    <dgm:cxn modelId="{E32A8131-BC5F-4916-A6FE-E803BEE9254F}" type="presParOf" srcId="{C56B1F6E-05D6-4581-87B3-EA926AA235D5}" destId="{47C34606-D2EB-4C09-BB07-DB04B955F1FE}" srcOrd="1" destOrd="0" presId="urn:microsoft.com/office/officeart/2005/8/layout/orgChart1"/>
    <dgm:cxn modelId="{F852851A-901B-469C-82F1-55C1C361A944}" type="presParOf" srcId="{CEF4A1CB-C6A1-40CE-AA50-839FBC61CC1C}" destId="{6B583C36-89B3-47D6-BC8A-E2E5674D0C4A}" srcOrd="1" destOrd="0" presId="urn:microsoft.com/office/officeart/2005/8/layout/orgChart1"/>
    <dgm:cxn modelId="{5E4FDBAB-A66F-40A5-84D4-D5CD52FDB0FB}" type="presParOf" srcId="{6B583C36-89B3-47D6-BC8A-E2E5674D0C4A}" destId="{175860CD-EBAC-4041-8E09-1F48300AC20E}" srcOrd="0" destOrd="0" presId="urn:microsoft.com/office/officeart/2005/8/layout/orgChart1"/>
    <dgm:cxn modelId="{2D696559-A8F7-46DD-B3B1-9FABBB37C8CD}" type="presParOf" srcId="{6B583C36-89B3-47D6-BC8A-E2E5674D0C4A}" destId="{97C9A227-0704-4B16-A3B4-D3A5E3AB0944}" srcOrd="1" destOrd="0" presId="urn:microsoft.com/office/officeart/2005/8/layout/orgChart1"/>
    <dgm:cxn modelId="{A9AA017A-E9DA-43C4-BF58-97D66ABADEC7}" type="presParOf" srcId="{97C9A227-0704-4B16-A3B4-D3A5E3AB0944}" destId="{0401BDCA-1F75-4F1D-B76B-C6D2B77566D9}" srcOrd="0" destOrd="0" presId="urn:microsoft.com/office/officeart/2005/8/layout/orgChart1"/>
    <dgm:cxn modelId="{9DCFBDBC-8EBC-4A69-99D1-375C905CA77C}" type="presParOf" srcId="{0401BDCA-1F75-4F1D-B76B-C6D2B77566D9}" destId="{71001E9B-351B-4F3F-9B34-7D8D2D44BDB5}" srcOrd="0" destOrd="0" presId="urn:microsoft.com/office/officeart/2005/8/layout/orgChart1"/>
    <dgm:cxn modelId="{C64C8CF7-DE20-48D7-A769-834407CD3B71}" type="presParOf" srcId="{0401BDCA-1F75-4F1D-B76B-C6D2B77566D9}" destId="{FC196FC6-54CE-478E-813B-B8BD5D3EC2E3}" srcOrd="1" destOrd="0" presId="urn:microsoft.com/office/officeart/2005/8/layout/orgChart1"/>
    <dgm:cxn modelId="{4C43338F-3403-4CD6-9A00-DA13B394D382}" type="presParOf" srcId="{97C9A227-0704-4B16-A3B4-D3A5E3AB0944}" destId="{FF7CDC35-A88B-46CB-A8BA-9B124F21E6D9}" srcOrd="1" destOrd="0" presId="urn:microsoft.com/office/officeart/2005/8/layout/orgChart1"/>
    <dgm:cxn modelId="{B3ED7ED5-F933-47C7-B8C7-802115D673AB}" type="presParOf" srcId="{FF7CDC35-A88B-46CB-A8BA-9B124F21E6D9}" destId="{D569FA50-80B2-4D33-BB68-D00490E027F9}" srcOrd="0" destOrd="0" presId="urn:microsoft.com/office/officeart/2005/8/layout/orgChart1"/>
    <dgm:cxn modelId="{4996BE10-5C30-4C66-B869-3A89959A07C6}" type="presParOf" srcId="{FF7CDC35-A88B-46CB-A8BA-9B124F21E6D9}" destId="{BB61C368-03FF-48C7-BDDC-8A8FC70AE976}" srcOrd="1" destOrd="0" presId="urn:microsoft.com/office/officeart/2005/8/layout/orgChart1"/>
    <dgm:cxn modelId="{F1DADCFD-FE37-4FBD-A3F3-42005493C404}" type="presParOf" srcId="{BB61C368-03FF-48C7-BDDC-8A8FC70AE976}" destId="{B04A46CE-5CEC-463B-9367-D633A1846E98}" srcOrd="0" destOrd="0" presId="urn:microsoft.com/office/officeart/2005/8/layout/orgChart1"/>
    <dgm:cxn modelId="{434C73B4-20C4-4356-B8F1-93460783C33D}" type="presParOf" srcId="{B04A46CE-5CEC-463B-9367-D633A1846E98}" destId="{474E271F-696E-43C1-B198-6E75126F544E}" srcOrd="0" destOrd="0" presId="urn:microsoft.com/office/officeart/2005/8/layout/orgChart1"/>
    <dgm:cxn modelId="{F67DB7E3-5B54-4387-9C9B-A038D734B2F4}" type="presParOf" srcId="{B04A46CE-5CEC-463B-9367-D633A1846E98}" destId="{D1A7A12E-E655-4BB4-8762-63AFB6E43855}" srcOrd="1" destOrd="0" presId="urn:microsoft.com/office/officeart/2005/8/layout/orgChart1"/>
    <dgm:cxn modelId="{56E26654-7A1E-4B52-A439-515AC13EA71B}" type="presParOf" srcId="{BB61C368-03FF-48C7-BDDC-8A8FC70AE976}" destId="{17B55968-E08C-4BC9-8423-0F495E814C14}" srcOrd="1" destOrd="0" presId="urn:microsoft.com/office/officeart/2005/8/layout/orgChart1"/>
    <dgm:cxn modelId="{11463C29-461C-488E-A05F-618D535581E3}" type="presParOf" srcId="{BB61C368-03FF-48C7-BDDC-8A8FC70AE976}" destId="{8E6F377E-A612-4525-9CFC-0114FDFC8D7A}" srcOrd="2" destOrd="0" presId="urn:microsoft.com/office/officeart/2005/8/layout/orgChart1"/>
    <dgm:cxn modelId="{1E9B2871-0005-47A0-A220-D418C7F91F21}" type="presParOf" srcId="{FF7CDC35-A88B-46CB-A8BA-9B124F21E6D9}" destId="{1B250469-D6D9-4456-A8E8-BDE024223215}" srcOrd="2" destOrd="0" presId="urn:microsoft.com/office/officeart/2005/8/layout/orgChart1"/>
    <dgm:cxn modelId="{E4AB98CA-64BE-4DC6-B260-735668DE03E1}" type="presParOf" srcId="{FF7CDC35-A88B-46CB-A8BA-9B124F21E6D9}" destId="{6FB81668-0A53-4BE3-BA43-CAC6ED99F599}" srcOrd="3" destOrd="0" presId="urn:microsoft.com/office/officeart/2005/8/layout/orgChart1"/>
    <dgm:cxn modelId="{3DD39CA7-3C7E-4473-B043-A70121BAD62B}" type="presParOf" srcId="{6FB81668-0A53-4BE3-BA43-CAC6ED99F599}" destId="{1A12C8F9-60FD-4D2E-AAC1-7BDAF395816D}" srcOrd="0" destOrd="0" presId="urn:microsoft.com/office/officeart/2005/8/layout/orgChart1"/>
    <dgm:cxn modelId="{2863FFF6-9DE7-417A-BD46-234CA66DBBF8}" type="presParOf" srcId="{1A12C8F9-60FD-4D2E-AAC1-7BDAF395816D}" destId="{A16C03AA-6D7D-4410-AD7B-88F14820CDDD}" srcOrd="0" destOrd="0" presId="urn:microsoft.com/office/officeart/2005/8/layout/orgChart1"/>
    <dgm:cxn modelId="{F07B686D-42F8-49FC-8107-21B61397CC61}" type="presParOf" srcId="{1A12C8F9-60FD-4D2E-AAC1-7BDAF395816D}" destId="{9358DBB6-2C56-4EBF-A4A3-4E01750C7055}" srcOrd="1" destOrd="0" presId="urn:microsoft.com/office/officeart/2005/8/layout/orgChart1"/>
    <dgm:cxn modelId="{8184593C-7F3B-468D-A1B2-475526A8AA14}" type="presParOf" srcId="{6FB81668-0A53-4BE3-BA43-CAC6ED99F599}" destId="{AD660605-91C6-46D6-956C-4ADF952C617D}" srcOrd="1" destOrd="0" presId="urn:microsoft.com/office/officeart/2005/8/layout/orgChart1"/>
    <dgm:cxn modelId="{A1E1DD9E-8D15-4DDC-AB60-DA26F9B89746}" type="presParOf" srcId="{6FB81668-0A53-4BE3-BA43-CAC6ED99F599}" destId="{8C0A4AC0-F3C1-45C6-AEA3-64D7FB26D0DD}" srcOrd="2" destOrd="0" presId="urn:microsoft.com/office/officeart/2005/8/layout/orgChart1"/>
    <dgm:cxn modelId="{67FD3DCA-C167-40E0-89BF-B4F3CACF62F9}" type="presParOf" srcId="{FF7CDC35-A88B-46CB-A8BA-9B124F21E6D9}" destId="{7E23E3FD-BB15-4E44-ABAA-BBC0DE20C4E2}" srcOrd="4" destOrd="0" presId="urn:microsoft.com/office/officeart/2005/8/layout/orgChart1"/>
    <dgm:cxn modelId="{8D0BD2B5-B5BB-416B-926A-F5FED5737E42}" type="presParOf" srcId="{FF7CDC35-A88B-46CB-A8BA-9B124F21E6D9}" destId="{1ADE8B08-4A7D-4EA0-9AD2-9B5E001DE6CE}" srcOrd="5" destOrd="0" presId="urn:microsoft.com/office/officeart/2005/8/layout/orgChart1"/>
    <dgm:cxn modelId="{9EBC40D4-733D-482A-977A-D8976ED78273}" type="presParOf" srcId="{1ADE8B08-4A7D-4EA0-9AD2-9B5E001DE6CE}" destId="{834828B7-6F7C-465D-B246-0E5B608A0076}" srcOrd="0" destOrd="0" presId="urn:microsoft.com/office/officeart/2005/8/layout/orgChart1"/>
    <dgm:cxn modelId="{F9C1A6BA-30FE-42F9-863E-855161CB2967}" type="presParOf" srcId="{834828B7-6F7C-465D-B246-0E5B608A0076}" destId="{15BAE354-B119-4323-AC59-8892B0131085}" srcOrd="0" destOrd="0" presId="urn:microsoft.com/office/officeart/2005/8/layout/orgChart1"/>
    <dgm:cxn modelId="{74EFD2BC-CAD3-4DDD-8858-196A097009D7}" type="presParOf" srcId="{834828B7-6F7C-465D-B246-0E5B608A0076}" destId="{9DACB898-02D3-40EF-A40B-AD752B4C4EAA}" srcOrd="1" destOrd="0" presId="urn:microsoft.com/office/officeart/2005/8/layout/orgChart1"/>
    <dgm:cxn modelId="{14345BBB-C06A-4FE3-BB9D-BD7286DD245B}" type="presParOf" srcId="{1ADE8B08-4A7D-4EA0-9AD2-9B5E001DE6CE}" destId="{CAB97427-8C8A-40C1-AA48-1C306FB632D7}" srcOrd="1" destOrd="0" presId="urn:microsoft.com/office/officeart/2005/8/layout/orgChart1"/>
    <dgm:cxn modelId="{00C61C37-2E62-4008-B993-BA982CB9D202}" type="presParOf" srcId="{1ADE8B08-4A7D-4EA0-9AD2-9B5E001DE6CE}" destId="{7618F0F7-0248-4AAE-962D-8B1FF47929C9}" srcOrd="2" destOrd="0" presId="urn:microsoft.com/office/officeart/2005/8/layout/orgChart1"/>
    <dgm:cxn modelId="{93565DF6-863E-4617-BABC-C3AC22EBCC04}" type="presParOf" srcId="{97C9A227-0704-4B16-A3B4-D3A5E3AB0944}" destId="{81EE3A17-2616-4AC1-9040-9EE39DCA16CF}" srcOrd="2" destOrd="0" presId="urn:microsoft.com/office/officeart/2005/8/layout/orgChart1"/>
    <dgm:cxn modelId="{86A6EE2A-EC46-418A-B413-044D1FFB1389}" type="presParOf" srcId="{6B583C36-89B3-47D6-BC8A-E2E5674D0C4A}" destId="{9CFA36A7-0990-4D50-8218-D6776B84718D}" srcOrd="2" destOrd="0" presId="urn:microsoft.com/office/officeart/2005/8/layout/orgChart1"/>
    <dgm:cxn modelId="{EA0A9737-8E8B-4037-AB17-ABCEA0F7EF19}" type="presParOf" srcId="{6B583C36-89B3-47D6-BC8A-E2E5674D0C4A}" destId="{EB908A97-445A-468D-BEA6-03E4D86E5599}" srcOrd="3" destOrd="0" presId="urn:microsoft.com/office/officeart/2005/8/layout/orgChart1"/>
    <dgm:cxn modelId="{152F684B-9B91-461A-84DB-9C26B9EA6329}" type="presParOf" srcId="{EB908A97-445A-468D-BEA6-03E4D86E5599}" destId="{74E95827-829E-47EC-9F73-9D19BD459BBD}" srcOrd="0" destOrd="0" presId="urn:microsoft.com/office/officeart/2005/8/layout/orgChart1"/>
    <dgm:cxn modelId="{E6083178-C931-4B40-BE17-42E3E8A44DC1}" type="presParOf" srcId="{74E95827-829E-47EC-9F73-9D19BD459BBD}" destId="{9A27A3C7-9652-4394-A7A8-BF138BEDFB74}" srcOrd="0" destOrd="0" presId="urn:microsoft.com/office/officeart/2005/8/layout/orgChart1"/>
    <dgm:cxn modelId="{3754FE84-14AB-4EB5-9654-238E82ED0051}" type="presParOf" srcId="{74E95827-829E-47EC-9F73-9D19BD459BBD}" destId="{C54360EF-BB84-4F73-B6CE-6EE28990E90F}" srcOrd="1" destOrd="0" presId="urn:microsoft.com/office/officeart/2005/8/layout/orgChart1"/>
    <dgm:cxn modelId="{5D162E09-FF1B-4797-AC24-79CBA40F0BCF}" type="presParOf" srcId="{EB908A97-445A-468D-BEA6-03E4D86E5599}" destId="{C5284C22-D36D-4FFC-BFEA-10CA19F100AC}" srcOrd="1" destOrd="0" presId="urn:microsoft.com/office/officeart/2005/8/layout/orgChart1"/>
    <dgm:cxn modelId="{089B419A-22AB-4D5C-AF42-C3A46EC25B51}" type="presParOf" srcId="{EB908A97-445A-468D-BEA6-03E4D86E5599}" destId="{CEC859C4-1255-42A4-9514-1423AAF03553}" srcOrd="2" destOrd="0" presId="urn:microsoft.com/office/officeart/2005/8/layout/orgChart1"/>
    <dgm:cxn modelId="{D549C608-0FE6-4D6B-A27F-C341905729CB}" type="presParOf" srcId="{6B583C36-89B3-47D6-BC8A-E2E5674D0C4A}" destId="{3C8A5718-7E75-40F6-883E-3FF8E9B3C6C0}" srcOrd="4" destOrd="0" presId="urn:microsoft.com/office/officeart/2005/8/layout/orgChart1"/>
    <dgm:cxn modelId="{D40F7538-7515-4430-AFD5-87F4514040E4}" type="presParOf" srcId="{6B583C36-89B3-47D6-BC8A-E2E5674D0C4A}" destId="{38347765-2978-4286-AE18-960D0FEA17D1}" srcOrd="5" destOrd="0" presId="urn:microsoft.com/office/officeart/2005/8/layout/orgChart1"/>
    <dgm:cxn modelId="{47765BC6-2F2A-4945-90D4-29EA526B846E}" type="presParOf" srcId="{38347765-2978-4286-AE18-960D0FEA17D1}" destId="{8DB82904-F6BE-4116-AF1C-7453E4EB30BF}" srcOrd="0" destOrd="0" presId="urn:microsoft.com/office/officeart/2005/8/layout/orgChart1"/>
    <dgm:cxn modelId="{9BD1DCD8-FF0C-4DE2-A6BD-5FBEBD2F0532}" type="presParOf" srcId="{8DB82904-F6BE-4116-AF1C-7453E4EB30BF}" destId="{EACF0343-1301-466D-9064-09913C14A972}" srcOrd="0" destOrd="0" presId="urn:microsoft.com/office/officeart/2005/8/layout/orgChart1"/>
    <dgm:cxn modelId="{ECCF0C72-D799-4011-A71C-9CD075451282}" type="presParOf" srcId="{8DB82904-F6BE-4116-AF1C-7453E4EB30BF}" destId="{AFD93F5B-4CEB-4E60-AB51-19B2105A0C26}" srcOrd="1" destOrd="0" presId="urn:microsoft.com/office/officeart/2005/8/layout/orgChart1"/>
    <dgm:cxn modelId="{66CC564B-A10B-4E17-A826-0DEB1F52B751}" type="presParOf" srcId="{38347765-2978-4286-AE18-960D0FEA17D1}" destId="{0DF5A1BD-949A-4209-BC31-B15A10F0F5FC}" srcOrd="1" destOrd="0" presId="urn:microsoft.com/office/officeart/2005/8/layout/orgChart1"/>
    <dgm:cxn modelId="{77E310EE-E898-433F-B6B5-0767634DE683}" type="presParOf" srcId="{38347765-2978-4286-AE18-960D0FEA17D1}" destId="{ACAABB8C-32A9-4A45-B9F5-60503DE0B9EF}" srcOrd="2" destOrd="0" presId="urn:microsoft.com/office/officeart/2005/8/layout/orgChart1"/>
    <dgm:cxn modelId="{31F52D40-03FB-41CC-9D63-B00457BE004C}" type="presParOf" srcId="{CEF4A1CB-C6A1-40CE-AA50-839FBC61CC1C}" destId="{D6ADCCDF-0D65-4C29-B00A-D55BCA0162DB}" srcOrd="2" destOrd="0" presId="urn:microsoft.com/office/officeart/2005/8/layout/orgChart1"/>
    <dgm:cxn modelId="{DEDD9CE9-B9AA-4D9F-8B78-E9D57914DAB2}" type="presParOf" srcId="{93B6E236-E8FF-47A5-B629-853CF35EBFBC}" destId="{FE81E1B7-CDB2-4988-B5D5-C7BB5D52006C}" srcOrd="2" destOrd="0" presId="urn:microsoft.com/office/officeart/2005/8/layout/orgChart1"/>
    <dgm:cxn modelId="{E6BD3DF6-ED64-4A61-B140-A9C60201077F}" type="presParOf" srcId="{93B6E236-E8FF-47A5-B629-853CF35EBFBC}" destId="{694C6476-51FB-4CF3-A802-7B668EDF307A}" srcOrd="3" destOrd="0" presId="urn:microsoft.com/office/officeart/2005/8/layout/orgChart1"/>
    <dgm:cxn modelId="{3EB08936-22A4-4971-99AC-AED1F62C6698}" type="presParOf" srcId="{694C6476-51FB-4CF3-A802-7B668EDF307A}" destId="{C18F4323-D1B9-406E-BC61-FA7FC2BD0C54}" srcOrd="0" destOrd="0" presId="urn:microsoft.com/office/officeart/2005/8/layout/orgChart1"/>
    <dgm:cxn modelId="{FE198B9B-0B90-41FF-A6D4-FDB153801D69}" type="presParOf" srcId="{C18F4323-D1B9-406E-BC61-FA7FC2BD0C54}" destId="{EF119948-EBDF-4172-A6E8-A0C23590B8F7}" srcOrd="0" destOrd="0" presId="urn:microsoft.com/office/officeart/2005/8/layout/orgChart1"/>
    <dgm:cxn modelId="{85674508-E9E0-4EFF-B030-DA6E2DA21130}" type="presParOf" srcId="{C18F4323-D1B9-406E-BC61-FA7FC2BD0C54}" destId="{CF11941C-AFD3-48DC-AEF4-91E8722BFD31}" srcOrd="1" destOrd="0" presId="urn:microsoft.com/office/officeart/2005/8/layout/orgChart1"/>
    <dgm:cxn modelId="{314FC786-E690-4450-8BEB-91C6CDF9756A}" type="presParOf" srcId="{694C6476-51FB-4CF3-A802-7B668EDF307A}" destId="{B5B428CF-A75F-4ABF-9F4D-CEB1421B2F88}" srcOrd="1" destOrd="0" presId="urn:microsoft.com/office/officeart/2005/8/layout/orgChart1"/>
    <dgm:cxn modelId="{F9BC8999-F7E7-4E43-88F2-7934BA5A2828}" type="presParOf" srcId="{B5B428CF-A75F-4ABF-9F4D-CEB1421B2F88}" destId="{B4035D9C-74B5-40BC-AD6E-C5315665F3A0}" srcOrd="0" destOrd="0" presId="urn:microsoft.com/office/officeart/2005/8/layout/orgChart1"/>
    <dgm:cxn modelId="{CB49F8C2-C915-4F95-BA30-5FFC6FA588DA}" type="presParOf" srcId="{B5B428CF-A75F-4ABF-9F4D-CEB1421B2F88}" destId="{114A8C65-A2D4-46E7-A9A3-1FCA168F7FCF}" srcOrd="1" destOrd="0" presId="urn:microsoft.com/office/officeart/2005/8/layout/orgChart1"/>
    <dgm:cxn modelId="{BF2D2E74-26BC-423D-8833-47AF316EC93E}" type="presParOf" srcId="{114A8C65-A2D4-46E7-A9A3-1FCA168F7FCF}" destId="{1B26AB44-28D2-4910-88B7-2E308E148D5B}" srcOrd="0" destOrd="0" presId="urn:microsoft.com/office/officeart/2005/8/layout/orgChart1"/>
    <dgm:cxn modelId="{5B6E1ABE-0F24-43A6-AD2C-A57B4E19EC79}" type="presParOf" srcId="{1B26AB44-28D2-4910-88B7-2E308E148D5B}" destId="{CD29B56F-0DAE-4DD5-9096-80CAF0603F93}" srcOrd="0" destOrd="0" presId="urn:microsoft.com/office/officeart/2005/8/layout/orgChart1"/>
    <dgm:cxn modelId="{6CA88240-B0A5-472D-AC6E-A1234FBD1939}" type="presParOf" srcId="{1B26AB44-28D2-4910-88B7-2E308E148D5B}" destId="{FC4CAC4E-F3C2-4EDE-B4AF-CEFF72410A4A}" srcOrd="1" destOrd="0" presId="urn:microsoft.com/office/officeart/2005/8/layout/orgChart1"/>
    <dgm:cxn modelId="{8D9B6DFD-1F25-42B2-8DEF-203556A08B29}" type="presParOf" srcId="{114A8C65-A2D4-46E7-A9A3-1FCA168F7FCF}" destId="{B2180850-B1B1-48F2-B5F5-88FD703F713F}" srcOrd="1" destOrd="0" presId="urn:microsoft.com/office/officeart/2005/8/layout/orgChart1"/>
    <dgm:cxn modelId="{5F16301B-9233-4210-9A91-436D3D8123B8}" type="presParOf" srcId="{B2180850-B1B1-48F2-B5F5-88FD703F713F}" destId="{98BB3C85-C91A-4960-8C2E-EA74868749FA}" srcOrd="0" destOrd="0" presId="urn:microsoft.com/office/officeart/2005/8/layout/orgChart1"/>
    <dgm:cxn modelId="{6506F74E-2B5C-495F-AC81-8A6E3A5EA6B9}" type="presParOf" srcId="{B2180850-B1B1-48F2-B5F5-88FD703F713F}" destId="{C6F7E1F7-6253-483A-8D33-C84DE2946D26}" srcOrd="1" destOrd="0" presId="urn:microsoft.com/office/officeart/2005/8/layout/orgChart1"/>
    <dgm:cxn modelId="{B7332E2E-9B27-4036-ACE0-6D6422726A16}" type="presParOf" srcId="{C6F7E1F7-6253-483A-8D33-C84DE2946D26}" destId="{284236BC-9500-4E1F-B6FF-E506F299DF73}" srcOrd="0" destOrd="0" presId="urn:microsoft.com/office/officeart/2005/8/layout/orgChart1"/>
    <dgm:cxn modelId="{83ADE8EE-C1F3-43EF-A4B8-F8C96F5324F9}" type="presParOf" srcId="{284236BC-9500-4E1F-B6FF-E506F299DF73}" destId="{C2190C8B-E79D-4935-9A5E-81557E809686}" srcOrd="0" destOrd="0" presId="urn:microsoft.com/office/officeart/2005/8/layout/orgChart1"/>
    <dgm:cxn modelId="{7A04AE3A-CB41-441E-8F10-14703739C4C2}" type="presParOf" srcId="{284236BC-9500-4E1F-B6FF-E506F299DF73}" destId="{DE71D2B1-05B6-4A11-BBD9-DB5054804F47}" srcOrd="1" destOrd="0" presId="urn:microsoft.com/office/officeart/2005/8/layout/orgChart1"/>
    <dgm:cxn modelId="{A78506C5-75D2-49C6-976F-D01515DC626C}" type="presParOf" srcId="{C6F7E1F7-6253-483A-8D33-C84DE2946D26}" destId="{02E54CC0-838D-42A9-8E2C-5550313E2B80}" srcOrd="1" destOrd="0" presId="urn:microsoft.com/office/officeart/2005/8/layout/orgChart1"/>
    <dgm:cxn modelId="{F83FE3B8-DA28-4EF3-922C-43281B2F42B9}" type="presParOf" srcId="{C6F7E1F7-6253-483A-8D33-C84DE2946D26}" destId="{E391854A-50A4-4F9A-AB42-C57FCC290E38}" srcOrd="2" destOrd="0" presId="urn:microsoft.com/office/officeart/2005/8/layout/orgChart1"/>
    <dgm:cxn modelId="{EE663FF8-CAF1-4819-AA20-7E350F719FB3}" type="presParOf" srcId="{B2180850-B1B1-48F2-B5F5-88FD703F713F}" destId="{4CFF822E-DA8A-4B1F-BCD9-4D4E7C655BAF}" srcOrd="2" destOrd="0" presId="urn:microsoft.com/office/officeart/2005/8/layout/orgChart1"/>
    <dgm:cxn modelId="{FA8E85F9-686E-431A-B909-1A478B5905E5}" type="presParOf" srcId="{B2180850-B1B1-48F2-B5F5-88FD703F713F}" destId="{6FEBC2B4-821C-40FA-8F95-0338009ED857}" srcOrd="3" destOrd="0" presId="urn:microsoft.com/office/officeart/2005/8/layout/orgChart1"/>
    <dgm:cxn modelId="{5109E4FA-21B5-4516-84A7-0531D41735E7}" type="presParOf" srcId="{6FEBC2B4-821C-40FA-8F95-0338009ED857}" destId="{67A11605-63CB-4F30-90C3-97B72D9662AE}" srcOrd="0" destOrd="0" presId="urn:microsoft.com/office/officeart/2005/8/layout/orgChart1"/>
    <dgm:cxn modelId="{1FB4406D-04CD-4238-8FDF-752832C19497}" type="presParOf" srcId="{67A11605-63CB-4F30-90C3-97B72D9662AE}" destId="{AD82C7B2-DA74-410F-B1A1-8C4D2EF4E69D}" srcOrd="0" destOrd="0" presId="urn:microsoft.com/office/officeart/2005/8/layout/orgChart1"/>
    <dgm:cxn modelId="{3D9589F2-22CF-4948-ADCD-04E56AC956D3}" type="presParOf" srcId="{67A11605-63CB-4F30-90C3-97B72D9662AE}" destId="{3106F086-76D3-4975-8C40-9E1D6D53C4DC}" srcOrd="1" destOrd="0" presId="urn:microsoft.com/office/officeart/2005/8/layout/orgChart1"/>
    <dgm:cxn modelId="{A258497E-8546-4E45-B374-E71A817497F4}" type="presParOf" srcId="{6FEBC2B4-821C-40FA-8F95-0338009ED857}" destId="{236A6E9B-6372-4065-A2BB-554B313D79C6}" srcOrd="1" destOrd="0" presId="urn:microsoft.com/office/officeart/2005/8/layout/orgChart1"/>
    <dgm:cxn modelId="{22DB93C7-6371-43D4-8D7D-CBE6DE7D7B46}" type="presParOf" srcId="{6FEBC2B4-821C-40FA-8F95-0338009ED857}" destId="{7F6B1729-E801-4656-8F45-EA9803ADCAA6}" srcOrd="2" destOrd="0" presId="urn:microsoft.com/office/officeart/2005/8/layout/orgChart1"/>
    <dgm:cxn modelId="{FECE076E-D6CF-4152-83C6-53D8A8004E20}" type="presParOf" srcId="{B2180850-B1B1-48F2-B5F5-88FD703F713F}" destId="{9D3E5972-652F-4C12-82E1-797F49B53EF1}" srcOrd="4" destOrd="0" presId="urn:microsoft.com/office/officeart/2005/8/layout/orgChart1"/>
    <dgm:cxn modelId="{E49CE949-4B86-4D23-8BF0-BA60B1B0935A}" type="presParOf" srcId="{B2180850-B1B1-48F2-B5F5-88FD703F713F}" destId="{89EAB5F0-261B-40C0-B854-7F28DC258B02}" srcOrd="5" destOrd="0" presId="urn:microsoft.com/office/officeart/2005/8/layout/orgChart1"/>
    <dgm:cxn modelId="{5DE8A41D-D5F6-4259-8B14-860B9C218116}" type="presParOf" srcId="{89EAB5F0-261B-40C0-B854-7F28DC258B02}" destId="{15DE2F0B-9054-4C51-A90E-A0A09E94C199}" srcOrd="0" destOrd="0" presId="urn:microsoft.com/office/officeart/2005/8/layout/orgChart1"/>
    <dgm:cxn modelId="{23744E41-F504-46CB-A729-077386A4A181}" type="presParOf" srcId="{15DE2F0B-9054-4C51-A90E-A0A09E94C199}" destId="{DF5B1EBA-F50C-48A4-99AF-ED0BC366445A}" srcOrd="0" destOrd="0" presId="urn:microsoft.com/office/officeart/2005/8/layout/orgChart1"/>
    <dgm:cxn modelId="{B7049F1B-B1DA-41D1-8A98-DFB29311AB37}" type="presParOf" srcId="{15DE2F0B-9054-4C51-A90E-A0A09E94C199}" destId="{670F5C71-6FFC-47D6-964F-C63FA57A3116}" srcOrd="1" destOrd="0" presId="urn:microsoft.com/office/officeart/2005/8/layout/orgChart1"/>
    <dgm:cxn modelId="{68FE4206-CA95-40BB-95A9-21469AD63F4E}" type="presParOf" srcId="{89EAB5F0-261B-40C0-B854-7F28DC258B02}" destId="{613F9349-A8D9-41EF-8911-F6A1C4AD3588}" srcOrd="1" destOrd="0" presId="urn:microsoft.com/office/officeart/2005/8/layout/orgChart1"/>
    <dgm:cxn modelId="{A8A98C97-5F2F-4709-93D6-23D1510DC368}" type="presParOf" srcId="{89EAB5F0-261B-40C0-B854-7F28DC258B02}" destId="{42EA9D82-FD00-45B4-971F-98CEBC860219}" srcOrd="2" destOrd="0" presId="urn:microsoft.com/office/officeart/2005/8/layout/orgChart1"/>
    <dgm:cxn modelId="{EE6AAADE-0566-4540-BC0F-20354B683715}" type="presParOf" srcId="{B2180850-B1B1-48F2-B5F5-88FD703F713F}" destId="{5BA099D2-03B1-4D81-A9B3-8D22D81FD8A7}" srcOrd="6" destOrd="0" presId="urn:microsoft.com/office/officeart/2005/8/layout/orgChart1"/>
    <dgm:cxn modelId="{8A8FBF44-4BE6-4277-87DE-3574A633311D}" type="presParOf" srcId="{B2180850-B1B1-48F2-B5F5-88FD703F713F}" destId="{8CF82B64-A4A7-4FA9-99A4-BAE2934F27A2}" srcOrd="7" destOrd="0" presId="urn:microsoft.com/office/officeart/2005/8/layout/orgChart1"/>
    <dgm:cxn modelId="{A411A99C-1750-43F8-AE0F-D4B800FC5FAC}" type="presParOf" srcId="{8CF82B64-A4A7-4FA9-99A4-BAE2934F27A2}" destId="{7D108B8B-43B0-4F49-9368-7D0BAA11C734}" srcOrd="0" destOrd="0" presId="urn:microsoft.com/office/officeart/2005/8/layout/orgChart1"/>
    <dgm:cxn modelId="{2D46D742-55FD-46B9-A79F-EE2BACB42043}" type="presParOf" srcId="{7D108B8B-43B0-4F49-9368-7D0BAA11C734}" destId="{9AA70A95-16B2-4AAB-85BC-C41CBAFB62D2}" srcOrd="0" destOrd="0" presId="urn:microsoft.com/office/officeart/2005/8/layout/orgChart1"/>
    <dgm:cxn modelId="{23CD3282-20DF-4227-AD09-93C24F8F4B31}" type="presParOf" srcId="{7D108B8B-43B0-4F49-9368-7D0BAA11C734}" destId="{BCB5574F-9F9E-4FEE-88F1-BC231F79D218}" srcOrd="1" destOrd="0" presId="urn:microsoft.com/office/officeart/2005/8/layout/orgChart1"/>
    <dgm:cxn modelId="{B7A01103-5DF6-42D1-8BF2-64EC3B29FACA}" type="presParOf" srcId="{8CF82B64-A4A7-4FA9-99A4-BAE2934F27A2}" destId="{B2432E03-EECF-4C0D-9E50-E69D5A44F0E8}" srcOrd="1" destOrd="0" presId="urn:microsoft.com/office/officeart/2005/8/layout/orgChart1"/>
    <dgm:cxn modelId="{21259F9F-7707-4644-85B2-3DAFA127F3F2}" type="presParOf" srcId="{8CF82B64-A4A7-4FA9-99A4-BAE2934F27A2}" destId="{EA9D1AA6-6957-4D29-934C-0DFD52EA78AD}" srcOrd="2" destOrd="0" presId="urn:microsoft.com/office/officeart/2005/8/layout/orgChart1"/>
    <dgm:cxn modelId="{712282C5-46C9-46FE-B004-5EAA308535F6}" type="presParOf" srcId="{114A8C65-A2D4-46E7-A9A3-1FCA168F7FCF}" destId="{8C905C12-387E-4950-9DF2-FCF5FA81E8F4}" srcOrd="2" destOrd="0" presId="urn:microsoft.com/office/officeart/2005/8/layout/orgChart1"/>
    <dgm:cxn modelId="{C71C9C53-B398-4DA5-84B3-7E729DAC4B62}" type="presParOf" srcId="{B5B428CF-A75F-4ABF-9F4D-CEB1421B2F88}" destId="{A3871C76-8283-4570-AD7D-C0F49CC95ADA}" srcOrd="2" destOrd="0" presId="urn:microsoft.com/office/officeart/2005/8/layout/orgChart1"/>
    <dgm:cxn modelId="{25ABE5FB-07BD-4151-A3D7-987AF93E1BD9}" type="presParOf" srcId="{B5B428CF-A75F-4ABF-9F4D-CEB1421B2F88}" destId="{0AD84752-1086-4EEB-BD9D-0350FAEB95BA}" srcOrd="3" destOrd="0" presId="urn:microsoft.com/office/officeart/2005/8/layout/orgChart1"/>
    <dgm:cxn modelId="{560E1ACD-67E7-4363-9E06-17D3E78C806B}" type="presParOf" srcId="{0AD84752-1086-4EEB-BD9D-0350FAEB95BA}" destId="{46FE07ED-FDB2-41F0-A3BF-2664061BC61F}" srcOrd="0" destOrd="0" presId="urn:microsoft.com/office/officeart/2005/8/layout/orgChart1"/>
    <dgm:cxn modelId="{935930D3-B067-4A7A-96EB-A947451A540D}" type="presParOf" srcId="{46FE07ED-FDB2-41F0-A3BF-2664061BC61F}" destId="{151ADEA6-6C1F-47DB-8351-26277C2184D4}" srcOrd="0" destOrd="0" presId="urn:microsoft.com/office/officeart/2005/8/layout/orgChart1"/>
    <dgm:cxn modelId="{19F2578C-17C3-498D-9ECD-F3D83A0372D4}" type="presParOf" srcId="{46FE07ED-FDB2-41F0-A3BF-2664061BC61F}" destId="{4CF46AFF-F189-4231-A7C6-C588717048CA}" srcOrd="1" destOrd="0" presId="urn:microsoft.com/office/officeart/2005/8/layout/orgChart1"/>
    <dgm:cxn modelId="{28EBD72F-56EA-4DD4-95B4-1FDD02E16E34}" type="presParOf" srcId="{0AD84752-1086-4EEB-BD9D-0350FAEB95BA}" destId="{BD83C81F-F085-4973-90C7-46B153FBADDF}" srcOrd="1" destOrd="0" presId="urn:microsoft.com/office/officeart/2005/8/layout/orgChart1"/>
    <dgm:cxn modelId="{6A2F3A6B-0E1D-488B-B0DA-EA149AD48844}" type="presParOf" srcId="{0AD84752-1086-4EEB-BD9D-0350FAEB95BA}" destId="{63B19E46-4209-4201-85CA-6A419004857F}" srcOrd="2" destOrd="0" presId="urn:microsoft.com/office/officeart/2005/8/layout/orgChart1"/>
    <dgm:cxn modelId="{9ABFD5E3-B2C2-4D4F-90A5-696A53B57440}" type="presParOf" srcId="{694C6476-51FB-4CF3-A802-7B668EDF307A}" destId="{02E4692B-7273-43D0-814D-7253E4107ACC}" srcOrd="2" destOrd="0" presId="urn:microsoft.com/office/officeart/2005/8/layout/orgChart1"/>
    <dgm:cxn modelId="{3F7015F6-B93C-4789-86C5-6DDF414DD237}" type="presParOf" srcId="{DCDB66A0-9A5F-437C-B5BD-E556044484E1}" destId="{9308A007-746C-40D8-A84E-BC1C5E1E4EE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7B6699-0B89-4B3E-84BD-849B218F4414}">
      <dsp:nvSpPr>
        <dsp:cNvPr id="0" name=""/>
        <dsp:cNvSpPr/>
      </dsp:nvSpPr>
      <dsp:spPr>
        <a:xfrm>
          <a:off x="6859826" y="2902271"/>
          <a:ext cx="267472" cy="1890648"/>
        </a:xfrm>
        <a:custGeom>
          <a:avLst/>
          <a:gdLst/>
          <a:ahLst/>
          <a:cxnLst/>
          <a:rect l="0" t="0" r="0" b="0"/>
          <a:pathLst>
            <a:path>
              <a:moveTo>
                <a:pt x="0" y="0"/>
              </a:moveTo>
              <a:lnTo>
                <a:pt x="0" y="1890648"/>
              </a:lnTo>
              <a:lnTo>
                <a:pt x="267472" y="1890648"/>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C1EF79-94E3-4729-8060-C5525BA4A9D5}">
      <dsp:nvSpPr>
        <dsp:cNvPr id="0" name=""/>
        <dsp:cNvSpPr/>
      </dsp:nvSpPr>
      <dsp:spPr>
        <a:xfrm>
          <a:off x="6859826" y="2902271"/>
          <a:ext cx="267472" cy="707673"/>
        </a:xfrm>
        <a:custGeom>
          <a:avLst/>
          <a:gdLst/>
          <a:ahLst/>
          <a:cxnLst/>
          <a:rect l="0" t="0" r="0" b="0"/>
          <a:pathLst>
            <a:path>
              <a:moveTo>
                <a:pt x="0" y="0"/>
              </a:moveTo>
              <a:lnTo>
                <a:pt x="0" y="707673"/>
              </a:lnTo>
              <a:lnTo>
                <a:pt x="267472" y="707673"/>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F8CBAF7-E39E-47A8-8168-6959D60A7C80}">
      <dsp:nvSpPr>
        <dsp:cNvPr id="0" name=""/>
        <dsp:cNvSpPr/>
      </dsp:nvSpPr>
      <dsp:spPr>
        <a:xfrm>
          <a:off x="6494281" y="2023091"/>
          <a:ext cx="1078803" cy="374460"/>
        </a:xfrm>
        <a:custGeom>
          <a:avLst/>
          <a:gdLst/>
          <a:ahLst/>
          <a:cxnLst/>
          <a:rect l="0" t="0" r="0" b="0"/>
          <a:pathLst>
            <a:path>
              <a:moveTo>
                <a:pt x="0" y="0"/>
              </a:moveTo>
              <a:lnTo>
                <a:pt x="0" y="187230"/>
              </a:lnTo>
              <a:lnTo>
                <a:pt x="1078803" y="187230"/>
              </a:lnTo>
              <a:lnTo>
                <a:pt x="1078803" y="374460"/>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4BB6EA-E9E4-4AB1-A4D1-464485BE751B}">
      <dsp:nvSpPr>
        <dsp:cNvPr id="0" name=""/>
        <dsp:cNvSpPr/>
      </dsp:nvSpPr>
      <dsp:spPr>
        <a:xfrm>
          <a:off x="5415477" y="2023091"/>
          <a:ext cx="1078803" cy="374460"/>
        </a:xfrm>
        <a:custGeom>
          <a:avLst/>
          <a:gdLst/>
          <a:ahLst/>
          <a:cxnLst/>
          <a:rect l="0" t="0" r="0" b="0"/>
          <a:pathLst>
            <a:path>
              <a:moveTo>
                <a:pt x="1078803" y="0"/>
              </a:moveTo>
              <a:lnTo>
                <a:pt x="1078803" y="187230"/>
              </a:lnTo>
              <a:lnTo>
                <a:pt x="0" y="187230"/>
              </a:lnTo>
              <a:lnTo>
                <a:pt x="0" y="374460"/>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1D2811-04DB-4B46-B00B-88B669A464EE}">
      <dsp:nvSpPr>
        <dsp:cNvPr id="0" name=""/>
        <dsp:cNvSpPr/>
      </dsp:nvSpPr>
      <dsp:spPr>
        <a:xfrm>
          <a:off x="4318683" y="1052916"/>
          <a:ext cx="2175597" cy="546445"/>
        </a:xfrm>
        <a:custGeom>
          <a:avLst/>
          <a:gdLst/>
          <a:ahLst/>
          <a:cxnLst/>
          <a:rect l="0" t="0" r="0" b="0"/>
          <a:pathLst>
            <a:path>
              <a:moveTo>
                <a:pt x="0" y="0"/>
              </a:moveTo>
              <a:lnTo>
                <a:pt x="0" y="359214"/>
              </a:lnTo>
              <a:lnTo>
                <a:pt x="2175597" y="359214"/>
              </a:lnTo>
              <a:lnTo>
                <a:pt x="2175597" y="54644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84E5C7-857A-46AA-B86E-513BBCA77393}">
      <dsp:nvSpPr>
        <dsp:cNvPr id="0" name=""/>
        <dsp:cNvSpPr/>
      </dsp:nvSpPr>
      <dsp:spPr>
        <a:xfrm>
          <a:off x="2544610" y="3408694"/>
          <a:ext cx="267472" cy="1981548"/>
        </a:xfrm>
        <a:custGeom>
          <a:avLst/>
          <a:gdLst/>
          <a:ahLst/>
          <a:cxnLst/>
          <a:rect l="0" t="0" r="0" b="0"/>
          <a:pathLst>
            <a:path>
              <a:moveTo>
                <a:pt x="0" y="0"/>
              </a:moveTo>
              <a:lnTo>
                <a:pt x="0" y="1981548"/>
              </a:lnTo>
              <a:lnTo>
                <a:pt x="267472" y="1981548"/>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B837E9-05CB-41D9-8AB2-F83BA3086EF8}">
      <dsp:nvSpPr>
        <dsp:cNvPr id="0" name=""/>
        <dsp:cNvSpPr/>
      </dsp:nvSpPr>
      <dsp:spPr>
        <a:xfrm>
          <a:off x="2544610" y="3408694"/>
          <a:ext cx="267472" cy="767881"/>
        </a:xfrm>
        <a:custGeom>
          <a:avLst/>
          <a:gdLst/>
          <a:ahLst/>
          <a:cxnLst/>
          <a:rect l="0" t="0" r="0" b="0"/>
          <a:pathLst>
            <a:path>
              <a:moveTo>
                <a:pt x="0" y="0"/>
              </a:moveTo>
              <a:lnTo>
                <a:pt x="0" y="767881"/>
              </a:lnTo>
              <a:lnTo>
                <a:pt x="267472" y="767881"/>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B6630C-E541-4B1A-A6C7-19F4630C30B6}">
      <dsp:nvSpPr>
        <dsp:cNvPr id="0" name=""/>
        <dsp:cNvSpPr/>
      </dsp:nvSpPr>
      <dsp:spPr>
        <a:xfrm>
          <a:off x="2075469" y="2142659"/>
          <a:ext cx="1182400" cy="374460"/>
        </a:xfrm>
        <a:custGeom>
          <a:avLst/>
          <a:gdLst/>
          <a:ahLst/>
          <a:cxnLst/>
          <a:rect l="0" t="0" r="0" b="0"/>
          <a:pathLst>
            <a:path>
              <a:moveTo>
                <a:pt x="0" y="0"/>
              </a:moveTo>
              <a:lnTo>
                <a:pt x="0" y="187230"/>
              </a:lnTo>
              <a:lnTo>
                <a:pt x="1182400" y="187230"/>
              </a:lnTo>
              <a:lnTo>
                <a:pt x="1182400" y="374460"/>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43DEA1-6615-4F87-9EA1-AAA8216B4537}">
      <dsp:nvSpPr>
        <dsp:cNvPr id="0" name=""/>
        <dsp:cNvSpPr/>
      </dsp:nvSpPr>
      <dsp:spPr>
        <a:xfrm>
          <a:off x="194121" y="3408694"/>
          <a:ext cx="256628" cy="2009463"/>
        </a:xfrm>
        <a:custGeom>
          <a:avLst/>
          <a:gdLst/>
          <a:ahLst/>
          <a:cxnLst/>
          <a:rect l="0" t="0" r="0" b="0"/>
          <a:pathLst>
            <a:path>
              <a:moveTo>
                <a:pt x="0" y="0"/>
              </a:moveTo>
              <a:lnTo>
                <a:pt x="0" y="2009463"/>
              </a:lnTo>
              <a:lnTo>
                <a:pt x="256628" y="2009463"/>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83BF96-D81E-488D-9D5A-5E7CC3FE4782}">
      <dsp:nvSpPr>
        <dsp:cNvPr id="0" name=""/>
        <dsp:cNvSpPr/>
      </dsp:nvSpPr>
      <dsp:spPr>
        <a:xfrm>
          <a:off x="194121" y="3408694"/>
          <a:ext cx="288939" cy="690751"/>
        </a:xfrm>
        <a:custGeom>
          <a:avLst/>
          <a:gdLst/>
          <a:ahLst/>
          <a:cxnLst/>
          <a:rect l="0" t="0" r="0" b="0"/>
          <a:pathLst>
            <a:path>
              <a:moveTo>
                <a:pt x="0" y="0"/>
              </a:moveTo>
              <a:lnTo>
                <a:pt x="0" y="690751"/>
              </a:lnTo>
              <a:lnTo>
                <a:pt x="288939" y="690751"/>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CEE790-6B64-413D-BB8B-C13EEDFE4743}">
      <dsp:nvSpPr>
        <dsp:cNvPr id="0" name=""/>
        <dsp:cNvSpPr/>
      </dsp:nvSpPr>
      <dsp:spPr>
        <a:xfrm>
          <a:off x="964626" y="2142659"/>
          <a:ext cx="1110842" cy="374460"/>
        </a:xfrm>
        <a:custGeom>
          <a:avLst/>
          <a:gdLst/>
          <a:ahLst/>
          <a:cxnLst/>
          <a:rect l="0" t="0" r="0" b="0"/>
          <a:pathLst>
            <a:path>
              <a:moveTo>
                <a:pt x="1110842" y="0"/>
              </a:moveTo>
              <a:lnTo>
                <a:pt x="1110842" y="187230"/>
              </a:lnTo>
              <a:lnTo>
                <a:pt x="0" y="187230"/>
              </a:lnTo>
              <a:lnTo>
                <a:pt x="0" y="374460"/>
              </a:lnTo>
            </a:path>
          </a:pathLst>
        </a:cu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11591F-B6BF-435B-BB0D-2D7CA1920772}">
      <dsp:nvSpPr>
        <dsp:cNvPr id="0" name=""/>
        <dsp:cNvSpPr/>
      </dsp:nvSpPr>
      <dsp:spPr>
        <a:xfrm>
          <a:off x="2075469" y="1052916"/>
          <a:ext cx="2243214" cy="546445"/>
        </a:xfrm>
        <a:custGeom>
          <a:avLst/>
          <a:gdLst/>
          <a:ahLst/>
          <a:cxnLst/>
          <a:rect l="0" t="0" r="0" b="0"/>
          <a:pathLst>
            <a:path>
              <a:moveTo>
                <a:pt x="2243214" y="0"/>
              </a:moveTo>
              <a:lnTo>
                <a:pt x="2243214" y="359214"/>
              </a:lnTo>
              <a:lnTo>
                <a:pt x="0" y="359214"/>
              </a:lnTo>
              <a:lnTo>
                <a:pt x="0" y="54644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7A5B9C-A4CC-4987-AB47-00B95AC65205}">
      <dsp:nvSpPr>
        <dsp:cNvPr id="0" name=""/>
        <dsp:cNvSpPr/>
      </dsp:nvSpPr>
      <dsp:spPr>
        <a:xfrm>
          <a:off x="1439374" y="365076"/>
          <a:ext cx="5758619" cy="687840"/>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400" b="1" i="0" u="none" strike="noStrike" kern="1200" cap="none" normalizeH="0" baseline="0" dirty="0" smtClean="0">
            <a:ln/>
            <a:solidFill>
              <a:srgbClr val="FF0000"/>
            </a:solidFill>
            <a:effectLst/>
            <a:latin typeface="Arial" panose="020B0604020202020204" pitchFamily="34" charset="0"/>
            <a:ea typeface="Times New Roman"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normalizeH="0" baseline="0" dirty="0" smtClean="0">
              <a:ln/>
              <a:solidFill>
                <a:schemeClr val="tx1"/>
              </a:solidFill>
              <a:effectLst/>
              <a:latin typeface="Arial" panose="020B0604020202020204" pitchFamily="34" charset="0"/>
              <a:ea typeface="Times New Roman" pitchFamily="18" charset="0"/>
              <a:cs typeface="Arial" panose="020B0604020202020204" pitchFamily="34" charset="0"/>
            </a:rPr>
            <a:t>İŞ KAZASININ CEZAİ SONUCU</a:t>
          </a:r>
          <a:endParaRPr kumimoji="0" lang="tr-TR" sz="2400" b="1" i="0" u="none" strike="noStrike" kern="1200" cap="none" normalizeH="0" baseline="0" dirty="0" smtClean="0">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kern="1200" cap="none" normalizeH="0" baseline="0" dirty="0" smtClean="0">
            <a:ln/>
            <a:effectLst/>
            <a:latin typeface="Comic Sans MS" pitchFamily="66" charset="0"/>
            <a:cs typeface="Arial" pitchFamily="34" charset="0"/>
          </a:endParaRPr>
        </a:p>
      </dsp:txBody>
      <dsp:txXfrm>
        <a:off x="1439374" y="365076"/>
        <a:ext cx="5758619" cy="687840"/>
      </dsp:txXfrm>
    </dsp:sp>
    <dsp:sp modelId="{1190D42A-3E7E-4434-A407-EE1F26A7952F}">
      <dsp:nvSpPr>
        <dsp:cNvPr id="0" name=""/>
        <dsp:cNvSpPr/>
      </dsp:nvSpPr>
      <dsp:spPr>
        <a:xfrm>
          <a:off x="1183895" y="1599361"/>
          <a:ext cx="1783146" cy="543298"/>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800" b="1" i="0" u="none" strike="noStrike" kern="1200"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CEZA HUKUKU</a:t>
          </a:r>
          <a:endParaRPr kumimoji="0" lang="tr-TR" sz="1800" b="1" i="0" u="none" strike="noStrike" kern="1200" cap="none" normalizeH="0" baseline="0" dirty="0" smtClean="0">
            <a:ln/>
            <a:solidFill>
              <a:schemeClr val="bg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kern="1200" cap="none" normalizeH="0" baseline="0" dirty="0" smtClean="0">
            <a:ln/>
            <a:effectLst/>
            <a:latin typeface="Comic Sans MS" pitchFamily="66" charset="0"/>
            <a:cs typeface="Arial" pitchFamily="34" charset="0"/>
          </a:endParaRPr>
        </a:p>
      </dsp:txBody>
      <dsp:txXfrm>
        <a:off x="1183895" y="1599361"/>
        <a:ext cx="1783146" cy="543298"/>
      </dsp:txXfrm>
    </dsp:sp>
    <dsp:sp modelId="{27F9A745-3E5D-4261-833C-3D0A4DD6A3E2}">
      <dsp:nvSpPr>
        <dsp:cNvPr id="0" name=""/>
        <dsp:cNvSpPr/>
      </dsp:nvSpPr>
      <dsp:spPr>
        <a:xfrm>
          <a:off x="1495" y="2517120"/>
          <a:ext cx="1926262" cy="8915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Taksirle Öldürme (5237/85) </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dsp:txBody>
      <dsp:txXfrm>
        <a:off x="1495" y="2517120"/>
        <a:ext cx="1926262" cy="891573"/>
      </dsp:txXfrm>
    </dsp:sp>
    <dsp:sp modelId="{4A283E4F-0F23-4ED0-92BC-76DE3658E1E6}">
      <dsp:nvSpPr>
        <dsp:cNvPr id="0" name=""/>
        <dsp:cNvSpPr/>
      </dsp:nvSpPr>
      <dsp:spPr>
        <a:xfrm>
          <a:off x="483061" y="3783155"/>
          <a:ext cx="1783146" cy="632580"/>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2 – 6 Yıl Hapis </a:t>
          </a:r>
          <a:endParaRPr kumimoji="0" lang="tr-TR" sz="1800" b="1" i="0" u="none" strike="noStrike" kern="1200" cap="none" normalizeH="0" baseline="0" dirty="0" smtClean="0">
            <a:ln/>
            <a:solidFill>
              <a:schemeClr val="bg2"/>
            </a:solidFill>
            <a:effectLst/>
            <a:latin typeface="Comic Sans MS" pitchFamily="66" charset="0"/>
            <a:cs typeface="Arial" pitchFamily="34" charset="0"/>
          </a:endParaRPr>
        </a:p>
      </dsp:txBody>
      <dsp:txXfrm>
        <a:off x="483061" y="3783155"/>
        <a:ext cx="1783146" cy="632580"/>
      </dsp:txXfrm>
    </dsp:sp>
    <dsp:sp modelId="{D4D64DAC-4853-46F9-A1A8-296A690AACBC}">
      <dsp:nvSpPr>
        <dsp:cNvPr id="0" name=""/>
        <dsp:cNvSpPr/>
      </dsp:nvSpPr>
      <dsp:spPr>
        <a:xfrm>
          <a:off x="450750" y="4681362"/>
          <a:ext cx="1954560" cy="147359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Char char="•"/>
            <a:tabLst/>
          </a:pPr>
          <a:r>
            <a:rPr kumimoji="0" lang="tr-TR" sz="20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1 veya fazla </a:t>
          </a:r>
          <a:r>
            <a:rPr kumimoji="0" lang="tr-TR" sz="18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ölüm + 1 veya fazla yaralanma</a:t>
          </a:r>
          <a:endParaRPr kumimoji="0" lang="tr-TR" sz="18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pPr>
          <a:r>
            <a:rPr kumimoji="0" lang="tr-TR" sz="18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2 yıl – 15 yıl </a:t>
          </a:r>
          <a:endParaRPr kumimoji="0" lang="tr-TR" sz="18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100" b="0" i="0" u="none" strike="noStrike" kern="1200" cap="none" normalizeH="0" baseline="0" dirty="0" smtClean="0">
            <a:ln/>
            <a:effectLst/>
            <a:latin typeface="Comic Sans MS" pitchFamily="66" charset="0"/>
            <a:cs typeface="Arial" pitchFamily="34" charset="0"/>
          </a:endParaRPr>
        </a:p>
      </dsp:txBody>
      <dsp:txXfrm>
        <a:off x="450750" y="4681362"/>
        <a:ext cx="1954560" cy="1473592"/>
      </dsp:txXfrm>
    </dsp:sp>
    <dsp:sp modelId="{E842570D-D76D-441E-8A56-CA7D26E509CB}">
      <dsp:nvSpPr>
        <dsp:cNvPr id="0" name=""/>
        <dsp:cNvSpPr/>
      </dsp:nvSpPr>
      <dsp:spPr>
        <a:xfrm>
          <a:off x="2366296" y="2517120"/>
          <a:ext cx="1783146" cy="89157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Taksirle Yaralama (5237/89)</a:t>
          </a: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kern="1200" cap="none" normalizeH="0" baseline="0" dirty="0" smtClean="0">
            <a:ln/>
            <a:effectLst/>
            <a:latin typeface="Comic Sans MS" pitchFamily="66" charset="0"/>
            <a:cs typeface="Arial" pitchFamily="34" charset="0"/>
          </a:endParaRPr>
        </a:p>
      </dsp:txBody>
      <dsp:txXfrm>
        <a:off x="2366296" y="2517120"/>
        <a:ext cx="1783146" cy="891573"/>
      </dsp:txXfrm>
    </dsp:sp>
    <dsp:sp modelId="{89CA03F9-6B9B-4E9D-B7DB-5CF94D457CA7}">
      <dsp:nvSpPr>
        <dsp:cNvPr id="0" name=""/>
        <dsp:cNvSpPr/>
      </dsp:nvSpPr>
      <dsp:spPr>
        <a:xfrm>
          <a:off x="2812082" y="3783155"/>
          <a:ext cx="2373243" cy="786840"/>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tr-TR" sz="16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3 Aydan -1 Yıla Hapis</a:t>
          </a:r>
          <a:endParaRPr kumimoji="0" lang="tr-TR" sz="16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 Adli para cezası</a:t>
          </a:r>
          <a:endParaRPr kumimoji="0" lang="tr-TR" sz="16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kern="1200" cap="none" normalizeH="0" baseline="0" dirty="0" smtClean="0">
            <a:ln/>
            <a:effectLst/>
            <a:latin typeface="Comic Sans MS" pitchFamily="66" charset="0"/>
            <a:cs typeface="Arial" pitchFamily="34" charset="0"/>
          </a:endParaRPr>
        </a:p>
      </dsp:txBody>
      <dsp:txXfrm>
        <a:off x="2812082" y="3783155"/>
        <a:ext cx="2373243" cy="786840"/>
      </dsp:txXfrm>
    </dsp:sp>
    <dsp:sp modelId="{56CD7132-0B46-49D5-AB65-6AC2DA0C32B0}">
      <dsp:nvSpPr>
        <dsp:cNvPr id="0" name=""/>
        <dsp:cNvSpPr/>
      </dsp:nvSpPr>
      <dsp:spPr>
        <a:xfrm>
          <a:off x="2812082" y="4944456"/>
          <a:ext cx="1783146" cy="891573"/>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tr-TR" sz="16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Birden fazla kişi </a:t>
          </a:r>
          <a:endParaRPr kumimoji="0" lang="tr-TR" sz="16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6 ay – 3 yıl</a:t>
          </a:r>
          <a:endParaRPr kumimoji="0" lang="tr-TR" sz="1600" b="1" i="0" u="none" strike="noStrike" kern="1200" cap="none" normalizeH="0" baseline="0" dirty="0" smtClean="0">
            <a:ln/>
            <a:solidFill>
              <a:schemeClr val="bg2"/>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400" b="0" i="0" u="none" strike="noStrike" kern="1200" cap="none" normalizeH="0" baseline="0" dirty="0" smtClean="0">
            <a:ln/>
            <a:effectLst/>
            <a:latin typeface="Comic Sans MS" pitchFamily="66" charset="0"/>
            <a:cs typeface="Arial" pitchFamily="34" charset="0"/>
          </a:endParaRPr>
        </a:p>
      </dsp:txBody>
      <dsp:txXfrm>
        <a:off x="2812082" y="4944456"/>
        <a:ext cx="1783146" cy="891573"/>
      </dsp:txXfrm>
    </dsp:sp>
    <dsp:sp modelId="{134607A8-A44B-4723-942F-C9EA872B11CA}">
      <dsp:nvSpPr>
        <dsp:cNvPr id="0" name=""/>
        <dsp:cNvSpPr/>
      </dsp:nvSpPr>
      <dsp:spPr>
        <a:xfrm>
          <a:off x="5602707" y="1599361"/>
          <a:ext cx="1783146" cy="423729"/>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İŞ HUKUKU</a:t>
          </a:r>
          <a:endParaRPr kumimoji="0" lang="tr-TR" sz="1800" b="1" i="0" u="none" strike="noStrike" kern="1200" cap="none" normalizeH="0" baseline="0" dirty="0" smtClean="0">
            <a:ln/>
            <a:solidFill>
              <a:schemeClr val="bg2"/>
            </a:solidFill>
            <a:effectLst/>
            <a:latin typeface="Arial" panose="020B0604020202020204" pitchFamily="34" charset="0"/>
            <a:cs typeface="Arial" panose="020B0604020202020204" pitchFamily="34" charset="0"/>
          </a:endParaRPr>
        </a:p>
      </dsp:txBody>
      <dsp:txXfrm>
        <a:off x="5602707" y="1599361"/>
        <a:ext cx="1783146" cy="423729"/>
      </dsp:txXfrm>
    </dsp:sp>
    <dsp:sp modelId="{D8D81AFC-53D9-4526-8D63-EC29E7C88D80}">
      <dsp:nvSpPr>
        <dsp:cNvPr id="0" name=""/>
        <dsp:cNvSpPr/>
      </dsp:nvSpPr>
      <dsp:spPr>
        <a:xfrm>
          <a:off x="4523904" y="2397551"/>
          <a:ext cx="1783146" cy="114186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İdari Yaptırım</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 </a:t>
          </a: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Durdurma</a:t>
          </a:r>
        </a:p>
      </dsp:txBody>
      <dsp:txXfrm>
        <a:off x="4523904" y="2397551"/>
        <a:ext cx="1783146" cy="1141864"/>
      </dsp:txXfrm>
    </dsp:sp>
    <dsp:sp modelId="{F539D2F4-419A-43ED-B72D-7184FE0E9E1E}">
      <dsp:nvSpPr>
        <dsp:cNvPr id="0" name=""/>
        <dsp:cNvSpPr/>
      </dsp:nvSpPr>
      <dsp:spPr>
        <a:xfrm>
          <a:off x="6681511" y="2397551"/>
          <a:ext cx="1783146" cy="5047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İdari Para Cezası</a:t>
          </a: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4857/105</a:t>
          </a: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dsp:txBody>
      <dsp:txXfrm>
        <a:off x="6681511" y="2397551"/>
        <a:ext cx="1783146" cy="504719"/>
      </dsp:txXfrm>
    </dsp:sp>
    <dsp:sp modelId="{35BB9DAA-49F8-4B4B-B7EE-22A94822A37A}">
      <dsp:nvSpPr>
        <dsp:cNvPr id="0" name=""/>
        <dsp:cNvSpPr/>
      </dsp:nvSpPr>
      <dsp:spPr>
        <a:xfrm>
          <a:off x="7127298" y="3276732"/>
          <a:ext cx="1783146" cy="666424"/>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Comic Sans MS" pitchFamily="66" charset="0"/>
              <a:cs typeface="Arial" pitchFamily="34" charset="0"/>
            </a:rPr>
            <a:t>En az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Comic Sans MS" pitchFamily="66" charset="0"/>
              <a:cs typeface="Arial" pitchFamily="34" charset="0"/>
            </a:rPr>
            <a:t>1000 TL</a:t>
          </a:r>
        </a:p>
      </dsp:txBody>
      <dsp:txXfrm>
        <a:off x="7127298" y="3276732"/>
        <a:ext cx="1783146" cy="666424"/>
      </dsp:txXfrm>
    </dsp:sp>
    <dsp:sp modelId="{B832441A-99F7-4609-9B9C-0C108B22F7E0}">
      <dsp:nvSpPr>
        <dsp:cNvPr id="0" name=""/>
        <dsp:cNvSpPr/>
      </dsp:nvSpPr>
      <dsp:spPr>
        <a:xfrm>
          <a:off x="7127298" y="4317617"/>
          <a:ext cx="2015205" cy="950604"/>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Comic Sans MS" pitchFamily="66" charset="0"/>
              <a:cs typeface="Arial" pitchFamily="34" charset="0"/>
            </a:rPr>
            <a:t>En fazla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chemeClr val="bg2"/>
              </a:solidFill>
              <a:effectLst/>
              <a:latin typeface="Comic Sans MS" pitchFamily="66" charset="0"/>
              <a:cs typeface="Arial" pitchFamily="34" charset="0"/>
            </a:rPr>
            <a:t> 80.000 TL</a:t>
          </a:r>
        </a:p>
      </dsp:txBody>
      <dsp:txXfrm>
        <a:off x="7127298" y="4317617"/>
        <a:ext cx="2015205" cy="9506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871C76-8283-4570-AD7D-C0F49CC95ADA}">
      <dsp:nvSpPr>
        <dsp:cNvPr id="0" name=""/>
        <dsp:cNvSpPr/>
      </dsp:nvSpPr>
      <dsp:spPr>
        <a:xfrm>
          <a:off x="7384351" y="1949822"/>
          <a:ext cx="734719" cy="255026"/>
        </a:xfrm>
        <a:custGeom>
          <a:avLst/>
          <a:gdLst/>
          <a:ahLst/>
          <a:cxnLst/>
          <a:rect l="0" t="0" r="0" b="0"/>
          <a:pathLst>
            <a:path>
              <a:moveTo>
                <a:pt x="0" y="0"/>
              </a:moveTo>
              <a:lnTo>
                <a:pt x="0" y="127513"/>
              </a:lnTo>
              <a:lnTo>
                <a:pt x="734719" y="127513"/>
              </a:lnTo>
              <a:lnTo>
                <a:pt x="734719" y="255026"/>
              </a:lnTo>
            </a:path>
          </a:pathLst>
        </a:custGeom>
        <a:noFill/>
        <a:ln w="19050"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A099D2-03B1-4D81-A9B3-8D22D81FD8A7}">
      <dsp:nvSpPr>
        <dsp:cNvPr id="0" name=""/>
        <dsp:cNvSpPr/>
      </dsp:nvSpPr>
      <dsp:spPr>
        <a:xfrm>
          <a:off x="5998319" y="2812054"/>
          <a:ext cx="301878" cy="3160525"/>
        </a:xfrm>
        <a:custGeom>
          <a:avLst/>
          <a:gdLst/>
          <a:ahLst/>
          <a:cxnLst/>
          <a:rect l="0" t="0" r="0" b="0"/>
          <a:pathLst>
            <a:path>
              <a:moveTo>
                <a:pt x="0" y="0"/>
              </a:moveTo>
              <a:lnTo>
                <a:pt x="0" y="3160525"/>
              </a:lnTo>
              <a:lnTo>
                <a:pt x="301878" y="316052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3E5972-652F-4C12-82E1-797F49B53EF1}">
      <dsp:nvSpPr>
        <dsp:cNvPr id="0" name=""/>
        <dsp:cNvSpPr/>
      </dsp:nvSpPr>
      <dsp:spPr>
        <a:xfrm>
          <a:off x="5998319" y="2812054"/>
          <a:ext cx="182161" cy="2283094"/>
        </a:xfrm>
        <a:custGeom>
          <a:avLst/>
          <a:gdLst/>
          <a:ahLst/>
          <a:cxnLst/>
          <a:rect l="0" t="0" r="0" b="0"/>
          <a:pathLst>
            <a:path>
              <a:moveTo>
                <a:pt x="0" y="0"/>
              </a:moveTo>
              <a:lnTo>
                <a:pt x="0" y="2283094"/>
              </a:lnTo>
              <a:lnTo>
                <a:pt x="182161" y="228309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FF822E-DA8A-4B1F-BCD9-4D4E7C655BAF}">
      <dsp:nvSpPr>
        <dsp:cNvPr id="0" name=""/>
        <dsp:cNvSpPr/>
      </dsp:nvSpPr>
      <dsp:spPr>
        <a:xfrm>
          <a:off x="5998319" y="2812054"/>
          <a:ext cx="182161" cy="1420861"/>
        </a:xfrm>
        <a:custGeom>
          <a:avLst/>
          <a:gdLst/>
          <a:ahLst/>
          <a:cxnLst/>
          <a:rect l="0" t="0" r="0" b="0"/>
          <a:pathLst>
            <a:path>
              <a:moveTo>
                <a:pt x="0" y="0"/>
              </a:moveTo>
              <a:lnTo>
                <a:pt x="0" y="1420861"/>
              </a:lnTo>
              <a:lnTo>
                <a:pt x="182161" y="1420861"/>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B3C85-C91A-4960-8C2E-EA74868749FA}">
      <dsp:nvSpPr>
        <dsp:cNvPr id="0" name=""/>
        <dsp:cNvSpPr/>
      </dsp:nvSpPr>
      <dsp:spPr>
        <a:xfrm>
          <a:off x="5998319" y="2812054"/>
          <a:ext cx="182161" cy="558629"/>
        </a:xfrm>
        <a:custGeom>
          <a:avLst/>
          <a:gdLst/>
          <a:ahLst/>
          <a:cxnLst/>
          <a:rect l="0" t="0" r="0" b="0"/>
          <a:pathLst>
            <a:path>
              <a:moveTo>
                <a:pt x="0" y="0"/>
              </a:moveTo>
              <a:lnTo>
                <a:pt x="0" y="558629"/>
              </a:lnTo>
              <a:lnTo>
                <a:pt x="182161" y="558629"/>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035D9C-74B5-40BC-AD6E-C5315665F3A0}">
      <dsp:nvSpPr>
        <dsp:cNvPr id="0" name=""/>
        <dsp:cNvSpPr/>
      </dsp:nvSpPr>
      <dsp:spPr>
        <a:xfrm>
          <a:off x="6484083" y="1949822"/>
          <a:ext cx="900267" cy="255026"/>
        </a:xfrm>
        <a:custGeom>
          <a:avLst/>
          <a:gdLst/>
          <a:ahLst/>
          <a:cxnLst/>
          <a:rect l="0" t="0" r="0" b="0"/>
          <a:pathLst>
            <a:path>
              <a:moveTo>
                <a:pt x="900267" y="0"/>
              </a:moveTo>
              <a:lnTo>
                <a:pt x="900267" y="127513"/>
              </a:lnTo>
              <a:lnTo>
                <a:pt x="0" y="127513"/>
              </a:lnTo>
              <a:lnTo>
                <a:pt x="0" y="255026"/>
              </a:lnTo>
            </a:path>
          </a:pathLst>
        </a:custGeom>
        <a:noFill/>
        <a:ln w="19050"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E81E1B7-CDB2-4988-B5D5-C7BB5D52006C}">
      <dsp:nvSpPr>
        <dsp:cNvPr id="0" name=""/>
        <dsp:cNvSpPr/>
      </dsp:nvSpPr>
      <dsp:spPr>
        <a:xfrm>
          <a:off x="4982539" y="1087589"/>
          <a:ext cx="2401812" cy="255026"/>
        </a:xfrm>
        <a:custGeom>
          <a:avLst/>
          <a:gdLst/>
          <a:ahLst/>
          <a:cxnLst/>
          <a:rect l="0" t="0" r="0" b="0"/>
          <a:pathLst>
            <a:path>
              <a:moveTo>
                <a:pt x="0" y="0"/>
              </a:moveTo>
              <a:lnTo>
                <a:pt x="0" y="127513"/>
              </a:lnTo>
              <a:lnTo>
                <a:pt x="2401812" y="127513"/>
              </a:lnTo>
              <a:lnTo>
                <a:pt x="2401812" y="255026"/>
              </a:lnTo>
            </a:path>
          </a:pathLst>
        </a:custGeom>
        <a:noFill/>
        <a:ln w="19050"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8A5718-7E75-40F6-883E-3FF8E9B3C6C0}">
      <dsp:nvSpPr>
        <dsp:cNvPr id="0" name=""/>
        <dsp:cNvSpPr/>
      </dsp:nvSpPr>
      <dsp:spPr>
        <a:xfrm>
          <a:off x="2811253" y="1949822"/>
          <a:ext cx="2094150" cy="255026"/>
        </a:xfrm>
        <a:custGeom>
          <a:avLst/>
          <a:gdLst/>
          <a:ahLst/>
          <a:cxnLst/>
          <a:rect l="0" t="0" r="0" b="0"/>
          <a:pathLst>
            <a:path>
              <a:moveTo>
                <a:pt x="0" y="0"/>
              </a:moveTo>
              <a:lnTo>
                <a:pt x="0" y="127513"/>
              </a:lnTo>
              <a:lnTo>
                <a:pt x="2094150" y="127513"/>
              </a:lnTo>
              <a:lnTo>
                <a:pt x="2094150" y="255026"/>
              </a:lnTo>
            </a:path>
          </a:pathLst>
        </a:custGeom>
        <a:noFill/>
        <a:ln w="19050"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FA36A7-0990-4D50-8218-D6776B84718D}">
      <dsp:nvSpPr>
        <dsp:cNvPr id="0" name=""/>
        <dsp:cNvSpPr/>
      </dsp:nvSpPr>
      <dsp:spPr>
        <a:xfrm>
          <a:off x="2811253" y="1949822"/>
          <a:ext cx="180898" cy="255026"/>
        </a:xfrm>
        <a:custGeom>
          <a:avLst/>
          <a:gdLst/>
          <a:ahLst/>
          <a:cxnLst/>
          <a:rect l="0" t="0" r="0" b="0"/>
          <a:pathLst>
            <a:path>
              <a:moveTo>
                <a:pt x="0" y="0"/>
              </a:moveTo>
              <a:lnTo>
                <a:pt x="0" y="127513"/>
              </a:lnTo>
              <a:lnTo>
                <a:pt x="180898" y="127513"/>
              </a:lnTo>
              <a:lnTo>
                <a:pt x="180898" y="255026"/>
              </a:lnTo>
            </a:path>
          </a:pathLst>
        </a:custGeom>
        <a:noFill/>
        <a:ln w="19050"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23E3FD-BB15-4E44-ABAA-BBC0DE20C4E2}">
      <dsp:nvSpPr>
        <dsp:cNvPr id="0" name=""/>
        <dsp:cNvSpPr/>
      </dsp:nvSpPr>
      <dsp:spPr>
        <a:xfrm>
          <a:off x="180124" y="3071386"/>
          <a:ext cx="269204" cy="2256395"/>
        </a:xfrm>
        <a:custGeom>
          <a:avLst/>
          <a:gdLst/>
          <a:ahLst/>
          <a:cxnLst/>
          <a:rect l="0" t="0" r="0" b="0"/>
          <a:pathLst>
            <a:path>
              <a:moveTo>
                <a:pt x="0" y="0"/>
              </a:moveTo>
              <a:lnTo>
                <a:pt x="0" y="2256395"/>
              </a:lnTo>
              <a:lnTo>
                <a:pt x="269204" y="225639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250469-D6D9-4456-A8E8-BDE024223215}">
      <dsp:nvSpPr>
        <dsp:cNvPr id="0" name=""/>
        <dsp:cNvSpPr/>
      </dsp:nvSpPr>
      <dsp:spPr>
        <a:xfrm>
          <a:off x="180124" y="3071386"/>
          <a:ext cx="269204" cy="1230332"/>
        </a:xfrm>
        <a:custGeom>
          <a:avLst/>
          <a:gdLst/>
          <a:ahLst/>
          <a:cxnLst/>
          <a:rect l="0" t="0" r="0" b="0"/>
          <a:pathLst>
            <a:path>
              <a:moveTo>
                <a:pt x="0" y="0"/>
              </a:moveTo>
              <a:lnTo>
                <a:pt x="0" y="1230332"/>
              </a:lnTo>
              <a:lnTo>
                <a:pt x="269204" y="1230332"/>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69FA50-80B2-4D33-BB68-D00490E027F9}">
      <dsp:nvSpPr>
        <dsp:cNvPr id="0" name=""/>
        <dsp:cNvSpPr/>
      </dsp:nvSpPr>
      <dsp:spPr>
        <a:xfrm>
          <a:off x="180124" y="3071386"/>
          <a:ext cx="269204" cy="416455"/>
        </a:xfrm>
        <a:custGeom>
          <a:avLst/>
          <a:gdLst/>
          <a:ahLst/>
          <a:cxnLst/>
          <a:rect l="0" t="0" r="0" b="0"/>
          <a:pathLst>
            <a:path>
              <a:moveTo>
                <a:pt x="0" y="0"/>
              </a:moveTo>
              <a:lnTo>
                <a:pt x="0" y="416455"/>
              </a:lnTo>
              <a:lnTo>
                <a:pt x="269204" y="416455"/>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5860CD-EBAC-4041-8E09-1F48300AC20E}">
      <dsp:nvSpPr>
        <dsp:cNvPr id="0" name=""/>
        <dsp:cNvSpPr/>
      </dsp:nvSpPr>
      <dsp:spPr>
        <a:xfrm>
          <a:off x="898001" y="1949822"/>
          <a:ext cx="1913251" cy="255026"/>
        </a:xfrm>
        <a:custGeom>
          <a:avLst/>
          <a:gdLst/>
          <a:ahLst/>
          <a:cxnLst/>
          <a:rect l="0" t="0" r="0" b="0"/>
          <a:pathLst>
            <a:path>
              <a:moveTo>
                <a:pt x="1913251" y="0"/>
              </a:moveTo>
              <a:lnTo>
                <a:pt x="1913251" y="127513"/>
              </a:lnTo>
              <a:lnTo>
                <a:pt x="0" y="127513"/>
              </a:lnTo>
              <a:lnTo>
                <a:pt x="0" y="255026"/>
              </a:lnTo>
            </a:path>
          </a:pathLst>
        </a:custGeom>
        <a:noFill/>
        <a:ln w="19050" cap="rnd"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1EA05A-575E-40A6-B8E0-612EE1E64F1E}">
      <dsp:nvSpPr>
        <dsp:cNvPr id="0" name=""/>
        <dsp:cNvSpPr/>
      </dsp:nvSpPr>
      <dsp:spPr>
        <a:xfrm>
          <a:off x="2811253" y="1087589"/>
          <a:ext cx="2171286" cy="255026"/>
        </a:xfrm>
        <a:custGeom>
          <a:avLst/>
          <a:gdLst/>
          <a:ahLst/>
          <a:cxnLst/>
          <a:rect l="0" t="0" r="0" b="0"/>
          <a:pathLst>
            <a:path>
              <a:moveTo>
                <a:pt x="2171286" y="0"/>
              </a:moveTo>
              <a:lnTo>
                <a:pt x="2171286" y="127513"/>
              </a:lnTo>
              <a:lnTo>
                <a:pt x="0" y="127513"/>
              </a:lnTo>
              <a:lnTo>
                <a:pt x="0" y="255026"/>
              </a:lnTo>
            </a:path>
          </a:pathLst>
        </a:custGeom>
        <a:noFill/>
        <a:ln w="19050"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BCC3DA-4CAD-463F-BF8E-02BF9BE467A2}">
      <dsp:nvSpPr>
        <dsp:cNvPr id="0" name=""/>
        <dsp:cNvSpPr/>
      </dsp:nvSpPr>
      <dsp:spPr>
        <a:xfrm>
          <a:off x="2555774" y="480383"/>
          <a:ext cx="4853530" cy="607205"/>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normalizeH="0" baseline="0" dirty="0" smtClean="0">
              <a:ln/>
              <a:solidFill>
                <a:srgbClr val="FF0000"/>
              </a:solidFill>
              <a:effectLst/>
              <a:latin typeface="Arial" panose="020B0604020202020204" pitchFamily="34" charset="0"/>
              <a:ea typeface="Times New Roman" pitchFamily="18" charset="0"/>
              <a:cs typeface="Arial" panose="020B0604020202020204" pitchFamily="34" charset="0"/>
            </a:rPr>
            <a:t>İŞ KAZASININ HUKUKİ SONUCU</a:t>
          </a:r>
          <a:endParaRPr kumimoji="0" lang="tr-TR" sz="2400" b="1" i="0" u="none" strike="noStrike" kern="1200" cap="none" normalizeH="0" baseline="0" dirty="0" smtClean="0">
            <a:ln/>
            <a:solidFill>
              <a:srgbClr val="FF0000"/>
            </a:solidFill>
            <a:effectLst/>
            <a:latin typeface="Arial" panose="020B0604020202020204" pitchFamily="34" charset="0"/>
            <a:cs typeface="Arial" panose="020B0604020202020204" pitchFamily="34" charset="0"/>
          </a:endParaRPr>
        </a:p>
      </dsp:txBody>
      <dsp:txXfrm>
        <a:off x="2555774" y="480383"/>
        <a:ext cx="4853530" cy="607205"/>
      </dsp:txXfrm>
    </dsp:sp>
    <dsp:sp modelId="{64E69B93-0853-479C-92EB-B765FAAB3D83}">
      <dsp:nvSpPr>
        <dsp:cNvPr id="0" name=""/>
        <dsp:cNvSpPr/>
      </dsp:nvSpPr>
      <dsp:spPr>
        <a:xfrm>
          <a:off x="1639958" y="1342616"/>
          <a:ext cx="2342588" cy="607205"/>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bg2"/>
              </a:solidFill>
              <a:effectLst/>
              <a:latin typeface="Arial" panose="020B0604020202020204" pitchFamily="34" charset="0"/>
              <a:ea typeface="Times New Roman" pitchFamily="18" charset="0"/>
              <a:cs typeface="Arial" panose="020B0604020202020204" pitchFamily="34" charset="0"/>
            </a:rPr>
            <a:t>BORÇLAR KANUNU (6098)</a:t>
          </a:r>
          <a:endParaRPr kumimoji="0" lang="tr-TR" sz="1600" b="1" i="0" u="none" strike="noStrike" kern="1200" cap="none" normalizeH="0" baseline="0" dirty="0" smtClean="0">
            <a:ln/>
            <a:solidFill>
              <a:schemeClr val="bg2"/>
            </a:solidFill>
            <a:effectLst/>
            <a:latin typeface="Arial" panose="020B0604020202020204" pitchFamily="34" charset="0"/>
            <a:cs typeface="Arial" panose="020B0604020202020204" pitchFamily="34" charset="0"/>
          </a:endParaRPr>
        </a:p>
      </dsp:txBody>
      <dsp:txXfrm>
        <a:off x="1639958" y="1342616"/>
        <a:ext cx="2342588" cy="607205"/>
      </dsp:txXfrm>
    </dsp:sp>
    <dsp:sp modelId="{71001E9B-351B-4F3F-9B34-7D8D2D44BDB5}">
      <dsp:nvSpPr>
        <dsp:cNvPr id="0" name=""/>
        <dsp:cNvSpPr/>
      </dsp:nvSpPr>
      <dsp:spPr>
        <a:xfrm>
          <a:off x="654" y="2204848"/>
          <a:ext cx="1794694" cy="866537"/>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Maddi Tazminat  İş Göremezlik (49)</a:t>
          </a:r>
        </a:p>
      </dsp:txBody>
      <dsp:txXfrm>
        <a:off x="654" y="2204848"/>
        <a:ext cx="1794694" cy="866537"/>
      </dsp:txXfrm>
    </dsp:sp>
    <dsp:sp modelId="{474E271F-696E-43C1-B198-6E75126F544E}">
      <dsp:nvSpPr>
        <dsp:cNvPr id="0" name=""/>
        <dsp:cNvSpPr/>
      </dsp:nvSpPr>
      <dsp:spPr>
        <a:xfrm>
          <a:off x="449328" y="3326412"/>
          <a:ext cx="2191406" cy="322857"/>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Tedavi Masrafları</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dsp:txBody>
      <dsp:txXfrm>
        <a:off x="449328" y="3326412"/>
        <a:ext cx="2191406" cy="322857"/>
      </dsp:txXfrm>
    </dsp:sp>
    <dsp:sp modelId="{A16C03AA-6D7D-4410-AD7B-88F14820CDDD}">
      <dsp:nvSpPr>
        <dsp:cNvPr id="0" name=""/>
        <dsp:cNvSpPr/>
      </dsp:nvSpPr>
      <dsp:spPr>
        <a:xfrm>
          <a:off x="449328" y="3904296"/>
          <a:ext cx="3245916" cy="794844"/>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Çalışma Gücünün Kaybından Doğan Zararlar </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kern="1200" cap="none" normalizeH="0" baseline="0" dirty="0" smtClean="0">
            <a:ln/>
            <a:effectLst/>
            <a:latin typeface="Comic Sans MS" pitchFamily="66" charset="0"/>
            <a:cs typeface="Arial" pitchFamily="34" charset="0"/>
          </a:endParaRPr>
        </a:p>
      </dsp:txBody>
      <dsp:txXfrm>
        <a:off x="449328" y="3904296"/>
        <a:ext cx="3245916" cy="794844"/>
      </dsp:txXfrm>
    </dsp:sp>
    <dsp:sp modelId="{15BAE354-B119-4323-AC59-8892B0131085}">
      <dsp:nvSpPr>
        <dsp:cNvPr id="0" name=""/>
        <dsp:cNvSpPr/>
      </dsp:nvSpPr>
      <dsp:spPr>
        <a:xfrm>
          <a:off x="449328" y="4954167"/>
          <a:ext cx="3655355" cy="747227"/>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İktisadi Geleceğin Sarsılmasından Doğan Zararlar </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kern="1200" cap="none" normalizeH="0" baseline="0" dirty="0" smtClean="0">
            <a:ln/>
            <a:effectLst/>
            <a:latin typeface="Comic Sans MS" pitchFamily="66" charset="0"/>
            <a:cs typeface="Arial" pitchFamily="34" charset="0"/>
          </a:endParaRPr>
        </a:p>
      </dsp:txBody>
      <dsp:txXfrm>
        <a:off x="449328" y="4954167"/>
        <a:ext cx="3655355" cy="747227"/>
      </dsp:txXfrm>
    </dsp:sp>
    <dsp:sp modelId="{9A27A3C7-9652-4394-A7A8-BF138BEDFB74}">
      <dsp:nvSpPr>
        <dsp:cNvPr id="0" name=""/>
        <dsp:cNvSpPr/>
      </dsp:nvSpPr>
      <dsp:spPr>
        <a:xfrm>
          <a:off x="2050375" y="2204848"/>
          <a:ext cx="1883552" cy="1022838"/>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Maddi Tazminat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Destekten Yoksun Kalma (53</a:t>
          </a:r>
          <a:r>
            <a:rPr kumimoji="0" lang="tr-TR" sz="1400" b="0"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a:t>
          </a:r>
          <a:endParaRPr kumimoji="0" lang="tr-TR" sz="1400" b="0" i="0" u="none" strike="noStrike" kern="1200" cap="none" normalizeH="0" baseline="0" dirty="0" smtClean="0">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0" i="0" u="none" strike="noStrike" kern="1200" cap="none" normalizeH="0" baseline="0" dirty="0" smtClean="0">
            <a:ln/>
            <a:solidFill>
              <a:schemeClr val="tx2"/>
            </a:solidFill>
            <a:effectLst/>
            <a:latin typeface="Comic Sans MS" pitchFamily="66" charset="0"/>
            <a:cs typeface="Arial" pitchFamily="34" charset="0"/>
          </a:endParaRPr>
        </a:p>
      </dsp:txBody>
      <dsp:txXfrm>
        <a:off x="2050375" y="2204848"/>
        <a:ext cx="1883552" cy="1022838"/>
      </dsp:txXfrm>
    </dsp:sp>
    <dsp:sp modelId="{EACF0343-1301-466D-9064-09913C14A972}">
      <dsp:nvSpPr>
        <dsp:cNvPr id="0" name=""/>
        <dsp:cNvSpPr/>
      </dsp:nvSpPr>
      <dsp:spPr>
        <a:xfrm>
          <a:off x="4188954" y="2204848"/>
          <a:ext cx="1432896" cy="746098"/>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Manevi Tazminat (56)</a:t>
          </a:r>
          <a:endParaRPr kumimoji="0" lang="tr-TR" sz="1600" b="1" i="0" u="none" strike="noStrike" kern="1200" cap="none" normalizeH="0" baseline="0" dirty="0" smtClean="0">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dsp:txBody>
      <dsp:txXfrm>
        <a:off x="4188954" y="2204848"/>
        <a:ext cx="1432896" cy="746098"/>
      </dsp:txXfrm>
    </dsp:sp>
    <dsp:sp modelId="{EF119948-EBDF-4172-A6E8-A0C23590B8F7}">
      <dsp:nvSpPr>
        <dsp:cNvPr id="0" name=""/>
        <dsp:cNvSpPr/>
      </dsp:nvSpPr>
      <dsp:spPr>
        <a:xfrm>
          <a:off x="6443583" y="1342616"/>
          <a:ext cx="1881536" cy="607205"/>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bg2"/>
              </a:solidFill>
              <a:effectLst/>
              <a:latin typeface="Comic Sans MS" pitchFamily="66" charset="0"/>
              <a:ea typeface="Times New Roman" pitchFamily="18" charset="0"/>
              <a:cs typeface="Arial" pitchFamily="34" charset="0"/>
            </a:rPr>
            <a:t>GSSK (5510)</a:t>
          </a:r>
          <a:endParaRPr kumimoji="0" lang="tr-TR" sz="1600" b="1" i="0" u="none" strike="noStrike" kern="1200" cap="none" normalizeH="0" baseline="0" dirty="0" smtClean="0">
            <a:ln/>
            <a:solidFill>
              <a:schemeClr val="bg2"/>
            </a:solidFill>
            <a:effectLst/>
            <a:latin typeface="Comic Sans MS" pitchFamily="66" charset="0"/>
            <a:cs typeface="Arial" pitchFamily="34" charset="0"/>
          </a:endParaRPr>
        </a:p>
      </dsp:txBody>
      <dsp:txXfrm>
        <a:off x="6443583" y="1342616"/>
        <a:ext cx="1881536" cy="607205"/>
      </dsp:txXfrm>
    </dsp:sp>
    <dsp:sp modelId="{CD29B56F-0DAE-4DD5-9096-80CAF0603F93}">
      <dsp:nvSpPr>
        <dsp:cNvPr id="0" name=""/>
        <dsp:cNvSpPr/>
      </dsp:nvSpPr>
      <dsp:spPr>
        <a:xfrm>
          <a:off x="5876877" y="2204848"/>
          <a:ext cx="1214411" cy="607205"/>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Haklar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(16)</a:t>
          </a:r>
          <a:endParaRPr kumimoji="0" lang="tr-TR" sz="1600" b="1" i="0" u="none" strike="noStrike" kern="1200" cap="none" normalizeH="0" baseline="0" dirty="0" smtClean="0">
            <a:ln/>
            <a:solidFill>
              <a:schemeClr val="tx1"/>
            </a:solidFill>
            <a:effectLst/>
            <a:latin typeface="Comic Sans MS" pitchFamily="66" charset="0"/>
            <a:cs typeface="Arial" pitchFamily="34" charset="0"/>
          </a:endParaRPr>
        </a:p>
      </dsp:txBody>
      <dsp:txXfrm>
        <a:off x="5876877" y="2204848"/>
        <a:ext cx="1214411" cy="607205"/>
      </dsp:txXfrm>
    </dsp:sp>
    <dsp:sp modelId="{C2190C8B-E79D-4935-9A5E-81557E809686}">
      <dsp:nvSpPr>
        <dsp:cNvPr id="0" name=""/>
        <dsp:cNvSpPr/>
      </dsp:nvSpPr>
      <dsp:spPr>
        <a:xfrm>
          <a:off x="6180480" y="3067081"/>
          <a:ext cx="1990554" cy="607205"/>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Geçici/Sürekli İş göremezlik</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dsp:txBody>
      <dsp:txXfrm>
        <a:off x="6180480" y="3067081"/>
        <a:ext cx="1990554" cy="607205"/>
      </dsp:txXfrm>
    </dsp:sp>
    <dsp:sp modelId="{AD82C7B2-DA74-410F-B1A1-8C4D2EF4E69D}">
      <dsp:nvSpPr>
        <dsp:cNvPr id="0" name=""/>
        <dsp:cNvSpPr/>
      </dsp:nvSpPr>
      <dsp:spPr>
        <a:xfrm>
          <a:off x="6180480" y="3929313"/>
          <a:ext cx="2052975" cy="607205"/>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Hak Sahiplerine Gelir</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dsp:txBody>
      <dsp:txXfrm>
        <a:off x="6180480" y="3929313"/>
        <a:ext cx="2052975" cy="607205"/>
      </dsp:txXfrm>
    </dsp:sp>
    <dsp:sp modelId="{DF5B1EBA-F50C-48A4-99AF-ED0BC366445A}">
      <dsp:nvSpPr>
        <dsp:cNvPr id="0" name=""/>
        <dsp:cNvSpPr/>
      </dsp:nvSpPr>
      <dsp:spPr>
        <a:xfrm>
          <a:off x="6180480" y="4791545"/>
          <a:ext cx="1975653" cy="607205"/>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Evlenme Yardımı </a:t>
          </a:r>
          <a:endParaRPr kumimoji="0" lang="tr-TR" sz="1800" b="1" i="0" u="none" strike="noStrike" kern="1200" cap="none" normalizeH="0" baseline="0" dirty="0" smtClean="0">
            <a:ln/>
            <a:solidFill>
              <a:srgbClr val="FF0000"/>
            </a:solidFill>
            <a:effectLst/>
            <a:latin typeface="Comic Sans MS" pitchFamily="66" charset="0"/>
            <a:cs typeface="Arial" pitchFamily="34" charset="0"/>
          </a:endParaRPr>
        </a:p>
      </dsp:txBody>
      <dsp:txXfrm>
        <a:off x="6180480" y="4791545"/>
        <a:ext cx="1975653" cy="607205"/>
      </dsp:txXfrm>
    </dsp:sp>
    <dsp:sp modelId="{9AA70A95-16B2-4AAB-85BC-C41CBAFB62D2}">
      <dsp:nvSpPr>
        <dsp:cNvPr id="0" name=""/>
        <dsp:cNvSpPr/>
      </dsp:nvSpPr>
      <dsp:spPr>
        <a:xfrm>
          <a:off x="6300197" y="5668976"/>
          <a:ext cx="2037030" cy="607205"/>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rgbClr val="FF0000"/>
              </a:solidFill>
              <a:effectLst/>
              <a:latin typeface="Comic Sans MS" pitchFamily="66" charset="0"/>
              <a:ea typeface="Times New Roman" pitchFamily="18" charset="0"/>
              <a:cs typeface="Arial" pitchFamily="34" charset="0"/>
            </a:rPr>
            <a:t>Cenaze Yardımı</a:t>
          </a:r>
          <a:endParaRPr kumimoji="0" lang="tr-TR" sz="1600" b="1" i="0" u="none" strike="noStrike" kern="1200" cap="none" normalizeH="0" baseline="0" dirty="0" smtClean="0">
            <a:ln/>
            <a:solidFill>
              <a:srgbClr val="FF0000"/>
            </a:solidFill>
            <a:effectLst/>
            <a:latin typeface="Comic Sans MS" pitchFamily="66" charset="0"/>
            <a:cs typeface="Arial" pitchFamily="34" charset="0"/>
          </a:endParaRPr>
        </a:p>
      </dsp:txBody>
      <dsp:txXfrm>
        <a:off x="6300197" y="5668976"/>
        <a:ext cx="2037030" cy="607205"/>
      </dsp:txXfrm>
    </dsp:sp>
    <dsp:sp modelId="{151ADEA6-6C1F-47DB-8351-26277C2184D4}">
      <dsp:nvSpPr>
        <dsp:cNvPr id="0" name=""/>
        <dsp:cNvSpPr/>
      </dsp:nvSpPr>
      <dsp:spPr>
        <a:xfrm>
          <a:off x="7346316" y="2204848"/>
          <a:ext cx="1545509" cy="607205"/>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 Rücu </a:t>
          </a:r>
          <a:r>
            <a:rPr kumimoji="0" lang="tr-TR" sz="1600" b="1" i="0" u="none" strike="noStrike" kern="1200" cap="none" normalizeH="0" baseline="0" dirty="0" err="1" smtClean="0">
              <a:ln/>
              <a:solidFill>
                <a:schemeClr val="tx1"/>
              </a:solidFill>
              <a:effectLst/>
              <a:latin typeface="Comic Sans MS" pitchFamily="66" charset="0"/>
              <a:ea typeface="Times New Roman" pitchFamily="18" charset="0"/>
              <a:cs typeface="Arial" pitchFamily="34" charset="0"/>
            </a:rPr>
            <a:t>Tz</a:t>
          </a: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kern="1200" cap="none" normalizeH="0" baseline="0" dirty="0" smtClean="0">
              <a:ln/>
              <a:solidFill>
                <a:schemeClr val="tx1"/>
              </a:solidFill>
              <a:effectLst/>
              <a:latin typeface="Comic Sans MS" pitchFamily="66" charset="0"/>
              <a:ea typeface="Times New Roman" pitchFamily="18" charset="0"/>
              <a:cs typeface="Arial" pitchFamily="34" charset="0"/>
            </a:rPr>
            <a:t> (21)</a:t>
          </a:r>
          <a:endParaRPr kumimoji="0" lang="tr-TR" sz="1600" b="1" i="0" u="none" strike="noStrike" kern="1200" cap="none" normalizeH="0" baseline="0" dirty="0" smtClean="0">
            <a:ln/>
            <a:solidFill>
              <a:schemeClr val="tx1"/>
            </a:solidFill>
            <a:effectLst/>
            <a:latin typeface="Comic Sans MS" pitchFamily="66" charset="0"/>
            <a:cs typeface="Arial" pitchFamily="34" charset="0"/>
          </a:endParaRPr>
        </a:p>
      </dsp:txBody>
      <dsp:txXfrm>
        <a:off x="7346316" y="2204848"/>
        <a:ext cx="1545509" cy="60720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AD0935-25B5-4E1D-BB3F-213E10897BDF}" type="datetimeFigureOut">
              <a:rPr lang="tr-TR" smtClean="0"/>
              <a:pPr/>
              <a:t>25.05.2020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11B0CC-053C-4EE5-9259-30C74642B01C}" type="slidenum">
              <a:rPr lang="tr-TR" smtClean="0"/>
              <a:pPr/>
              <a:t>‹#›</a:t>
            </a:fld>
            <a:endParaRPr lang="tr-TR"/>
          </a:p>
        </p:txBody>
      </p:sp>
    </p:spTree>
    <p:extLst>
      <p:ext uri="{BB962C8B-B14F-4D97-AF65-F5344CB8AC3E}">
        <p14:creationId xmlns:p14="http://schemas.microsoft.com/office/powerpoint/2010/main" val="2632345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711B0CC-053C-4EE5-9259-30C74642B01C}" type="slidenum">
              <a:rPr lang="tr-TR" smtClean="0"/>
              <a:pPr/>
              <a:t>6</a:t>
            </a:fld>
            <a:endParaRPr lang="tr-TR"/>
          </a:p>
        </p:txBody>
      </p:sp>
    </p:spTree>
    <p:extLst>
      <p:ext uri="{BB962C8B-B14F-4D97-AF65-F5344CB8AC3E}">
        <p14:creationId xmlns:p14="http://schemas.microsoft.com/office/powerpoint/2010/main" val="1542441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534684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148020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987302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1661281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603360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638091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35606831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30805657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38679392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2355055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8147992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tr-TR" smtClean="0"/>
          </a:p>
        </p:txBody>
      </p:sp>
    </p:spTree>
    <p:extLst>
      <p:ext uri="{BB962C8B-B14F-4D97-AF65-F5344CB8AC3E}">
        <p14:creationId xmlns:p14="http://schemas.microsoft.com/office/powerpoint/2010/main" val="27308945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100694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5078969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5761603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3571400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9905188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4863762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4149417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738452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07609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1100395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963331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463695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9413710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1024792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6559735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7879916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4222998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3656578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1205105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4101519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273144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4202806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299393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smtClean="0"/>
          </a:p>
        </p:txBody>
      </p:sp>
    </p:spTree>
    <p:extLst>
      <p:ext uri="{BB962C8B-B14F-4D97-AF65-F5344CB8AC3E}">
        <p14:creationId xmlns:p14="http://schemas.microsoft.com/office/powerpoint/2010/main" val="2553575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3404C349-0293-4C5B-BD61-8968F696ECA6}" type="slidenum">
              <a:rPr lang="es-ES" smtClean="0"/>
              <a:pPr>
                <a:defRPr/>
              </a:pPr>
              <a:t>‹#›</a:t>
            </a:fld>
            <a:endParaRPr lang="es-ES"/>
          </a:p>
        </p:txBody>
      </p:sp>
    </p:spTree>
    <p:extLst>
      <p:ext uri="{BB962C8B-B14F-4D97-AF65-F5344CB8AC3E}">
        <p14:creationId xmlns:p14="http://schemas.microsoft.com/office/powerpoint/2010/main" val="3547803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52DBB7-8610-4E58-9205-33D206425DAC}" type="slidenum">
              <a:rPr lang="es-ES" smtClean="0"/>
              <a:pPr>
                <a:defRPr/>
              </a:pPr>
              <a:t>‹#›</a:t>
            </a:fld>
            <a:endParaRPr lang="es-ES"/>
          </a:p>
        </p:txBody>
      </p:sp>
    </p:spTree>
    <p:extLst>
      <p:ext uri="{BB962C8B-B14F-4D97-AF65-F5344CB8AC3E}">
        <p14:creationId xmlns:p14="http://schemas.microsoft.com/office/powerpoint/2010/main" val="10137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52DBB7-8610-4E58-9205-33D206425DAC}" type="slidenum">
              <a:rPr lang="es-ES" smtClean="0"/>
              <a:pPr>
                <a:defRPr/>
              </a:pPr>
              <a:t>‹#›</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60301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52DBB7-8610-4E58-9205-33D206425DAC}" type="slidenum">
              <a:rPr lang="es-ES" smtClean="0"/>
              <a:pPr>
                <a:defRPr/>
              </a:pPr>
              <a:t>‹#›</a:t>
            </a:fld>
            <a:endParaRPr lang="es-ES"/>
          </a:p>
        </p:txBody>
      </p:sp>
    </p:spTree>
    <p:extLst>
      <p:ext uri="{BB962C8B-B14F-4D97-AF65-F5344CB8AC3E}">
        <p14:creationId xmlns:p14="http://schemas.microsoft.com/office/powerpoint/2010/main" val="3545628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52DBB7-8610-4E58-9205-33D206425DAC}" type="slidenum">
              <a:rPr lang="es-ES" smtClean="0"/>
              <a:pPr>
                <a:defRPr/>
              </a:pPr>
              <a:t>‹#›</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9935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8752DBB7-8610-4E58-9205-33D206425DAC}" type="slidenum">
              <a:rPr lang="es-ES" smtClean="0"/>
              <a:pPr>
                <a:defRPr/>
              </a:pPr>
              <a:t>‹#›</a:t>
            </a:fld>
            <a:endParaRPr lang="es-ES"/>
          </a:p>
        </p:txBody>
      </p:sp>
    </p:spTree>
    <p:extLst>
      <p:ext uri="{BB962C8B-B14F-4D97-AF65-F5344CB8AC3E}">
        <p14:creationId xmlns:p14="http://schemas.microsoft.com/office/powerpoint/2010/main" val="11300051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FB694EDE-81EF-4BAB-96DB-6066A9EED78C}" type="slidenum">
              <a:rPr lang="es-ES" smtClean="0"/>
              <a:pPr>
                <a:defRPr/>
              </a:pPr>
              <a:t>‹#›</a:t>
            </a:fld>
            <a:endParaRPr lang="es-ES"/>
          </a:p>
        </p:txBody>
      </p:sp>
    </p:spTree>
    <p:extLst>
      <p:ext uri="{BB962C8B-B14F-4D97-AF65-F5344CB8AC3E}">
        <p14:creationId xmlns:p14="http://schemas.microsoft.com/office/powerpoint/2010/main" val="2960220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D900CEFE-2B5D-4039-8D04-AC77E9226A17}" type="slidenum">
              <a:rPr lang="es-ES" smtClean="0"/>
              <a:pPr>
                <a:defRPr/>
              </a:pPr>
              <a:t>‹#›</a:t>
            </a:fld>
            <a:endParaRPr lang="es-ES"/>
          </a:p>
        </p:txBody>
      </p:sp>
    </p:spTree>
    <p:extLst>
      <p:ext uri="{BB962C8B-B14F-4D97-AF65-F5344CB8AC3E}">
        <p14:creationId xmlns:p14="http://schemas.microsoft.com/office/powerpoint/2010/main" val="2066723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p:txBody>
          <a:bodyPr/>
          <a:lstStyle>
            <a:lvl1pPr>
              <a:defRPr/>
            </a:lvl1pPr>
          </a:lstStyle>
          <a:p>
            <a:pPr>
              <a:defRPr/>
            </a:pPr>
            <a:fld id="{0B2806EB-1EC2-41E1-8E9E-97D5A29AF545}" type="datetime3">
              <a:rPr lang="tr-TR"/>
              <a:pPr>
                <a:defRPr/>
              </a:pPr>
              <a:t>25/05/20</a:t>
            </a:fld>
            <a:endParaRPr lang="tr-TR"/>
          </a:p>
        </p:txBody>
      </p:sp>
      <p:sp>
        <p:nvSpPr>
          <p:cNvPr id="6" name="Rectangle 5"/>
          <p:cNvSpPr>
            <a:spLocks noGrp="1" noChangeArrowheads="1"/>
          </p:cNvSpPr>
          <p:nvPr>
            <p:ph type="ftr" sz="quarter" idx="11"/>
          </p:nvPr>
        </p:nvSpPr>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510334AE-4008-4BB3-93E8-A91CFF035013}" type="slidenum">
              <a:rPr lang="tr-TR"/>
              <a:pPr>
                <a:defRPr/>
              </a:pPr>
              <a:t>‹#›</a:t>
            </a:fld>
            <a:endParaRPr lang="tr-TR"/>
          </a:p>
        </p:txBody>
      </p:sp>
    </p:spTree>
    <p:extLst>
      <p:ext uri="{BB962C8B-B14F-4D97-AF65-F5344CB8AC3E}">
        <p14:creationId xmlns:p14="http://schemas.microsoft.com/office/powerpoint/2010/main" val="271105170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7289ED51-3D18-45F8-86FC-FD8561268021}" type="slidenum">
              <a:rPr lang="es-ES" smtClean="0"/>
              <a:pPr>
                <a:defRPr/>
              </a:pPr>
              <a:t>‹#›</a:t>
            </a:fld>
            <a:endParaRPr lang="es-ES"/>
          </a:p>
        </p:txBody>
      </p:sp>
    </p:spTree>
    <p:extLst>
      <p:ext uri="{BB962C8B-B14F-4D97-AF65-F5344CB8AC3E}">
        <p14:creationId xmlns:p14="http://schemas.microsoft.com/office/powerpoint/2010/main" val="2914544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1E30559-BAA3-4562-8020-B6DCEE6D0E3E}" type="slidenum">
              <a:rPr lang="es-ES" smtClean="0"/>
              <a:pPr>
                <a:defRPr/>
              </a:pPr>
              <a:t>‹#›</a:t>
            </a:fld>
            <a:endParaRPr lang="es-ES"/>
          </a:p>
        </p:txBody>
      </p:sp>
    </p:spTree>
    <p:extLst>
      <p:ext uri="{BB962C8B-B14F-4D97-AF65-F5344CB8AC3E}">
        <p14:creationId xmlns:p14="http://schemas.microsoft.com/office/powerpoint/2010/main" val="83792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8D37490C-9C1B-4AC9-A719-5CB7A5E923CD}" type="slidenum">
              <a:rPr lang="es-ES" smtClean="0"/>
              <a:pPr>
                <a:defRPr/>
              </a:pPr>
              <a:t>‹#›</a:t>
            </a:fld>
            <a:endParaRPr lang="es-ES"/>
          </a:p>
        </p:txBody>
      </p:sp>
    </p:spTree>
    <p:extLst>
      <p:ext uri="{BB962C8B-B14F-4D97-AF65-F5344CB8AC3E}">
        <p14:creationId xmlns:p14="http://schemas.microsoft.com/office/powerpoint/2010/main" val="281630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52C19F1E-C2C4-43B8-BE68-DBAC4ECF8BE2}" type="slidenum">
              <a:rPr lang="es-ES" smtClean="0"/>
              <a:pPr>
                <a:defRPr/>
              </a:pPr>
              <a:t>‹#›</a:t>
            </a:fld>
            <a:endParaRPr lang="es-ES"/>
          </a:p>
        </p:txBody>
      </p:sp>
    </p:spTree>
    <p:extLst>
      <p:ext uri="{BB962C8B-B14F-4D97-AF65-F5344CB8AC3E}">
        <p14:creationId xmlns:p14="http://schemas.microsoft.com/office/powerpoint/2010/main" val="2679545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es-ES"/>
          </a:p>
        </p:txBody>
      </p:sp>
      <p:sp>
        <p:nvSpPr>
          <p:cNvPr id="4" name="Footer Placeholder 3"/>
          <p:cNvSpPr>
            <a:spLocks noGrp="1"/>
          </p:cNvSpPr>
          <p:nvPr>
            <p:ph type="ftr" sz="quarter" idx="11"/>
          </p:nvPr>
        </p:nvSpPr>
        <p:spPr/>
        <p:txBody>
          <a:bodyPr/>
          <a:lstStyle/>
          <a:p>
            <a:pPr>
              <a:defRPr/>
            </a:pPr>
            <a:endParaRPr lang="es-ES"/>
          </a:p>
        </p:txBody>
      </p:sp>
      <p:sp>
        <p:nvSpPr>
          <p:cNvPr id="5" name="Slide Number Placeholder 4"/>
          <p:cNvSpPr>
            <a:spLocks noGrp="1"/>
          </p:cNvSpPr>
          <p:nvPr>
            <p:ph type="sldNum" sz="quarter" idx="12"/>
          </p:nvPr>
        </p:nvSpPr>
        <p:spPr/>
        <p:txBody>
          <a:bodyPr/>
          <a:lstStyle/>
          <a:p>
            <a:pPr>
              <a:defRPr/>
            </a:pPr>
            <a:fld id="{E68FA1EF-296B-40C1-B636-00A926A74512}" type="slidenum">
              <a:rPr lang="es-ES" smtClean="0"/>
              <a:pPr>
                <a:defRPr/>
              </a:pPr>
              <a:t>‹#›</a:t>
            </a:fld>
            <a:endParaRPr lang="es-ES"/>
          </a:p>
        </p:txBody>
      </p:sp>
    </p:spTree>
    <p:extLst>
      <p:ext uri="{BB962C8B-B14F-4D97-AF65-F5344CB8AC3E}">
        <p14:creationId xmlns:p14="http://schemas.microsoft.com/office/powerpoint/2010/main" val="3055578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3C5D3AC1-5A64-441E-A1A8-9FAE71C6AF66}" type="slidenum">
              <a:rPr lang="es-ES" smtClean="0"/>
              <a:pPr>
                <a:defRPr/>
              </a:pPr>
              <a:t>‹#›</a:t>
            </a:fld>
            <a:endParaRPr lang="es-ES"/>
          </a:p>
        </p:txBody>
      </p:sp>
    </p:spTree>
    <p:extLst>
      <p:ext uri="{BB962C8B-B14F-4D97-AF65-F5344CB8AC3E}">
        <p14:creationId xmlns:p14="http://schemas.microsoft.com/office/powerpoint/2010/main" val="184570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9D65BA48-3AB7-42AA-A309-B1E404C47DBD}" type="slidenum">
              <a:rPr lang="es-ES" smtClean="0"/>
              <a:pPr>
                <a:defRPr/>
              </a:pPr>
              <a:t>‹#›</a:t>
            </a:fld>
            <a:endParaRPr lang="es-ES"/>
          </a:p>
        </p:txBody>
      </p:sp>
    </p:spTree>
    <p:extLst>
      <p:ext uri="{BB962C8B-B14F-4D97-AF65-F5344CB8AC3E}">
        <p14:creationId xmlns:p14="http://schemas.microsoft.com/office/powerpoint/2010/main" val="2459104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D731D35F-B073-4216-8697-E08C0989EA53}" type="slidenum">
              <a:rPr lang="es-ES" smtClean="0"/>
              <a:pPr>
                <a:defRPr/>
              </a:pPr>
              <a:t>‹#›</a:t>
            </a:fld>
            <a:endParaRPr lang="es-ES"/>
          </a:p>
        </p:txBody>
      </p:sp>
    </p:spTree>
    <p:extLst>
      <p:ext uri="{BB962C8B-B14F-4D97-AF65-F5344CB8AC3E}">
        <p14:creationId xmlns:p14="http://schemas.microsoft.com/office/powerpoint/2010/main" val="4026929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s-E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s-E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8752DBB7-8610-4E58-9205-33D206425DAC}" type="slidenum">
              <a:rPr lang="es-ES" smtClean="0"/>
              <a:pPr>
                <a:defRPr/>
              </a:pPr>
              <a:t>‹#›</a:t>
            </a:fld>
            <a:endParaRPr lang="es-ES"/>
          </a:p>
        </p:txBody>
      </p:sp>
    </p:spTree>
    <p:extLst>
      <p:ext uri="{BB962C8B-B14F-4D97-AF65-F5344CB8AC3E}">
        <p14:creationId xmlns:p14="http://schemas.microsoft.com/office/powerpoint/2010/main" val="189278494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050" name="Rectangle 110"/>
          <p:cNvSpPr>
            <a:spLocks noGrp="1" noChangeArrowheads="1"/>
          </p:cNvSpPr>
          <p:nvPr>
            <p:ph type="ctrTitle"/>
          </p:nvPr>
        </p:nvSpPr>
        <p:spPr>
          <a:xfrm>
            <a:off x="755576" y="2547988"/>
            <a:ext cx="7632848" cy="1681112"/>
          </a:xfrm>
          <a:noFill/>
        </p:spPr>
        <p:txBody>
          <a:bodyPr/>
          <a:lstStyle/>
          <a:p>
            <a:pPr marL="0" indent="0" algn="ctr" eaLnBrk="1" fontAlgn="auto" hangingPunct="1">
              <a:spcAft>
                <a:spcPts val="0"/>
              </a:spcAft>
              <a:defRPr/>
            </a:pPr>
            <a:r>
              <a:rPr lang="tr-TR" sz="6000" b="1" dirty="0">
                <a:solidFill>
                  <a:schemeClr val="tx1"/>
                </a:solidFill>
                <a:ea typeface="Batang" panose="02030600000101010101" pitchFamily="18" charset="-127"/>
              </a:rPr>
              <a:t>İŞ HUKUKU</a:t>
            </a:r>
            <a:r>
              <a:rPr lang="tr-TR" sz="3200" b="1" dirty="0">
                <a:solidFill>
                  <a:schemeClr val="tx1"/>
                </a:solidFill>
                <a:ea typeface="Batang" panose="02030600000101010101" pitchFamily="18" charset="-127"/>
              </a:rPr>
              <a:t/>
            </a:r>
            <a:br>
              <a:rPr lang="tr-TR" sz="3200" b="1" dirty="0">
                <a:solidFill>
                  <a:schemeClr val="tx1"/>
                </a:solidFill>
                <a:ea typeface="Batang" panose="02030600000101010101" pitchFamily="18" charset="-127"/>
              </a:rPr>
            </a:br>
            <a:endParaRPr lang="tr-TR" sz="3200" b="1" dirty="0">
              <a:solidFill>
                <a:schemeClr val="tx1"/>
              </a:solidFill>
            </a:endParaRPr>
          </a:p>
        </p:txBody>
      </p:sp>
      <p:sp>
        <p:nvSpPr>
          <p:cNvPr id="2052" name="Rectangle 110"/>
          <p:cNvSpPr txBox="1">
            <a:spLocks noChangeArrowheads="1"/>
          </p:cNvSpPr>
          <p:nvPr/>
        </p:nvSpPr>
        <p:spPr bwMode="auto">
          <a:xfrm>
            <a:off x="4437063" y="4229100"/>
            <a:ext cx="4319587" cy="544513"/>
          </a:xfrm>
          <a:prstGeom prst="rect">
            <a:avLst/>
          </a:prstGeom>
          <a:noFill/>
          <a:ln w="9525">
            <a:noFill/>
            <a:miter lim="800000"/>
            <a:headEnd/>
            <a:tailEnd/>
          </a:ln>
          <a:effectLst/>
        </p:spPr>
        <p:txBody>
          <a:bodyPr anchor="ctr"/>
          <a:lstStyle/>
          <a:p>
            <a:pPr algn="r"/>
            <a:endParaRPr lang="es-ES" sz="3600" b="1" dirty="0"/>
          </a:p>
        </p:txBody>
      </p:sp>
      <p:sp>
        <p:nvSpPr>
          <p:cNvPr id="2053" name="Rectangle 115"/>
          <p:cNvSpPr txBox="1">
            <a:spLocks noChangeArrowheads="1"/>
          </p:cNvSpPr>
          <p:nvPr/>
        </p:nvSpPr>
        <p:spPr bwMode="auto">
          <a:xfrm>
            <a:off x="397446" y="4539894"/>
            <a:ext cx="4039617" cy="1472083"/>
          </a:xfrm>
          <a:prstGeom prst="rect">
            <a:avLst/>
          </a:prstGeom>
          <a:noFill/>
          <a:ln w="9525">
            <a:noFill/>
            <a:miter lim="800000"/>
            <a:headEnd/>
            <a:tailEnd/>
          </a:ln>
          <a:effectLst/>
        </p:spPr>
        <p:txBody>
          <a:bodyPr/>
          <a:lstStyle/>
          <a:p>
            <a:pPr>
              <a:spcBef>
                <a:spcPct val="20000"/>
              </a:spcBef>
            </a:pPr>
            <a:r>
              <a:rPr lang="tr-TR" sz="2000" b="1" dirty="0" smtClean="0">
                <a:solidFill>
                  <a:srgbClr val="FF0000"/>
                </a:solidFill>
              </a:rPr>
              <a:t>Mehmet DUYAR</a:t>
            </a:r>
          </a:p>
          <a:p>
            <a:pPr>
              <a:spcBef>
                <a:spcPct val="20000"/>
              </a:spcBef>
            </a:pPr>
            <a:r>
              <a:rPr lang="tr-TR" sz="2000" b="1" dirty="0" smtClean="0">
                <a:solidFill>
                  <a:srgbClr val="FF0000"/>
                </a:solidFill>
              </a:rPr>
              <a:t>İş Güvenliği Uzmanı (A)</a:t>
            </a:r>
          </a:p>
          <a:p>
            <a:pPr>
              <a:spcBef>
                <a:spcPct val="20000"/>
              </a:spcBef>
            </a:pPr>
            <a:r>
              <a:rPr lang="tr-TR" sz="2000" b="1" dirty="0" err="1" smtClean="0">
                <a:solidFill>
                  <a:srgbClr val="FF0000"/>
                </a:solidFill>
              </a:rPr>
              <a:t>Emk</a:t>
            </a:r>
            <a:r>
              <a:rPr lang="tr-TR" sz="2000" b="1" dirty="0" smtClean="0">
                <a:solidFill>
                  <a:srgbClr val="FF0000"/>
                </a:solidFill>
              </a:rPr>
              <a:t>. Başmüfettiş/Eğitimci</a:t>
            </a:r>
            <a:endParaRPr lang="es-ES" sz="2000" b="1" dirty="0">
              <a:solidFill>
                <a:srgbClr val="FF0000"/>
              </a:solidFill>
            </a:endParaRPr>
          </a:p>
        </p:txBody>
      </p:sp>
      <p:pic>
        <p:nvPicPr>
          <p:cNvPr id="2" name="Resim 1"/>
          <p:cNvPicPr>
            <a:picLocks noChangeAspect="1"/>
          </p:cNvPicPr>
          <p:nvPr/>
        </p:nvPicPr>
        <p:blipFill>
          <a:blip r:embed="rId3"/>
          <a:stretch>
            <a:fillRect/>
          </a:stretch>
        </p:blipFill>
        <p:spPr>
          <a:xfrm>
            <a:off x="755576" y="332656"/>
            <a:ext cx="3121423" cy="176189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3"/>
          <p:cNvSpPr>
            <a:spLocks noGrp="1" noChangeArrowheads="1"/>
          </p:cNvSpPr>
          <p:nvPr>
            <p:ph idx="1"/>
          </p:nvPr>
        </p:nvSpPr>
        <p:spPr>
          <a:xfrm>
            <a:off x="-180528" y="764704"/>
            <a:ext cx="9577063" cy="5976664"/>
          </a:xfrm>
          <a:noFill/>
        </p:spPr>
        <p:txBody>
          <a:bodyPr>
            <a:normAutofit/>
          </a:bodyPr>
          <a:lstStyle/>
          <a:p>
            <a:pPr marL="0" indent="0" algn="ctr">
              <a:buNone/>
            </a:pPr>
            <a:r>
              <a:rPr lang="tr-TR" altLang="tr-TR" sz="2800" b="1" dirty="0" smtClean="0">
                <a:solidFill>
                  <a:srgbClr val="FF0000"/>
                </a:solidFill>
                <a:ea typeface="Batang" pitchFamily="18" charset="-127"/>
              </a:rPr>
              <a:t>  İŞ </a:t>
            </a:r>
            <a:r>
              <a:rPr lang="tr-TR" altLang="tr-TR" sz="2800" b="1" dirty="0">
                <a:solidFill>
                  <a:srgbClr val="FF0000"/>
                </a:solidFill>
                <a:ea typeface="Batang" pitchFamily="18" charset="-127"/>
              </a:rPr>
              <a:t>SAĞLIĞI VE GÜVENLİĞİ’NİN TÜRK MEVZUATI’NDAKİ DAYANAKLARI</a:t>
            </a:r>
            <a:endParaRPr lang="tr-TR" altLang="tr-TR" sz="2800" dirty="0" smtClean="0">
              <a:solidFill>
                <a:srgbClr val="FF0000"/>
              </a:solidFill>
              <a:latin typeface="+mj-lt"/>
              <a:ea typeface="Batang" pitchFamily="18" charset="-127"/>
            </a:endParaRPr>
          </a:p>
          <a:p>
            <a:pPr eaLnBrk="1" hangingPunct="1"/>
            <a:endParaRPr lang="tr-TR" altLang="tr-TR" sz="2800" dirty="0">
              <a:latin typeface="+mj-lt"/>
              <a:ea typeface="Batang" pitchFamily="18" charset="-127"/>
            </a:endParaRPr>
          </a:p>
          <a:p>
            <a:pPr eaLnBrk="1" hangingPunct="1"/>
            <a:r>
              <a:rPr lang="tr-TR" altLang="tr-TR" sz="2800" dirty="0" smtClean="0">
                <a:latin typeface="+mj-lt"/>
                <a:ea typeface="Batang" pitchFamily="18" charset="-127"/>
              </a:rPr>
              <a:t>ANAYASA</a:t>
            </a:r>
            <a:r>
              <a:rPr lang="tr-TR" altLang="tr-TR" sz="2800" dirty="0" smtClean="0">
                <a:latin typeface="+mj-lt"/>
                <a:ea typeface="Batang" pitchFamily="18" charset="-127"/>
              </a:rPr>
              <a:t>,</a:t>
            </a:r>
          </a:p>
          <a:p>
            <a:pPr eaLnBrk="1" hangingPunct="1"/>
            <a:r>
              <a:rPr lang="tr-TR" altLang="tr-TR" sz="2800" dirty="0" smtClean="0">
                <a:latin typeface="+mj-lt"/>
                <a:ea typeface="Batang" pitchFamily="18" charset="-127"/>
              </a:rPr>
              <a:t>YASA, KHK, ULUSLARARASI SÖZLEŞMELER</a:t>
            </a:r>
            <a:endParaRPr lang="tr-TR" altLang="tr-TR" sz="2800" dirty="0" smtClean="0">
              <a:latin typeface="+mj-lt"/>
              <a:ea typeface="Batang" pitchFamily="18" charset="-127"/>
            </a:endParaRPr>
          </a:p>
          <a:p>
            <a:pPr eaLnBrk="1" hangingPunct="1"/>
            <a:r>
              <a:rPr lang="tr-TR" altLang="tr-TR" sz="2800" dirty="0" smtClean="0">
                <a:latin typeface="+mj-lt"/>
                <a:ea typeface="Batang" pitchFamily="18" charset="-127"/>
              </a:rPr>
              <a:t>TÜZÜKLER,</a:t>
            </a:r>
          </a:p>
          <a:p>
            <a:pPr eaLnBrk="1" hangingPunct="1"/>
            <a:r>
              <a:rPr lang="tr-TR" altLang="tr-TR" sz="2800" dirty="0" smtClean="0">
                <a:latin typeface="+mj-lt"/>
                <a:ea typeface="Batang" pitchFamily="18" charset="-127"/>
              </a:rPr>
              <a:t>YÖNETMELİKLER,</a:t>
            </a:r>
          </a:p>
          <a:p>
            <a:pPr eaLnBrk="1" hangingPunct="1"/>
            <a:r>
              <a:rPr lang="tr-TR" altLang="tr-TR" sz="2800" dirty="0" smtClean="0">
                <a:latin typeface="+mj-lt"/>
                <a:ea typeface="Batang" pitchFamily="18" charset="-127"/>
              </a:rPr>
              <a:t>TEBLİĞLER, </a:t>
            </a:r>
            <a:r>
              <a:rPr lang="tr-TR" altLang="tr-TR" sz="2800" dirty="0" smtClean="0">
                <a:latin typeface="+mj-lt"/>
                <a:ea typeface="Batang" pitchFamily="18" charset="-127"/>
              </a:rPr>
              <a:t>GENELGELER, DUYURU, SİRKÜLER  </a:t>
            </a:r>
            <a:r>
              <a:rPr lang="tr-TR" altLang="tr-TR" sz="2800" dirty="0" smtClean="0">
                <a:latin typeface="+mj-lt"/>
                <a:ea typeface="Batang" pitchFamily="18" charset="-127"/>
              </a:rPr>
              <a:t>vs.</a:t>
            </a:r>
          </a:p>
        </p:txBody>
      </p:sp>
      <p:sp>
        <p:nvSpPr>
          <p:cNvPr id="4" name="5 Slayt Numarası Yer Tutucusu"/>
          <p:cNvSpPr>
            <a:spLocks noGrp="1"/>
          </p:cNvSpPr>
          <p:nvPr>
            <p:ph type="sldNum" sz="quarter" idx="12"/>
          </p:nvPr>
        </p:nvSpPr>
        <p:spPr/>
        <p:txBody>
          <a:bodyPr/>
          <a:lstStyle/>
          <a:p>
            <a:pPr>
              <a:defRPr/>
            </a:pPr>
            <a:fld id="{D30F56AE-8EBF-4093-B74B-51B90F221599}" type="slidenum">
              <a:rPr lang="en-US"/>
              <a:pPr>
                <a:defRPr/>
              </a:pPr>
              <a:t>10</a:t>
            </a:fld>
            <a:endParaRPr lang="en-US" dirty="0"/>
          </a:p>
        </p:txBody>
      </p:sp>
    </p:spTree>
    <p:extLst>
      <p:ext uri="{BB962C8B-B14F-4D97-AF65-F5344CB8AC3E}">
        <p14:creationId xmlns:p14="http://schemas.microsoft.com/office/powerpoint/2010/main" val="1156189449"/>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Slayt Numarası Yer Tutucusu"/>
          <p:cNvSpPr>
            <a:spLocks noGrp="1"/>
          </p:cNvSpPr>
          <p:nvPr>
            <p:ph type="sldNum" sz="quarter" idx="12"/>
          </p:nvPr>
        </p:nvSpPr>
        <p:spPr/>
        <p:txBody>
          <a:bodyPr/>
          <a:lstStyle/>
          <a:p>
            <a:pPr>
              <a:defRPr/>
            </a:pPr>
            <a:fld id="{5ED08EDB-675E-46E5-9B49-ED9C3D0192BE}" type="slidenum">
              <a:rPr lang="en-US"/>
              <a:pPr>
                <a:defRPr/>
              </a:pPr>
              <a:t>11</a:t>
            </a:fld>
            <a:endParaRPr lang="en-US"/>
          </a:p>
        </p:txBody>
      </p:sp>
      <p:sp>
        <p:nvSpPr>
          <p:cNvPr id="8195" name="Rectangle 3"/>
          <p:cNvSpPr>
            <a:spLocks noGrp="1" noChangeArrowheads="1"/>
          </p:cNvSpPr>
          <p:nvPr>
            <p:ph type="body" idx="4294967295"/>
          </p:nvPr>
        </p:nvSpPr>
        <p:spPr>
          <a:xfrm>
            <a:off x="179512" y="116632"/>
            <a:ext cx="8964488" cy="6624735"/>
          </a:xfrm>
        </p:spPr>
        <p:txBody>
          <a:bodyPr>
            <a:normAutofit lnSpcReduction="10000"/>
          </a:bodyPr>
          <a:lstStyle/>
          <a:p>
            <a:pPr eaLnBrk="1" hangingPunct="1">
              <a:lnSpc>
                <a:spcPct val="90000"/>
              </a:lnSpc>
              <a:buFontTx/>
              <a:buNone/>
            </a:pPr>
            <a:r>
              <a:rPr lang="tr-TR" altLang="tr-TR" sz="2800" b="1" dirty="0" smtClean="0">
                <a:latin typeface="+mj-lt"/>
              </a:rPr>
              <a:t> </a:t>
            </a:r>
            <a:r>
              <a:rPr lang="tr-TR" altLang="tr-TR" sz="2800" b="1" i="1" u="sng" dirty="0" smtClean="0">
                <a:latin typeface="+mj-lt"/>
              </a:rPr>
              <a:t>T.C. ANAYASASI :</a:t>
            </a:r>
          </a:p>
          <a:p>
            <a:pPr eaLnBrk="1" hangingPunct="1">
              <a:lnSpc>
                <a:spcPct val="90000"/>
              </a:lnSpc>
            </a:pPr>
            <a:r>
              <a:rPr lang="tr-TR" altLang="tr-TR" sz="2400" b="1" u="sng" dirty="0" smtClean="0">
                <a:latin typeface="+mj-lt"/>
              </a:rPr>
              <a:t>Madde 2</a:t>
            </a:r>
            <a:r>
              <a:rPr lang="tr-TR" altLang="tr-TR" sz="2400" b="1" dirty="0" smtClean="0">
                <a:latin typeface="+mj-lt"/>
              </a:rPr>
              <a:t>	    : T.C. Sosyal bir hukuk devletidir. </a:t>
            </a:r>
          </a:p>
          <a:p>
            <a:pPr>
              <a:lnSpc>
                <a:spcPct val="90000"/>
              </a:lnSpc>
            </a:pPr>
            <a:r>
              <a:rPr lang="tr-TR" altLang="tr-TR" sz="2400" b="1" u="sng" dirty="0" smtClean="0">
                <a:latin typeface="+mj-lt"/>
              </a:rPr>
              <a:t>Madde </a:t>
            </a:r>
            <a:r>
              <a:rPr lang="tr-TR" altLang="tr-TR" sz="2400" b="1" u="sng" dirty="0" smtClean="0">
                <a:latin typeface="+mj-lt"/>
              </a:rPr>
              <a:t>17</a:t>
            </a:r>
            <a:r>
              <a:rPr lang="tr-TR" altLang="tr-TR" sz="2400" b="1" dirty="0" smtClean="0">
                <a:latin typeface="+mj-lt"/>
              </a:rPr>
              <a:t>     : </a:t>
            </a:r>
            <a:r>
              <a:rPr lang="tr-TR" sz="2400" dirty="0"/>
              <a:t>Herkes, yaşama, maddi ve manevi varlığını koruma ve geliştirme hakkına sahiptir. </a:t>
            </a:r>
            <a:endParaRPr lang="tr-TR" altLang="tr-TR" sz="2400" b="1" dirty="0">
              <a:latin typeface="+mj-lt"/>
            </a:endParaRPr>
          </a:p>
          <a:p>
            <a:pPr>
              <a:lnSpc>
                <a:spcPct val="90000"/>
              </a:lnSpc>
            </a:pPr>
            <a:r>
              <a:rPr lang="tr-TR" sz="2400" b="1" dirty="0"/>
              <a:t>Madde 18 – </a:t>
            </a:r>
            <a:r>
              <a:rPr lang="tr-TR" sz="2400" dirty="0"/>
              <a:t>Hiç kimse zorla çalıştırılamaz. Angarya yasaktır</a:t>
            </a:r>
            <a:r>
              <a:rPr lang="tr-TR" sz="2400" dirty="0" smtClean="0"/>
              <a:t>.</a:t>
            </a:r>
          </a:p>
          <a:p>
            <a:pPr>
              <a:lnSpc>
                <a:spcPct val="90000"/>
              </a:lnSpc>
            </a:pPr>
            <a:r>
              <a:rPr lang="tr-TR" sz="2400" b="1" dirty="0"/>
              <a:t>Madde 48 – </a:t>
            </a:r>
            <a:r>
              <a:rPr lang="tr-TR" sz="2400" dirty="0"/>
              <a:t>Herkes, dilediği alanda çalışma ve sözleşme hürriyetlerine sahiptir. Özel teşebbüsler kurmak serbesttir. </a:t>
            </a:r>
          </a:p>
          <a:p>
            <a:pPr>
              <a:lnSpc>
                <a:spcPct val="90000"/>
              </a:lnSpc>
            </a:pPr>
            <a:r>
              <a:rPr lang="tr-TR" sz="2400" b="1" dirty="0"/>
              <a:t>Madde 49 – </a:t>
            </a:r>
            <a:r>
              <a:rPr lang="tr-TR" sz="2400" dirty="0"/>
              <a:t>Çalışma, herkesin hakkı ve ödevidir.</a:t>
            </a:r>
          </a:p>
          <a:p>
            <a:pPr>
              <a:lnSpc>
                <a:spcPct val="90000"/>
              </a:lnSpc>
            </a:pPr>
            <a:r>
              <a:rPr lang="tr-TR" altLang="tr-TR" sz="2400" b="1" u="sng" dirty="0" smtClean="0">
                <a:latin typeface="+mj-lt"/>
              </a:rPr>
              <a:t>Madde 50</a:t>
            </a:r>
            <a:r>
              <a:rPr lang="tr-TR" altLang="tr-TR" sz="2400" b="1" dirty="0">
                <a:latin typeface="+mj-lt"/>
              </a:rPr>
              <a:t>     : Kimse yaşına, cinsiyetine ve gücüne uymayan işlerde çalıştırılamaz. Küçükler ve kadınlar ile bedenen yetersizliği olanlar, çalışma şartları bakımından özel olarak korunurlar. Dinlenmek, çalışanların hakkıdır.</a:t>
            </a:r>
          </a:p>
          <a:p>
            <a:pPr>
              <a:lnSpc>
                <a:spcPct val="90000"/>
              </a:lnSpc>
            </a:pPr>
            <a:r>
              <a:rPr lang="tr-TR" altLang="tr-TR" sz="2400" b="1" dirty="0">
                <a:latin typeface="+mj-lt"/>
              </a:rPr>
              <a:t>Ücretli hafta ve bayram tatili ile ücretli yıllık izin hakları ve şartları kanunla düzenlenir.</a:t>
            </a:r>
          </a:p>
          <a:p>
            <a:pPr eaLnBrk="1" hangingPunct="1">
              <a:lnSpc>
                <a:spcPct val="90000"/>
              </a:lnSpc>
            </a:pPr>
            <a:r>
              <a:rPr lang="tr-TR" altLang="tr-TR" sz="2400" b="1" u="sng" dirty="0" smtClean="0">
                <a:latin typeface="+mj-lt"/>
              </a:rPr>
              <a:t>Madde </a:t>
            </a:r>
            <a:r>
              <a:rPr lang="tr-TR" altLang="tr-TR" sz="2400" b="1" u="sng" dirty="0" smtClean="0">
                <a:latin typeface="+mj-lt"/>
              </a:rPr>
              <a:t>56</a:t>
            </a:r>
            <a:r>
              <a:rPr lang="tr-TR" altLang="tr-TR" sz="2400" b="1" dirty="0" smtClean="0">
                <a:latin typeface="+mj-lt"/>
              </a:rPr>
              <a:t>	    : Herkes, sağlıklı ve dengeli bir çevrede yaşama hakkına sahiptir.</a:t>
            </a:r>
          </a:p>
          <a:p>
            <a:pPr eaLnBrk="1" hangingPunct="1">
              <a:lnSpc>
                <a:spcPct val="90000"/>
              </a:lnSpc>
            </a:pPr>
            <a:r>
              <a:rPr lang="tr-TR" altLang="tr-TR" sz="2400" b="1" u="sng" dirty="0" smtClean="0">
                <a:latin typeface="+mj-lt"/>
              </a:rPr>
              <a:t>Madde </a:t>
            </a:r>
            <a:r>
              <a:rPr lang="tr-TR" altLang="tr-TR" sz="2400" b="1" u="sng" dirty="0" smtClean="0">
                <a:latin typeface="+mj-lt"/>
              </a:rPr>
              <a:t>60</a:t>
            </a:r>
            <a:r>
              <a:rPr lang="tr-TR" altLang="tr-TR" sz="2400" b="1" dirty="0" smtClean="0">
                <a:latin typeface="+mj-lt"/>
              </a:rPr>
              <a:t>     : Herkes sosyal güvenlik hakkına sahiptir.</a:t>
            </a:r>
          </a:p>
          <a:p>
            <a:pPr eaLnBrk="1" hangingPunct="1">
              <a:lnSpc>
                <a:spcPct val="90000"/>
              </a:lnSpc>
            </a:pPr>
            <a:endParaRPr lang="tr-TR" altLang="tr-TR" sz="2000" b="1" dirty="0" smtClean="0">
              <a:latin typeface="+mj-lt"/>
            </a:endParaRPr>
          </a:p>
        </p:txBody>
      </p:sp>
    </p:spTree>
    <p:extLst>
      <p:ext uri="{BB962C8B-B14F-4D97-AF65-F5344CB8AC3E}">
        <p14:creationId xmlns:p14="http://schemas.microsoft.com/office/powerpoint/2010/main" val="10973704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630477" y="260648"/>
            <a:ext cx="8045979" cy="1320800"/>
          </a:xfrm>
        </p:spPr>
        <p:txBody>
          <a:bodyPr/>
          <a:lstStyle/>
          <a:p>
            <a:pPr algn="ctr" eaLnBrk="1" hangingPunct="1">
              <a:defRPr/>
            </a:pPr>
            <a:r>
              <a:rPr lang="en-US" sz="3200" b="1" dirty="0" smtClean="0">
                <a:solidFill>
                  <a:srgbClr val="FF0000"/>
                </a:solidFill>
                <a:latin typeface="+mj-lt"/>
              </a:rPr>
              <a:t>ÖZÜRLÜ</a:t>
            </a:r>
            <a:r>
              <a:rPr lang="tr-TR" sz="3200" b="1" dirty="0" smtClean="0">
                <a:solidFill>
                  <a:srgbClr val="FF0000"/>
                </a:solidFill>
                <a:latin typeface="+mj-lt"/>
              </a:rPr>
              <a:t> ve </a:t>
            </a:r>
            <a:r>
              <a:rPr lang="en-US" sz="3200" b="1" dirty="0" smtClean="0">
                <a:solidFill>
                  <a:srgbClr val="FF0000"/>
                </a:solidFill>
                <a:latin typeface="+mj-lt"/>
              </a:rPr>
              <a:t> ESK</a:t>
            </a:r>
            <a:r>
              <a:rPr lang="tr-TR" sz="3200" b="1" dirty="0" smtClean="0">
                <a:solidFill>
                  <a:srgbClr val="FF0000"/>
                </a:solidFill>
                <a:latin typeface="+mj-lt"/>
              </a:rPr>
              <a:t>i</a:t>
            </a:r>
            <a:r>
              <a:rPr lang="en-US" sz="3200" b="1" dirty="0" smtClean="0">
                <a:solidFill>
                  <a:srgbClr val="FF0000"/>
                </a:solidFill>
                <a:latin typeface="+mj-lt"/>
              </a:rPr>
              <a:t> HÜKÜMLÜ  </a:t>
            </a:r>
            <a:r>
              <a:rPr lang="tr-TR" sz="3200" b="1" dirty="0" smtClean="0">
                <a:solidFill>
                  <a:srgbClr val="FF0000"/>
                </a:solidFill>
                <a:latin typeface="+mj-lt"/>
              </a:rPr>
              <a:t>ÇALIŞTIRMA </a:t>
            </a:r>
            <a:r>
              <a:rPr lang="en-US" sz="3200" b="1" dirty="0" smtClean="0">
                <a:solidFill>
                  <a:srgbClr val="FF0000"/>
                </a:solidFill>
                <a:latin typeface="+mj-lt"/>
              </a:rPr>
              <a:t>ZORUNLULU</a:t>
            </a:r>
            <a:r>
              <a:rPr lang="tr-TR" sz="3200" b="1" dirty="0" smtClean="0">
                <a:solidFill>
                  <a:srgbClr val="FF0000"/>
                </a:solidFill>
                <a:latin typeface="+mj-lt"/>
              </a:rPr>
              <a:t>Ğ</a:t>
            </a:r>
            <a:r>
              <a:rPr lang="en-US" sz="3200" b="1" dirty="0" smtClean="0">
                <a:solidFill>
                  <a:srgbClr val="FF0000"/>
                </a:solidFill>
                <a:latin typeface="+mj-lt"/>
              </a:rPr>
              <a:t>U</a:t>
            </a:r>
          </a:p>
        </p:txBody>
      </p:sp>
      <p:sp>
        <p:nvSpPr>
          <p:cNvPr id="9219" name="Rectangle 3"/>
          <p:cNvSpPr>
            <a:spLocks noGrp="1" noChangeArrowheads="1"/>
          </p:cNvSpPr>
          <p:nvPr>
            <p:ph idx="1"/>
          </p:nvPr>
        </p:nvSpPr>
        <p:spPr>
          <a:xfrm>
            <a:off x="179513" y="1412776"/>
            <a:ext cx="8964488" cy="5445224"/>
          </a:xfrm>
        </p:spPr>
        <p:txBody>
          <a:bodyPr>
            <a:normAutofit fontScale="92500" lnSpcReduction="20000"/>
          </a:bodyPr>
          <a:lstStyle/>
          <a:p>
            <a:pPr eaLnBrk="1" hangingPunct="1">
              <a:lnSpc>
                <a:spcPct val="90000"/>
              </a:lnSpc>
              <a:buFontTx/>
              <a:buNone/>
            </a:pPr>
            <a:r>
              <a:rPr lang="tr-TR" altLang="tr-TR" sz="2400" b="1" dirty="0" smtClean="0">
                <a:latin typeface="+mj-lt"/>
              </a:rPr>
              <a:t>  </a:t>
            </a:r>
            <a:r>
              <a:rPr lang="tr-TR" altLang="tr-TR" sz="3000" b="1" dirty="0" smtClean="0">
                <a:latin typeface="+mj-lt"/>
              </a:rPr>
              <a:t>4857/</a:t>
            </a:r>
            <a:r>
              <a:rPr lang="en-US" altLang="tr-TR" sz="3000" b="1" dirty="0" smtClean="0">
                <a:latin typeface="+mj-lt"/>
              </a:rPr>
              <a:t>30 -</a:t>
            </a:r>
            <a:r>
              <a:rPr lang="en-US" altLang="tr-TR" sz="3000" dirty="0" smtClean="0">
                <a:latin typeface="+mj-lt"/>
              </a:rPr>
              <a:t> ( </a:t>
            </a:r>
            <a:r>
              <a:rPr lang="en-US" altLang="tr-TR" sz="3000" b="1" dirty="0" smtClean="0">
                <a:latin typeface="+mj-lt"/>
              </a:rPr>
              <a:t>De</a:t>
            </a:r>
            <a:r>
              <a:rPr lang="tr-TR" altLang="tr-TR" sz="3000" b="1" dirty="0" smtClean="0">
                <a:latin typeface="+mj-lt"/>
              </a:rPr>
              <a:t>ğ</a:t>
            </a:r>
            <a:r>
              <a:rPr lang="en-US" altLang="tr-TR" sz="3000" b="1" dirty="0" err="1" smtClean="0">
                <a:latin typeface="+mj-lt"/>
              </a:rPr>
              <a:t>i</a:t>
            </a:r>
            <a:r>
              <a:rPr lang="tr-TR" altLang="tr-TR" sz="3000" b="1" dirty="0" smtClean="0">
                <a:latin typeface="+mj-lt"/>
              </a:rPr>
              <a:t>ş</a:t>
            </a:r>
            <a:r>
              <a:rPr lang="en-US" altLang="tr-TR" sz="3000" b="1" dirty="0" err="1" smtClean="0">
                <a:latin typeface="+mj-lt"/>
              </a:rPr>
              <a:t>ik</a:t>
            </a:r>
            <a:r>
              <a:rPr lang="en-US" altLang="tr-TR" sz="3000" b="1" dirty="0" smtClean="0">
                <a:latin typeface="+mj-lt"/>
              </a:rPr>
              <a:t> </a:t>
            </a:r>
            <a:r>
              <a:rPr lang="en-US" altLang="tr-TR" sz="3000" b="1" dirty="0" err="1" smtClean="0">
                <a:latin typeface="+mj-lt"/>
              </a:rPr>
              <a:t>madde</a:t>
            </a:r>
            <a:r>
              <a:rPr lang="en-US" altLang="tr-TR" sz="3000" b="1" dirty="0" smtClean="0">
                <a:latin typeface="+mj-lt"/>
              </a:rPr>
              <a:t>: 15/05/2008</a:t>
            </a:r>
            <a:r>
              <a:rPr lang="tr-TR" altLang="tr-TR" sz="3000" b="1" dirty="0" smtClean="0">
                <a:latin typeface="+mj-lt"/>
              </a:rPr>
              <a:t> </a:t>
            </a:r>
            <a:r>
              <a:rPr lang="en-US" altLang="tr-TR" sz="3000" b="1" dirty="0" smtClean="0">
                <a:latin typeface="+mj-lt"/>
              </a:rPr>
              <a:t>-</a:t>
            </a:r>
            <a:r>
              <a:rPr lang="tr-TR" altLang="tr-TR" sz="3000" b="1" dirty="0" smtClean="0">
                <a:latin typeface="+mj-lt"/>
              </a:rPr>
              <a:t> </a:t>
            </a:r>
            <a:r>
              <a:rPr lang="en-US" altLang="tr-TR" sz="3000" b="1" dirty="0" smtClean="0">
                <a:latin typeface="+mj-lt"/>
              </a:rPr>
              <a:t>5763 S.K/2.md.)</a:t>
            </a:r>
            <a:r>
              <a:rPr lang="en-US" altLang="tr-TR" sz="3000" dirty="0" smtClean="0">
                <a:latin typeface="+mj-lt"/>
              </a:rPr>
              <a:t> </a:t>
            </a:r>
            <a:br>
              <a:rPr lang="en-US" altLang="tr-TR" sz="3000" dirty="0" smtClean="0">
                <a:latin typeface="+mj-lt"/>
              </a:rPr>
            </a:br>
            <a:r>
              <a:rPr lang="en-US" altLang="tr-TR" sz="3000" dirty="0" smtClean="0">
                <a:latin typeface="+mj-lt"/>
              </a:rPr>
              <a:t/>
            </a:r>
            <a:br>
              <a:rPr lang="en-US" altLang="tr-TR" sz="3000" dirty="0" smtClean="0">
                <a:latin typeface="+mj-lt"/>
              </a:rPr>
            </a:br>
            <a:r>
              <a:rPr lang="tr-TR" altLang="tr-TR" sz="3000" dirty="0" smtClean="0">
                <a:latin typeface="+mj-lt"/>
              </a:rPr>
              <a:t>İş</a:t>
            </a:r>
            <a:r>
              <a:rPr lang="en-US" altLang="tr-TR" sz="3000" dirty="0" err="1" smtClean="0">
                <a:latin typeface="+mj-lt"/>
              </a:rPr>
              <a:t>verenler</a:t>
            </a:r>
            <a:r>
              <a:rPr lang="en-US" altLang="tr-TR" sz="3000" dirty="0" smtClean="0">
                <a:latin typeface="+mj-lt"/>
              </a:rPr>
              <a:t>, </a:t>
            </a:r>
            <a:r>
              <a:rPr lang="en-US" altLang="tr-TR" sz="3000" dirty="0" err="1" smtClean="0">
                <a:latin typeface="+mj-lt"/>
              </a:rPr>
              <a:t>elli</a:t>
            </a:r>
            <a:r>
              <a:rPr lang="en-US" altLang="tr-TR" sz="3000" dirty="0" smtClean="0">
                <a:latin typeface="+mj-lt"/>
              </a:rPr>
              <a:t> </a:t>
            </a:r>
            <a:r>
              <a:rPr lang="en-US" altLang="tr-TR" sz="3000" dirty="0" err="1" smtClean="0">
                <a:latin typeface="+mj-lt"/>
              </a:rPr>
              <a:t>veya</a:t>
            </a:r>
            <a:r>
              <a:rPr lang="en-US" altLang="tr-TR" sz="3000" dirty="0" smtClean="0">
                <a:latin typeface="+mj-lt"/>
              </a:rPr>
              <a:t> </a:t>
            </a:r>
            <a:r>
              <a:rPr lang="en-US" altLang="tr-TR" sz="3000" dirty="0" err="1" smtClean="0">
                <a:latin typeface="+mj-lt"/>
              </a:rPr>
              <a:t>daha</a:t>
            </a:r>
            <a:r>
              <a:rPr lang="en-US" altLang="tr-TR" sz="3000" dirty="0" smtClean="0">
                <a:latin typeface="+mj-lt"/>
              </a:rPr>
              <a:t> </a:t>
            </a:r>
            <a:r>
              <a:rPr lang="en-US" altLang="tr-TR" sz="3000" dirty="0" err="1" smtClean="0">
                <a:latin typeface="+mj-lt"/>
              </a:rPr>
              <a:t>fazla</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çi</a:t>
            </a:r>
            <a:r>
              <a:rPr lang="en-US" altLang="tr-TR" sz="3000" dirty="0" smtClean="0">
                <a:latin typeface="+mj-lt"/>
              </a:rPr>
              <a:t> </a:t>
            </a:r>
            <a:r>
              <a:rPr lang="en-US" altLang="tr-TR" sz="3000" dirty="0" err="1" smtClean="0">
                <a:latin typeface="+mj-lt"/>
              </a:rPr>
              <a:t>çal</a:t>
            </a:r>
            <a:r>
              <a:rPr lang="tr-TR" altLang="tr-TR" sz="3000" dirty="0" err="1" smtClean="0">
                <a:latin typeface="+mj-lt"/>
              </a:rPr>
              <a:t>ıştırdıkları</a:t>
            </a:r>
            <a:r>
              <a:rPr lang="en-US" altLang="tr-TR" sz="3000" dirty="0" smtClean="0">
                <a:latin typeface="+mj-lt"/>
              </a:rPr>
              <a:t> </a:t>
            </a:r>
            <a:r>
              <a:rPr lang="en-US" altLang="tr-TR" sz="3000" b="1" dirty="0" err="1" smtClean="0">
                <a:latin typeface="+mj-lt"/>
              </a:rPr>
              <a:t>özel</a:t>
            </a:r>
            <a:r>
              <a:rPr lang="en-US" altLang="tr-TR" sz="3000" b="1" dirty="0" smtClean="0">
                <a:latin typeface="+mj-lt"/>
              </a:rPr>
              <a:t> </a:t>
            </a:r>
            <a:r>
              <a:rPr lang="en-US" altLang="tr-TR" sz="3000" b="1" dirty="0" err="1" smtClean="0">
                <a:latin typeface="+mj-lt"/>
              </a:rPr>
              <a:t>sektör</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yerlerinde</a:t>
            </a:r>
            <a:r>
              <a:rPr lang="en-US" altLang="tr-TR" sz="3000" dirty="0" smtClean="0">
                <a:latin typeface="+mj-lt"/>
              </a:rPr>
              <a:t> </a:t>
            </a:r>
            <a:r>
              <a:rPr lang="en-US" altLang="tr-TR" sz="3000" dirty="0" err="1" smtClean="0">
                <a:latin typeface="+mj-lt"/>
              </a:rPr>
              <a:t>yüzde</a:t>
            </a:r>
            <a:r>
              <a:rPr lang="en-US" altLang="tr-TR" sz="3000" dirty="0" smtClean="0">
                <a:latin typeface="+mj-lt"/>
              </a:rPr>
              <a:t> </a:t>
            </a:r>
            <a:r>
              <a:rPr lang="en-US" altLang="tr-TR" sz="3000" dirty="0" err="1" smtClean="0">
                <a:latin typeface="+mj-lt"/>
              </a:rPr>
              <a:t>üç</a:t>
            </a:r>
            <a:r>
              <a:rPr lang="en-US" altLang="tr-TR" sz="3000" dirty="0" smtClean="0">
                <a:latin typeface="+mj-lt"/>
              </a:rPr>
              <a:t> </a:t>
            </a:r>
            <a:r>
              <a:rPr lang="en-US" altLang="tr-TR" sz="3000" dirty="0" err="1" smtClean="0">
                <a:latin typeface="+mj-lt"/>
              </a:rPr>
              <a:t>özürlü</a:t>
            </a:r>
            <a:r>
              <a:rPr lang="en-US" altLang="tr-TR" sz="3000" dirty="0" smtClean="0">
                <a:latin typeface="+mj-lt"/>
              </a:rPr>
              <a:t>, </a:t>
            </a:r>
            <a:r>
              <a:rPr lang="en-US" altLang="tr-TR" sz="3000" b="1" dirty="0" err="1" smtClean="0">
                <a:latin typeface="+mj-lt"/>
              </a:rPr>
              <a:t>kamu</a:t>
            </a:r>
            <a:r>
              <a:rPr lang="en-US" altLang="tr-TR" sz="3000" b="1"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yerlerinde</a:t>
            </a:r>
            <a:r>
              <a:rPr lang="en-US" altLang="tr-TR" sz="3000" dirty="0" smtClean="0">
                <a:latin typeface="+mj-lt"/>
              </a:rPr>
              <a:t> </a:t>
            </a:r>
            <a:r>
              <a:rPr lang="en-US" altLang="tr-TR" sz="3000" dirty="0" err="1" smtClean="0">
                <a:latin typeface="+mj-lt"/>
              </a:rPr>
              <a:t>ise</a:t>
            </a:r>
            <a:r>
              <a:rPr lang="en-US" altLang="tr-TR" sz="3000" dirty="0" smtClean="0">
                <a:latin typeface="+mj-lt"/>
              </a:rPr>
              <a:t> </a:t>
            </a:r>
            <a:r>
              <a:rPr lang="en-US" altLang="tr-TR" sz="3000" dirty="0" err="1" smtClean="0">
                <a:latin typeface="+mj-lt"/>
              </a:rPr>
              <a:t>yüzde</a:t>
            </a:r>
            <a:r>
              <a:rPr lang="en-US" altLang="tr-TR" sz="3000" dirty="0" smtClean="0">
                <a:latin typeface="+mj-lt"/>
              </a:rPr>
              <a:t> </a:t>
            </a:r>
            <a:r>
              <a:rPr lang="en-US" altLang="tr-TR" sz="3000" dirty="0" err="1" smtClean="0">
                <a:latin typeface="+mj-lt"/>
              </a:rPr>
              <a:t>dört</a:t>
            </a:r>
            <a:r>
              <a:rPr lang="en-US" altLang="tr-TR" sz="3000" dirty="0" smtClean="0">
                <a:latin typeface="+mj-lt"/>
              </a:rPr>
              <a:t> </a:t>
            </a:r>
            <a:r>
              <a:rPr lang="en-US" altLang="tr-TR" sz="3000" dirty="0" err="1" smtClean="0">
                <a:latin typeface="+mj-lt"/>
              </a:rPr>
              <a:t>özürlü</a:t>
            </a:r>
            <a:r>
              <a:rPr lang="en-US" altLang="tr-TR" sz="3000" dirty="0" smtClean="0">
                <a:latin typeface="+mj-lt"/>
              </a:rPr>
              <a:t> </a:t>
            </a:r>
            <a:r>
              <a:rPr lang="en-US" altLang="tr-TR" sz="3000" dirty="0" err="1" smtClean="0">
                <a:latin typeface="+mj-lt"/>
              </a:rPr>
              <a:t>ve</a:t>
            </a:r>
            <a:r>
              <a:rPr lang="en-US" altLang="tr-TR" sz="3000" dirty="0" smtClean="0">
                <a:latin typeface="+mj-lt"/>
              </a:rPr>
              <a:t> </a:t>
            </a:r>
            <a:r>
              <a:rPr lang="en-US" altLang="tr-TR" sz="3000" dirty="0" err="1" smtClean="0">
                <a:latin typeface="+mj-lt"/>
              </a:rPr>
              <a:t>yüzde</a:t>
            </a:r>
            <a:r>
              <a:rPr lang="en-US" altLang="tr-TR" sz="3000" dirty="0" smtClean="0">
                <a:latin typeface="+mj-lt"/>
              </a:rPr>
              <a:t> </a:t>
            </a:r>
            <a:r>
              <a:rPr lang="en-US" altLang="tr-TR" sz="3000" dirty="0" err="1" smtClean="0">
                <a:latin typeface="+mj-lt"/>
              </a:rPr>
              <a:t>iki</a:t>
            </a:r>
            <a:r>
              <a:rPr lang="en-US" altLang="tr-TR" sz="3000" dirty="0" smtClean="0">
                <a:latin typeface="+mj-lt"/>
              </a:rPr>
              <a:t> </a:t>
            </a:r>
            <a:r>
              <a:rPr lang="en-US" altLang="tr-TR" sz="3000" dirty="0" err="1" smtClean="0">
                <a:latin typeface="+mj-lt"/>
              </a:rPr>
              <a:t>eski</a:t>
            </a:r>
            <a:r>
              <a:rPr lang="en-US" altLang="tr-TR" sz="3000" dirty="0" smtClean="0">
                <a:latin typeface="+mj-lt"/>
              </a:rPr>
              <a:t> </a:t>
            </a:r>
            <a:r>
              <a:rPr lang="en-US" altLang="tr-TR" sz="3000" dirty="0" err="1" smtClean="0">
                <a:latin typeface="+mj-lt"/>
              </a:rPr>
              <a:t>hükümlü</a:t>
            </a:r>
            <a:r>
              <a:rPr lang="tr-TR" altLang="tr-TR" sz="3000" dirty="0" smtClean="0">
                <a:latin typeface="+mj-lt"/>
              </a:rPr>
              <a:t> işçiyi veya</a:t>
            </a:r>
            <a:r>
              <a:rPr lang="en-US" altLang="tr-TR" sz="3000" dirty="0" smtClean="0">
                <a:latin typeface="+mj-lt"/>
              </a:rPr>
              <a:t>  </a:t>
            </a:r>
            <a:r>
              <a:rPr lang="en-US" altLang="tr-TR" sz="3000" dirty="0" err="1" smtClean="0">
                <a:latin typeface="+mj-lt"/>
              </a:rPr>
              <a:t>terör</a:t>
            </a:r>
            <a:r>
              <a:rPr lang="en-US" altLang="tr-TR" sz="3000" dirty="0" smtClean="0">
                <a:latin typeface="+mj-lt"/>
              </a:rPr>
              <a:t> </a:t>
            </a:r>
            <a:r>
              <a:rPr lang="en-US" altLang="tr-TR" sz="3000" dirty="0" err="1" smtClean="0">
                <a:latin typeface="+mj-lt"/>
              </a:rPr>
              <a:t>olaylarının</a:t>
            </a:r>
            <a:r>
              <a:rPr lang="en-US" altLang="tr-TR" sz="3000" dirty="0" smtClean="0">
                <a:latin typeface="+mj-lt"/>
              </a:rPr>
              <a:t> </a:t>
            </a:r>
            <a:r>
              <a:rPr lang="en-US" altLang="tr-TR" sz="3000" dirty="0" err="1" smtClean="0">
                <a:latin typeface="+mj-lt"/>
              </a:rPr>
              <a:t>sebep</a:t>
            </a:r>
            <a:r>
              <a:rPr lang="en-US" altLang="tr-TR" sz="3000" dirty="0" smtClean="0">
                <a:latin typeface="+mj-lt"/>
              </a:rPr>
              <a:t> </a:t>
            </a:r>
            <a:r>
              <a:rPr lang="en-US" altLang="tr-TR" sz="3000" dirty="0" err="1" smtClean="0">
                <a:latin typeface="+mj-lt"/>
              </a:rPr>
              <a:t>ve</a:t>
            </a:r>
            <a:r>
              <a:rPr lang="en-US" altLang="tr-TR" sz="3000" dirty="0" smtClean="0">
                <a:latin typeface="+mj-lt"/>
              </a:rPr>
              <a:t> </a:t>
            </a:r>
            <a:r>
              <a:rPr lang="en-US" altLang="tr-TR" sz="3000" dirty="0" err="1" smtClean="0">
                <a:latin typeface="+mj-lt"/>
              </a:rPr>
              <a:t>tesiri</a:t>
            </a:r>
            <a:r>
              <a:rPr lang="en-US" altLang="tr-TR" sz="3000" dirty="0" smtClean="0">
                <a:latin typeface="+mj-lt"/>
              </a:rPr>
              <a:t> </a:t>
            </a:r>
            <a:r>
              <a:rPr lang="en-US" altLang="tr-TR" sz="3000" dirty="0" err="1" smtClean="0">
                <a:latin typeface="+mj-lt"/>
              </a:rPr>
              <a:t>sonucu</a:t>
            </a:r>
            <a:r>
              <a:rPr lang="en-US" altLang="tr-TR" sz="3000" dirty="0" smtClean="0">
                <a:latin typeface="+mj-lt"/>
              </a:rPr>
              <a:t> </a:t>
            </a:r>
            <a:r>
              <a:rPr lang="en-US" altLang="tr-TR" sz="3000" dirty="0" err="1" smtClean="0">
                <a:latin typeface="+mj-lt"/>
              </a:rPr>
              <a:t>malul</a:t>
            </a:r>
            <a:r>
              <a:rPr lang="en-US" altLang="tr-TR" sz="3000" dirty="0" smtClean="0">
                <a:latin typeface="+mj-lt"/>
              </a:rPr>
              <a:t> </a:t>
            </a:r>
            <a:r>
              <a:rPr lang="en-US" altLang="tr-TR" sz="3000" dirty="0" err="1" smtClean="0">
                <a:latin typeface="+mj-lt"/>
              </a:rPr>
              <a:t>sayılmayacak</a:t>
            </a:r>
            <a:r>
              <a:rPr lang="en-US" altLang="tr-TR" sz="3000" dirty="0" smtClean="0">
                <a:latin typeface="+mj-lt"/>
              </a:rPr>
              <a:t> </a:t>
            </a:r>
            <a:r>
              <a:rPr lang="en-US" altLang="tr-TR" sz="3000" dirty="0" err="1" smtClean="0">
                <a:latin typeface="+mj-lt"/>
              </a:rPr>
              <a:t>şekilde</a:t>
            </a:r>
            <a:r>
              <a:rPr lang="en-US" altLang="tr-TR" sz="3000" dirty="0" smtClean="0">
                <a:latin typeface="+mj-lt"/>
              </a:rPr>
              <a:t> </a:t>
            </a:r>
            <a:r>
              <a:rPr lang="en-US" altLang="tr-TR" sz="3000" dirty="0" err="1" smtClean="0">
                <a:latin typeface="+mj-lt"/>
              </a:rPr>
              <a:t>yaralananları</a:t>
            </a:r>
            <a:r>
              <a:rPr lang="en-US" altLang="tr-TR" sz="3000" dirty="0" smtClean="0">
                <a:latin typeface="+mj-lt"/>
              </a:rPr>
              <a:t> </a:t>
            </a:r>
            <a:r>
              <a:rPr lang="en-US" altLang="tr-TR" sz="3000" dirty="0" err="1" smtClean="0">
                <a:latin typeface="+mj-lt"/>
              </a:rPr>
              <a:t>meslek</a:t>
            </a:r>
            <a:r>
              <a:rPr lang="en-US" altLang="tr-TR" sz="3000" dirty="0" smtClean="0">
                <a:latin typeface="+mj-lt"/>
              </a:rPr>
              <a:t>, </a:t>
            </a:r>
            <a:r>
              <a:rPr lang="en-US" altLang="tr-TR" sz="3000" dirty="0" err="1" smtClean="0">
                <a:latin typeface="+mj-lt"/>
              </a:rPr>
              <a:t>beden</a:t>
            </a:r>
            <a:r>
              <a:rPr lang="en-US" altLang="tr-TR" sz="3000" dirty="0" smtClean="0">
                <a:latin typeface="+mj-lt"/>
              </a:rPr>
              <a:t> </a:t>
            </a:r>
            <a:r>
              <a:rPr lang="en-US" altLang="tr-TR" sz="3000" dirty="0" err="1" smtClean="0">
                <a:latin typeface="+mj-lt"/>
              </a:rPr>
              <a:t>ve</a:t>
            </a:r>
            <a:r>
              <a:rPr lang="en-US" altLang="tr-TR" sz="3000" dirty="0" smtClean="0">
                <a:latin typeface="+mj-lt"/>
              </a:rPr>
              <a:t> </a:t>
            </a:r>
            <a:r>
              <a:rPr lang="en-US" altLang="tr-TR" sz="3000" dirty="0" err="1" smtClean="0">
                <a:latin typeface="+mj-lt"/>
              </a:rPr>
              <a:t>ruh</a:t>
            </a:r>
            <a:r>
              <a:rPr lang="tr-TR" altLang="tr-TR" sz="3000" dirty="0" smtClean="0">
                <a:latin typeface="+mj-lt"/>
              </a:rPr>
              <a:t>î </a:t>
            </a:r>
            <a:r>
              <a:rPr lang="en-US" altLang="tr-TR" sz="3000" dirty="0" err="1" smtClean="0">
                <a:latin typeface="+mj-lt"/>
              </a:rPr>
              <a:t>durumlar</a:t>
            </a:r>
            <a:r>
              <a:rPr lang="tr-TR" altLang="tr-TR" sz="3000" dirty="0" smtClean="0">
                <a:latin typeface="+mj-lt"/>
              </a:rPr>
              <a:t>ı</a:t>
            </a:r>
            <a:r>
              <a:rPr lang="en-US" altLang="tr-TR" sz="3000" dirty="0" err="1" smtClean="0">
                <a:latin typeface="+mj-lt"/>
              </a:rPr>
              <a:t>na</a:t>
            </a:r>
            <a:r>
              <a:rPr lang="en-US" altLang="tr-TR" sz="3000" dirty="0" smtClean="0">
                <a:latin typeface="+mj-lt"/>
              </a:rPr>
              <a:t> </a:t>
            </a:r>
            <a:r>
              <a:rPr lang="en-US" altLang="tr-TR" sz="3000" dirty="0" err="1" smtClean="0">
                <a:latin typeface="+mj-lt"/>
              </a:rPr>
              <a:t>uygun</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lerde</a:t>
            </a:r>
            <a:r>
              <a:rPr lang="en-US" altLang="tr-TR" sz="3000" dirty="0" smtClean="0">
                <a:latin typeface="+mj-lt"/>
              </a:rPr>
              <a:t> </a:t>
            </a:r>
            <a:r>
              <a:rPr lang="en-US" altLang="tr-TR" sz="3000" dirty="0" err="1" smtClean="0">
                <a:latin typeface="+mj-lt"/>
              </a:rPr>
              <a:t>çal</a:t>
            </a:r>
            <a:r>
              <a:rPr lang="tr-TR" altLang="tr-TR" sz="3000" dirty="0" err="1" smtClean="0">
                <a:latin typeface="+mj-lt"/>
              </a:rPr>
              <a:t>ıştırmakla</a:t>
            </a:r>
            <a:r>
              <a:rPr lang="tr-TR" altLang="tr-TR" sz="3000" dirty="0" smtClean="0">
                <a:latin typeface="+mj-lt"/>
              </a:rPr>
              <a:t> </a:t>
            </a:r>
            <a:r>
              <a:rPr lang="en-US" altLang="tr-TR" sz="3000" dirty="0" err="1" smtClean="0">
                <a:latin typeface="+mj-lt"/>
              </a:rPr>
              <a:t>yükümlüdürler</a:t>
            </a:r>
            <a:r>
              <a:rPr lang="en-US" altLang="tr-TR" sz="3000" dirty="0" smtClean="0">
                <a:latin typeface="+mj-lt"/>
              </a:rPr>
              <a:t>. </a:t>
            </a:r>
            <a:endParaRPr lang="tr-TR" altLang="tr-TR" sz="3000" dirty="0" smtClean="0">
              <a:latin typeface="+mj-lt"/>
            </a:endParaRPr>
          </a:p>
          <a:p>
            <a:pPr eaLnBrk="1" hangingPunct="1">
              <a:lnSpc>
                <a:spcPct val="90000"/>
              </a:lnSpc>
              <a:buFontTx/>
              <a:buNone/>
            </a:pPr>
            <a:endParaRPr lang="tr-TR" altLang="tr-TR" sz="3000" dirty="0" smtClean="0">
              <a:latin typeface="+mj-lt"/>
            </a:endParaRPr>
          </a:p>
          <a:p>
            <a:pPr eaLnBrk="1" hangingPunct="1">
              <a:lnSpc>
                <a:spcPct val="90000"/>
              </a:lnSpc>
              <a:buFontTx/>
              <a:buNone/>
            </a:pPr>
            <a:r>
              <a:rPr lang="tr-TR" altLang="tr-TR" sz="3000" dirty="0" smtClean="0">
                <a:latin typeface="+mj-lt"/>
              </a:rPr>
              <a:t>    </a:t>
            </a:r>
            <a:r>
              <a:rPr lang="en-US" altLang="tr-TR" sz="3000" dirty="0" smtClean="0">
                <a:latin typeface="+mj-lt"/>
              </a:rPr>
              <a:t>Ayn</a:t>
            </a:r>
            <a:r>
              <a:rPr lang="tr-TR" altLang="tr-TR" sz="3000" dirty="0" smtClean="0">
                <a:latin typeface="+mj-lt"/>
              </a:rPr>
              <a:t>ı</a:t>
            </a:r>
            <a:r>
              <a:rPr lang="en-US" altLang="tr-TR" sz="3000" dirty="0" smtClean="0">
                <a:latin typeface="+mj-lt"/>
              </a:rPr>
              <a:t> </a:t>
            </a:r>
            <a:r>
              <a:rPr lang="en-US" altLang="tr-TR" sz="3000" dirty="0" err="1" smtClean="0">
                <a:latin typeface="+mj-lt"/>
              </a:rPr>
              <a:t>il</a:t>
            </a:r>
            <a:r>
              <a:rPr lang="en-US" altLang="tr-TR" sz="3000" dirty="0" smtClean="0">
                <a:latin typeface="+mj-lt"/>
              </a:rPr>
              <a:t> s</a:t>
            </a:r>
            <a:r>
              <a:rPr lang="tr-TR" altLang="tr-TR" sz="3000" dirty="0" smtClean="0">
                <a:latin typeface="+mj-lt"/>
              </a:rPr>
              <a:t>ı</a:t>
            </a:r>
            <a:r>
              <a:rPr lang="en-US" altLang="tr-TR" sz="3000" dirty="0" smtClean="0">
                <a:latin typeface="+mj-lt"/>
              </a:rPr>
              <a:t>n</a:t>
            </a:r>
            <a:r>
              <a:rPr lang="tr-TR" altLang="tr-TR" sz="3000" dirty="0" smtClean="0">
                <a:latin typeface="+mj-lt"/>
              </a:rPr>
              <a:t>ı</a:t>
            </a:r>
            <a:r>
              <a:rPr lang="en-US" altLang="tr-TR" sz="3000" dirty="0" err="1" smtClean="0">
                <a:latin typeface="+mj-lt"/>
              </a:rPr>
              <a:t>rlar</a:t>
            </a:r>
            <a:r>
              <a:rPr lang="tr-TR" altLang="tr-TR" sz="3000" dirty="0" smtClean="0">
                <a:latin typeface="+mj-lt"/>
              </a:rPr>
              <a:t>ı</a:t>
            </a:r>
            <a:r>
              <a:rPr lang="en-US" altLang="tr-TR" sz="3000" dirty="0" smtClean="0">
                <a:latin typeface="+mj-lt"/>
              </a:rPr>
              <a:t> </a:t>
            </a:r>
            <a:r>
              <a:rPr lang="en-US" altLang="tr-TR" sz="3000" dirty="0" err="1" smtClean="0">
                <a:latin typeface="+mj-lt"/>
              </a:rPr>
              <a:t>içinde</a:t>
            </a:r>
            <a:r>
              <a:rPr lang="en-US" altLang="tr-TR" sz="3000" dirty="0" smtClean="0">
                <a:latin typeface="+mj-lt"/>
              </a:rPr>
              <a:t> </a:t>
            </a:r>
            <a:r>
              <a:rPr lang="en-US" altLang="tr-TR" sz="3000" dirty="0" err="1" smtClean="0">
                <a:latin typeface="+mj-lt"/>
              </a:rPr>
              <a:t>birden</a:t>
            </a:r>
            <a:r>
              <a:rPr lang="en-US" altLang="tr-TR" sz="3000" dirty="0" smtClean="0">
                <a:latin typeface="+mj-lt"/>
              </a:rPr>
              <a:t> </a:t>
            </a:r>
            <a:r>
              <a:rPr lang="en-US" altLang="tr-TR" sz="3000" dirty="0" err="1" smtClean="0">
                <a:latin typeface="+mj-lt"/>
              </a:rPr>
              <a:t>fazla</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yeri</a:t>
            </a:r>
            <a:r>
              <a:rPr lang="en-US" altLang="tr-TR" sz="3000" dirty="0" smtClean="0">
                <a:latin typeface="+mj-lt"/>
              </a:rPr>
              <a:t> </a:t>
            </a:r>
            <a:r>
              <a:rPr lang="en-US" altLang="tr-TR" sz="3000" dirty="0" err="1" smtClean="0">
                <a:latin typeface="+mj-lt"/>
              </a:rPr>
              <a:t>bulunan</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verenin</a:t>
            </a:r>
            <a:r>
              <a:rPr lang="en-US" altLang="tr-TR" sz="3000" dirty="0" smtClean="0">
                <a:latin typeface="+mj-lt"/>
              </a:rPr>
              <a:t> </a:t>
            </a:r>
            <a:r>
              <a:rPr lang="en-US" altLang="tr-TR" sz="3000" dirty="0" err="1" smtClean="0">
                <a:latin typeface="+mj-lt"/>
              </a:rPr>
              <a:t>bu</a:t>
            </a:r>
            <a:r>
              <a:rPr lang="en-US" altLang="tr-TR" sz="3000" dirty="0" smtClean="0">
                <a:latin typeface="+mj-lt"/>
              </a:rPr>
              <a:t> </a:t>
            </a:r>
            <a:r>
              <a:rPr lang="en-US" altLang="tr-TR" sz="3000" dirty="0" err="1" smtClean="0">
                <a:latin typeface="+mj-lt"/>
              </a:rPr>
              <a:t>kapsamda</a:t>
            </a:r>
            <a:r>
              <a:rPr lang="en-US" altLang="tr-TR" sz="3000" dirty="0" smtClean="0">
                <a:latin typeface="+mj-lt"/>
              </a:rPr>
              <a:t> </a:t>
            </a:r>
            <a:r>
              <a:rPr lang="en-US" altLang="tr-TR" sz="3000" dirty="0" err="1" smtClean="0">
                <a:latin typeface="+mj-lt"/>
              </a:rPr>
              <a:t>çal</a:t>
            </a:r>
            <a:r>
              <a:rPr lang="tr-TR" altLang="tr-TR" sz="3000" dirty="0" err="1" smtClean="0">
                <a:latin typeface="+mj-lt"/>
              </a:rPr>
              <a:t>ış</a:t>
            </a:r>
            <a:r>
              <a:rPr lang="en-US" altLang="tr-TR" sz="3000" dirty="0" smtClean="0">
                <a:latin typeface="+mj-lt"/>
              </a:rPr>
              <a:t>t</a:t>
            </a:r>
            <a:r>
              <a:rPr lang="tr-TR" altLang="tr-TR" sz="3000" dirty="0" smtClean="0">
                <a:latin typeface="+mj-lt"/>
              </a:rPr>
              <a:t>ı</a:t>
            </a:r>
            <a:r>
              <a:rPr lang="en-US" altLang="tr-TR" sz="3000" dirty="0" err="1" smtClean="0">
                <a:latin typeface="+mj-lt"/>
              </a:rPr>
              <a:t>rmakla</a:t>
            </a:r>
            <a:r>
              <a:rPr lang="en-US" altLang="tr-TR" sz="3000" dirty="0" smtClean="0">
                <a:latin typeface="+mj-lt"/>
              </a:rPr>
              <a:t> </a:t>
            </a:r>
            <a:r>
              <a:rPr lang="en-US" altLang="tr-TR" sz="3000" dirty="0" err="1" smtClean="0">
                <a:latin typeface="+mj-lt"/>
              </a:rPr>
              <a:t>yükümlü</a:t>
            </a:r>
            <a:r>
              <a:rPr lang="en-US" altLang="tr-TR" sz="3000" dirty="0" smtClean="0">
                <a:latin typeface="+mj-lt"/>
              </a:rPr>
              <a:t> </a:t>
            </a:r>
            <a:r>
              <a:rPr lang="en-US" altLang="tr-TR" sz="3000" dirty="0" err="1" smtClean="0">
                <a:latin typeface="+mj-lt"/>
              </a:rPr>
              <a:t>oldu</a:t>
            </a:r>
            <a:r>
              <a:rPr lang="tr-TR" altLang="tr-TR" sz="3000" dirty="0" smtClean="0">
                <a:latin typeface="+mj-lt"/>
              </a:rPr>
              <a:t>ğ</a:t>
            </a:r>
            <a:r>
              <a:rPr lang="en-US" altLang="tr-TR" sz="3000" dirty="0" smtClean="0">
                <a:latin typeface="+mj-lt"/>
              </a:rPr>
              <a:t>u </a:t>
            </a:r>
            <a:r>
              <a:rPr lang="tr-TR" altLang="tr-TR" sz="3000" dirty="0" smtClean="0">
                <a:latin typeface="+mj-lt"/>
              </a:rPr>
              <a:t>iş</a:t>
            </a:r>
            <a:r>
              <a:rPr lang="en-US" altLang="tr-TR" sz="3000" dirty="0" err="1" smtClean="0">
                <a:latin typeface="+mj-lt"/>
              </a:rPr>
              <a:t>çi</a:t>
            </a:r>
            <a:r>
              <a:rPr lang="en-US" altLang="tr-TR" sz="3000" dirty="0" smtClean="0">
                <a:latin typeface="+mj-lt"/>
              </a:rPr>
              <a:t> say</a:t>
            </a:r>
            <a:r>
              <a:rPr lang="tr-TR" altLang="tr-TR" sz="3000" dirty="0" smtClean="0">
                <a:latin typeface="+mj-lt"/>
              </a:rPr>
              <a:t>ı</a:t>
            </a:r>
            <a:r>
              <a:rPr lang="en-US" altLang="tr-TR" sz="3000" dirty="0" smtClean="0">
                <a:latin typeface="+mj-lt"/>
              </a:rPr>
              <a:t>s</a:t>
            </a:r>
            <a:r>
              <a:rPr lang="tr-TR" altLang="tr-TR" sz="3000" dirty="0" smtClean="0">
                <a:latin typeface="+mj-lt"/>
              </a:rPr>
              <a:t>ı</a:t>
            </a:r>
            <a:r>
              <a:rPr lang="en-US" altLang="tr-TR" sz="3000" dirty="0" smtClean="0">
                <a:latin typeface="+mj-lt"/>
              </a:rPr>
              <a:t>, </a:t>
            </a:r>
            <a:r>
              <a:rPr lang="en-US" altLang="tr-TR" sz="3000" dirty="0" err="1" smtClean="0">
                <a:latin typeface="+mj-lt"/>
              </a:rPr>
              <a:t>toplam</a:t>
            </a:r>
            <a:r>
              <a:rPr lang="en-US" altLang="tr-TR" sz="3000" dirty="0" smtClean="0">
                <a:latin typeface="+mj-lt"/>
              </a:rPr>
              <a:t> </a:t>
            </a:r>
            <a:r>
              <a:rPr lang="en-US" altLang="tr-TR" sz="3000" dirty="0" err="1" smtClean="0">
                <a:latin typeface="+mj-lt"/>
              </a:rPr>
              <a:t>i</a:t>
            </a:r>
            <a:r>
              <a:rPr lang="tr-TR" altLang="tr-TR" sz="3000" dirty="0" smtClean="0">
                <a:latin typeface="+mj-lt"/>
              </a:rPr>
              <a:t>ş</a:t>
            </a:r>
            <a:r>
              <a:rPr lang="en-US" altLang="tr-TR" sz="3000" dirty="0" err="1" smtClean="0">
                <a:latin typeface="+mj-lt"/>
              </a:rPr>
              <a:t>çi</a:t>
            </a:r>
            <a:r>
              <a:rPr lang="en-US" altLang="tr-TR" sz="3000" dirty="0" smtClean="0">
                <a:latin typeface="+mj-lt"/>
              </a:rPr>
              <a:t> say</a:t>
            </a:r>
            <a:r>
              <a:rPr lang="tr-TR" altLang="tr-TR" sz="3000" dirty="0" smtClean="0">
                <a:latin typeface="+mj-lt"/>
              </a:rPr>
              <a:t>ı</a:t>
            </a:r>
            <a:r>
              <a:rPr lang="en-US" altLang="tr-TR" sz="3000" dirty="0" smtClean="0">
                <a:latin typeface="+mj-lt"/>
              </a:rPr>
              <a:t>s</a:t>
            </a:r>
            <a:r>
              <a:rPr lang="tr-TR" altLang="tr-TR" sz="3000" dirty="0" smtClean="0">
                <a:latin typeface="+mj-lt"/>
              </a:rPr>
              <a:t>ı</a:t>
            </a:r>
            <a:r>
              <a:rPr lang="en-US" altLang="tr-TR" sz="3000" dirty="0" err="1" smtClean="0">
                <a:latin typeface="+mj-lt"/>
              </a:rPr>
              <a:t>na</a:t>
            </a:r>
            <a:r>
              <a:rPr lang="en-US" altLang="tr-TR" sz="3000" dirty="0" smtClean="0">
                <a:latin typeface="+mj-lt"/>
              </a:rPr>
              <a:t> </a:t>
            </a:r>
            <a:r>
              <a:rPr lang="en-US" altLang="tr-TR" sz="3000" dirty="0" err="1" smtClean="0">
                <a:latin typeface="+mj-lt"/>
              </a:rPr>
              <a:t>göre</a:t>
            </a:r>
            <a:r>
              <a:rPr lang="en-US" altLang="tr-TR" sz="3000" dirty="0" smtClean="0">
                <a:latin typeface="+mj-lt"/>
              </a:rPr>
              <a:t> </a:t>
            </a:r>
            <a:r>
              <a:rPr lang="en-US" altLang="tr-TR" sz="3000" dirty="0" err="1" smtClean="0">
                <a:latin typeface="+mj-lt"/>
              </a:rPr>
              <a:t>hesaplan</a:t>
            </a:r>
            <a:r>
              <a:rPr lang="tr-TR" altLang="tr-TR" sz="3000" dirty="0" smtClean="0">
                <a:latin typeface="+mj-lt"/>
              </a:rPr>
              <a:t>ı</a:t>
            </a:r>
            <a:r>
              <a:rPr lang="en-US" altLang="tr-TR" sz="3000" dirty="0" smtClean="0">
                <a:latin typeface="+mj-lt"/>
              </a:rPr>
              <a:t>r. </a:t>
            </a:r>
            <a:br>
              <a:rPr lang="en-US" altLang="tr-TR" sz="3000" dirty="0" smtClean="0">
                <a:latin typeface="+mj-lt"/>
              </a:rPr>
            </a:br>
            <a:endParaRPr lang="en-US" altLang="tr-TR" sz="3000" dirty="0" smtClean="0">
              <a:latin typeface="+mj-lt"/>
            </a:endParaRPr>
          </a:p>
        </p:txBody>
      </p:sp>
      <p:sp>
        <p:nvSpPr>
          <p:cNvPr id="4" name="5 Slayt Numarası Yer Tutucusu"/>
          <p:cNvSpPr>
            <a:spLocks noGrp="1"/>
          </p:cNvSpPr>
          <p:nvPr>
            <p:ph type="sldNum" sz="quarter" idx="12"/>
          </p:nvPr>
        </p:nvSpPr>
        <p:spPr/>
        <p:txBody>
          <a:bodyPr/>
          <a:lstStyle/>
          <a:p>
            <a:pPr>
              <a:defRPr/>
            </a:pPr>
            <a:fld id="{FA930FE0-1580-4786-9F53-C86F04367EF0}" type="slidenum">
              <a:rPr lang="en-US"/>
              <a:pPr>
                <a:defRPr/>
              </a:pPr>
              <a:t>12</a:t>
            </a:fld>
            <a:endParaRPr lang="en-US"/>
          </a:p>
        </p:txBody>
      </p:sp>
    </p:spTree>
    <p:extLst>
      <p:ext uri="{BB962C8B-B14F-4D97-AF65-F5344CB8AC3E}">
        <p14:creationId xmlns:p14="http://schemas.microsoft.com/office/powerpoint/2010/main" val="3631714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3 Slayt Numarası Yer Tutucusu"/>
          <p:cNvSpPr>
            <a:spLocks noGrp="1"/>
          </p:cNvSpPr>
          <p:nvPr>
            <p:ph type="sldNum" sz="quarter" idx="12"/>
          </p:nvPr>
        </p:nvSpPr>
        <p:spPr/>
        <p:txBody>
          <a:bodyPr/>
          <a:lstStyle/>
          <a:p>
            <a:pPr>
              <a:defRPr/>
            </a:pPr>
            <a:fld id="{1BB29CCB-73F0-450D-91D9-D0CB26CCA4BF}" type="slidenum">
              <a:rPr lang="en-US"/>
              <a:pPr>
                <a:defRPr/>
              </a:pPr>
              <a:t>13</a:t>
            </a:fld>
            <a:endParaRPr lang="en-US"/>
          </a:p>
        </p:txBody>
      </p:sp>
      <p:sp>
        <p:nvSpPr>
          <p:cNvPr id="10244" name="Rectangle 3"/>
          <p:cNvSpPr>
            <a:spLocks noGrp="1" noChangeArrowheads="1"/>
          </p:cNvSpPr>
          <p:nvPr>
            <p:ph type="body" idx="4294967295"/>
          </p:nvPr>
        </p:nvSpPr>
        <p:spPr>
          <a:xfrm>
            <a:off x="230188" y="0"/>
            <a:ext cx="8913812" cy="1981200"/>
          </a:xfrm>
        </p:spPr>
        <p:txBody>
          <a:bodyPr/>
          <a:lstStyle/>
          <a:p>
            <a:pPr algn="just" eaLnBrk="1" hangingPunct="1">
              <a:lnSpc>
                <a:spcPct val="125000"/>
              </a:lnSpc>
              <a:spcBef>
                <a:spcPct val="0"/>
              </a:spcBef>
              <a:buClrTx/>
              <a:buFontTx/>
              <a:buNone/>
            </a:pPr>
            <a:r>
              <a:rPr lang="tr-TR" altLang="tr-TR" sz="2800" dirty="0" smtClean="0">
                <a:solidFill>
                  <a:schemeClr val="tx2"/>
                </a:solidFill>
                <a:latin typeface="+mj-lt"/>
              </a:rPr>
              <a:t>	</a:t>
            </a:r>
            <a:r>
              <a:rPr lang="tr-TR" altLang="tr-TR" sz="2800" dirty="0" smtClean="0">
                <a:latin typeface="+mj-lt"/>
              </a:rPr>
              <a:t>İş sağlığı ve güvenliği konusunda devlet, işçi ve işveren kesiminin birbirinden farklı ancak </a:t>
            </a:r>
            <a:r>
              <a:rPr lang="tr-TR" altLang="tr-TR" sz="2800" dirty="0" smtClean="0">
                <a:solidFill>
                  <a:srgbClr val="FF0000"/>
                </a:solidFill>
                <a:latin typeface="+mj-lt"/>
              </a:rPr>
              <a:t>birbirini tamamlayan görevleri </a:t>
            </a:r>
            <a:r>
              <a:rPr lang="tr-TR" altLang="tr-TR" sz="2800" dirty="0" smtClean="0">
                <a:latin typeface="+mj-lt"/>
              </a:rPr>
              <a:t>vardır.</a:t>
            </a:r>
          </a:p>
          <a:p>
            <a:pPr algn="just" eaLnBrk="1" hangingPunct="1">
              <a:lnSpc>
                <a:spcPct val="125000"/>
              </a:lnSpc>
              <a:spcBef>
                <a:spcPct val="0"/>
              </a:spcBef>
              <a:buClrTx/>
              <a:buFontTx/>
              <a:buNone/>
            </a:pPr>
            <a:endParaRPr lang="tr-TR" altLang="tr-TR" sz="2800" dirty="0" smtClean="0">
              <a:latin typeface="+mj-lt"/>
            </a:endParaRPr>
          </a:p>
          <a:p>
            <a:pPr algn="just" eaLnBrk="1" hangingPunct="1">
              <a:lnSpc>
                <a:spcPct val="80000"/>
              </a:lnSpc>
              <a:spcBef>
                <a:spcPct val="0"/>
              </a:spcBef>
              <a:buClrTx/>
              <a:buFontTx/>
              <a:buNone/>
            </a:pPr>
            <a:endParaRPr lang="tr-TR" altLang="tr-TR" sz="2400" dirty="0" smtClean="0">
              <a:latin typeface="+mj-lt"/>
            </a:endParaRPr>
          </a:p>
          <a:p>
            <a:pPr eaLnBrk="1" hangingPunct="1">
              <a:lnSpc>
                <a:spcPct val="80000"/>
              </a:lnSpc>
              <a:spcBef>
                <a:spcPct val="0"/>
              </a:spcBef>
              <a:buClrTx/>
              <a:buFontTx/>
              <a:buNone/>
            </a:pPr>
            <a:endParaRPr lang="tr-TR" altLang="tr-TR" sz="2000" b="1" dirty="0" smtClean="0">
              <a:solidFill>
                <a:schemeClr val="tx2"/>
              </a:solidFill>
              <a:latin typeface="+mj-lt"/>
            </a:endParaRPr>
          </a:p>
          <a:p>
            <a:pPr eaLnBrk="1" hangingPunct="1">
              <a:lnSpc>
                <a:spcPct val="80000"/>
              </a:lnSpc>
            </a:pPr>
            <a:endParaRPr lang="tr-TR" altLang="tr-TR" sz="2000" dirty="0" smtClean="0">
              <a:latin typeface="+mj-lt"/>
            </a:endParaRPr>
          </a:p>
        </p:txBody>
      </p:sp>
      <p:sp>
        <p:nvSpPr>
          <p:cNvPr id="12" name="5 Slayt Numarası Yer Tutucusu"/>
          <p:cNvSpPr txBox="1">
            <a:spLocks noGrp="1"/>
          </p:cNvSpPr>
          <p:nvPr/>
        </p:nvSpPr>
        <p:spPr bwMode="auto">
          <a:xfrm>
            <a:off x="6553200" y="6245225"/>
            <a:ext cx="2133600" cy="476250"/>
          </a:xfrm>
          <a:prstGeom prst="rect">
            <a:avLst/>
          </a:prstGeom>
          <a:noFill/>
          <a:ln>
            <a:miter lim="800000"/>
            <a:headEnd/>
            <a:tailEnd/>
          </a:ln>
        </p:spPr>
        <p:txBody>
          <a:bodyPr anchor="b"/>
          <a:lstStyle/>
          <a:p>
            <a:pPr algn="r">
              <a:defRPr/>
            </a:pPr>
            <a:r>
              <a:rPr lang="tr-TR" sz="1200">
                <a:effectLst>
                  <a:outerShdw blurRad="38100" dist="38100" dir="2700000" algn="tl">
                    <a:srgbClr val="000000"/>
                  </a:outerShdw>
                </a:effectLst>
              </a:rPr>
              <a:t>3</a:t>
            </a:r>
          </a:p>
        </p:txBody>
      </p:sp>
      <p:sp>
        <p:nvSpPr>
          <p:cNvPr id="96261" name="Text Box 5"/>
          <p:cNvSpPr txBox="1">
            <a:spLocks noChangeArrowheads="1"/>
          </p:cNvSpPr>
          <p:nvPr/>
        </p:nvSpPr>
        <p:spPr bwMode="auto">
          <a:xfrm>
            <a:off x="685800" y="2955925"/>
            <a:ext cx="2362200" cy="320675"/>
          </a:xfrm>
          <a:prstGeom prst="rect">
            <a:avLst/>
          </a:prstGeom>
          <a:noFill/>
          <a:ln w="9525">
            <a:solidFill>
              <a:srgbClr val="00CCFF"/>
            </a:solidFill>
            <a:miter lim="800000"/>
            <a:headEnd/>
            <a:tailEnd/>
          </a:ln>
          <a:effectLst/>
        </p:spPr>
        <p:txBody>
          <a:bodyPr>
            <a:spAutoFit/>
          </a:bodyPr>
          <a:lstStyle/>
          <a:p>
            <a:pPr>
              <a:lnSpc>
                <a:spcPct val="80000"/>
              </a:lnSpc>
              <a:buSzPct val="65000"/>
              <a:defRPr/>
            </a:pPr>
            <a:r>
              <a:rPr lang="tr-TR" sz="1800" b="1">
                <a:solidFill>
                  <a:srgbClr val="C00000"/>
                </a:solidFill>
                <a:effectLst>
                  <a:outerShdw blurRad="38100" dist="38100" dir="2700000" algn="tl">
                    <a:srgbClr val="000000"/>
                  </a:outerShdw>
                </a:effectLst>
              </a:rPr>
              <a:t>DEVLET</a:t>
            </a:r>
            <a:endParaRPr lang="tr-TR" sz="1800">
              <a:solidFill>
                <a:srgbClr val="C00000"/>
              </a:solidFill>
            </a:endParaRPr>
          </a:p>
        </p:txBody>
      </p:sp>
      <p:sp>
        <p:nvSpPr>
          <p:cNvPr id="10246" name="AutoShape 6"/>
          <p:cNvSpPr>
            <a:spLocks noChangeArrowheads="1"/>
          </p:cNvSpPr>
          <p:nvPr/>
        </p:nvSpPr>
        <p:spPr bwMode="auto">
          <a:xfrm>
            <a:off x="3276600" y="2971800"/>
            <a:ext cx="9144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tr-TR"/>
          </a:p>
        </p:txBody>
      </p:sp>
      <p:sp>
        <p:nvSpPr>
          <p:cNvPr id="96263" name="Text Box 7"/>
          <p:cNvSpPr txBox="1">
            <a:spLocks noChangeArrowheads="1"/>
          </p:cNvSpPr>
          <p:nvPr/>
        </p:nvSpPr>
        <p:spPr bwMode="auto">
          <a:xfrm>
            <a:off x="4419600" y="2895600"/>
            <a:ext cx="4343400" cy="925513"/>
          </a:xfrm>
          <a:prstGeom prst="rect">
            <a:avLst/>
          </a:prstGeom>
          <a:noFill/>
          <a:ln w="9525">
            <a:solidFill>
              <a:schemeClr val="hlink"/>
            </a:solidFill>
            <a:miter lim="800000"/>
            <a:headEnd/>
            <a:tailEnd/>
          </a:ln>
          <a:effectLst/>
        </p:spPr>
        <p:txBody>
          <a:bodyPr>
            <a:spAutoFit/>
          </a:bodyPr>
          <a:lstStyle/>
          <a:p>
            <a:pPr>
              <a:spcBef>
                <a:spcPct val="50000"/>
              </a:spcBef>
              <a:defRPr/>
            </a:pPr>
            <a:r>
              <a:rPr lang="tr-TR" sz="1800" b="1">
                <a:effectLst>
                  <a:outerShdw blurRad="38100" dist="38100" dir="2700000" algn="tl">
                    <a:srgbClr val="000000"/>
                  </a:outerShdw>
                </a:effectLst>
              </a:rPr>
              <a:t>MEVZUAT YAPMA, TEŞKİLATLANMA, DENETİM,  YAPTIRIM UYGULAMA</a:t>
            </a:r>
          </a:p>
        </p:txBody>
      </p:sp>
      <p:sp>
        <p:nvSpPr>
          <p:cNvPr id="96264" name="Text Box 8"/>
          <p:cNvSpPr txBox="1">
            <a:spLocks noChangeArrowheads="1"/>
          </p:cNvSpPr>
          <p:nvPr/>
        </p:nvSpPr>
        <p:spPr bwMode="auto">
          <a:xfrm>
            <a:off x="685800" y="4191000"/>
            <a:ext cx="2362200" cy="320675"/>
          </a:xfrm>
          <a:prstGeom prst="rect">
            <a:avLst/>
          </a:prstGeom>
          <a:noFill/>
          <a:ln w="9525">
            <a:solidFill>
              <a:srgbClr val="00CCFF"/>
            </a:solidFill>
            <a:miter lim="800000"/>
            <a:headEnd/>
            <a:tailEnd/>
          </a:ln>
          <a:effectLst/>
        </p:spPr>
        <p:txBody>
          <a:bodyPr>
            <a:spAutoFit/>
          </a:bodyPr>
          <a:lstStyle/>
          <a:p>
            <a:pPr>
              <a:lnSpc>
                <a:spcPct val="80000"/>
              </a:lnSpc>
              <a:buSzPct val="65000"/>
              <a:defRPr/>
            </a:pPr>
            <a:r>
              <a:rPr lang="tr-TR" sz="1800" b="1" dirty="0">
                <a:solidFill>
                  <a:srgbClr val="C00000"/>
                </a:solidFill>
                <a:effectLst>
                  <a:outerShdw blurRad="38100" dist="38100" dir="2700000" algn="tl">
                    <a:srgbClr val="000000"/>
                  </a:outerShdw>
                </a:effectLst>
              </a:rPr>
              <a:t>İŞVEREN</a:t>
            </a:r>
            <a:endParaRPr lang="tr-TR" sz="1800" b="1" dirty="0">
              <a:solidFill>
                <a:srgbClr val="C00000"/>
              </a:solidFill>
            </a:endParaRPr>
          </a:p>
        </p:txBody>
      </p:sp>
      <p:sp>
        <p:nvSpPr>
          <p:cNvPr id="10249" name="AutoShape 9"/>
          <p:cNvSpPr>
            <a:spLocks noChangeArrowheads="1"/>
          </p:cNvSpPr>
          <p:nvPr/>
        </p:nvSpPr>
        <p:spPr bwMode="auto">
          <a:xfrm>
            <a:off x="3276600" y="4267200"/>
            <a:ext cx="9144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tr-TR"/>
          </a:p>
        </p:txBody>
      </p:sp>
      <p:sp>
        <p:nvSpPr>
          <p:cNvPr id="96266" name="Text Box 10"/>
          <p:cNvSpPr txBox="1">
            <a:spLocks noChangeArrowheads="1"/>
          </p:cNvSpPr>
          <p:nvPr/>
        </p:nvSpPr>
        <p:spPr bwMode="auto">
          <a:xfrm>
            <a:off x="4419600" y="4205288"/>
            <a:ext cx="4343400" cy="376237"/>
          </a:xfrm>
          <a:prstGeom prst="rect">
            <a:avLst/>
          </a:prstGeom>
          <a:noFill/>
          <a:ln w="9525">
            <a:solidFill>
              <a:srgbClr val="00CCFF"/>
            </a:solidFill>
            <a:miter lim="800000"/>
            <a:headEnd/>
            <a:tailEnd/>
          </a:ln>
          <a:effectLst/>
        </p:spPr>
        <p:txBody>
          <a:bodyPr>
            <a:spAutoFit/>
          </a:bodyPr>
          <a:lstStyle/>
          <a:p>
            <a:pPr>
              <a:spcBef>
                <a:spcPct val="50000"/>
              </a:spcBef>
              <a:defRPr/>
            </a:pPr>
            <a:r>
              <a:rPr lang="tr-TR" sz="1800" b="1">
                <a:effectLst>
                  <a:outerShdw blurRad="38100" dist="38100" dir="2700000" algn="tl">
                    <a:srgbClr val="000000"/>
                  </a:outerShdw>
                </a:effectLst>
              </a:rPr>
              <a:t>ÖNLEM ALMA</a:t>
            </a:r>
          </a:p>
        </p:txBody>
      </p:sp>
      <p:sp>
        <p:nvSpPr>
          <p:cNvPr id="96267" name="Text Box 11"/>
          <p:cNvSpPr txBox="1">
            <a:spLocks noChangeArrowheads="1"/>
          </p:cNvSpPr>
          <p:nvPr/>
        </p:nvSpPr>
        <p:spPr bwMode="auto">
          <a:xfrm>
            <a:off x="685800" y="5241925"/>
            <a:ext cx="2362200" cy="320675"/>
          </a:xfrm>
          <a:prstGeom prst="rect">
            <a:avLst/>
          </a:prstGeom>
          <a:noFill/>
          <a:ln w="9525">
            <a:solidFill>
              <a:srgbClr val="00CCFF"/>
            </a:solidFill>
            <a:miter lim="800000"/>
            <a:headEnd/>
            <a:tailEnd/>
          </a:ln>
          <a:effectLst/>
        </p:spPr>
        <p:txBody>
          <a:bodyPr>
            <a:spAutoFit/>
          </a:bodyPr>
          <a:lstStyle/>
          <a:p>
            <a:pPr>
              <a:lnSpc>
                <a:spcPct val="80000"/>
              </a:lnSpc>
              <a:buSzPct val="65000"/>
              <a:defRPr/>
            </a:pPr>
            <a:r>
              <a:rPr lang="tr-TR" sz="1800" b="1" dirty="0">
                <a:solidFill>
                  <a:srgbClr val="C00000"/>
                </a:solidFill>
                <a:effectLst>
                  <a:outerShdw blurRad="38100" dist="38100" dir="2700000" algn="tl">
                    <a:srgbClr val="000000"/>
                  </a:outerShdw>
                </a:effectLst>
              </a:rPr>
              <a:t>İŞÇİ</a:t>
            </a:r>
            <a:endParaRPr lang="tr-TR" sz="1800" dirty="0">
              <a:solidFill>
                <a:srgbClr val="C00000"/>
              </a:solidFill>
            </a:endParaRPr>
          </a:p>
        </p:txBody>
      </p:sp>
      <p:sp>
        <p:nvSpPr>
          <p:cNvPr id="10252" name="AutoShape 12"/>
          <p:cNvSpPr>
            <a:spLocks noChangeArrowheads="1"/>
          </p:cNvSpPr>
          <p:nvPr/>
        </p:nvSpPr>
        <p:spPr bwMode="auto">
          <a:xfrm>
            <a:off x="3276600" y="5257800"/>
            <a:ext cx="914400" cy="2286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accent1"/>
          </a:solidFill>
          <a:ln w="9525">
            <a:solidFill>
              <a:schemeClr val="tx1"/>
            </a:solidFill>
            <a:miter lim="800000"/>
            <a:headEnd/>
            <a:tailEnd/>
          </a:ln>
        </p:spPr>
        <p:txBody>
          <a:bodyPr wrap="none" anchor="ctr"/>
          <a:lstStyle/>
          <a:p>
            <a:endParaRPr lang="tr-TR"/>
          </a:p>
        </p:txBody>
      </p:sp>
      <p:sp>
        <p:nvSpPr>
          <p:cNvPr id="96269" name="Text Box 13"/>
          <p:cNvSpPr txBox="1">
            <a:spLocks noChangeArrowheads="1"/>
          </p:cNvSpPr>
          <p:nvPr/>
        </p:nvSpPr>
        <p:spPr bwMode="auto">
          <a:xfrm>
            <a:off x="4419600" y="5186363"/>
            <a:ext cx="4343400" cy="376237"/>
          </a:xfrm>
          <a:prstGeom prst="rect">
            <a:avLst/>
          </a:prstGeom>
          <a:noFill/>
          <a:ln w="9525">
            <a:solidFill>
              <a:srgbClr val="00CCFF"/>
            </a:solidFill>
            <a:miter lim="800000"/>
            <a:headEnd/>
            <a:tailEnd/>
          </a:ln>
          <a:effectLst/>
        </p:spPr>
        <p:txBody>
          <a:bodyPr>
            <a:spAutoFit/>
          </a:bodyPr>
          <a:lstStyle/>
          <a:p>
            <a:pPr>
              <a:spcBef>
                <a:spcPct val="50000"/>
              </a:spcBef>
              <a:defRPr/>
            </a:pPr>
            <a:r>
              <a:rPr lang="tr-TR" sz="1800" b="1">
                <a:effectLst>
                  <a:outerShdw blurRad="38100" dist="38100" dir="2700000" algn="tl">
                    <a:srgbClr val="000000"/>
                  </a:outerShdw>
                </a:effectLst>
              </a:rPr>
              <a:t>ALINAN ÖNLEMLERE UYMA</a:t>
            </a:r>
          </a:p>
        </p:txBody>
      </p:sp>
    </p:spTree>
    <p:extLst>
      <p:ext uri="{BB962C8B-B14F-4D97-AF65-F5344CB8AC3E}">
        <p14:creationId xmlns:p14="http://schemas.microsoft.com/office/powerpoint/2010/main" val="3014413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3" name="Rectangle 5"/>
          <p:cNvSpPr>
            <a:spLocks noGrp="1" noChangeArrowheads="1"/>
          </p:cNvSpPr>
          <p:nvPr>
            <p:ph type="title"/>
          </p:nvPr>
        </p:nvSpPr>
        <p:spPr>
          <a:xfrm>
            <a:off x="1115616" y="48659"/>
            <a:ext cx="6347713" cy="1320800"/>
          </a:xfrm>
        </p:spPr>
        <p:txBody>
          <a:bodyPr>
            <a:normAutofit/>
          </a:bodyPr>
          <a:lstStyle/>
          <a:p>
            <a:pPr eaLnBrk="1" hangingPunct="1">
              <a:defRPr/>
            </a:pPr>
            <a:r>
              <a:rPr lang="tr-TR" sz="2800" b="1" dirty="0" smtClean="0">
                <a:solidFill>
                  <a:schemeClr val="tx1"/>
                </a:solidFill>
                <a:latin typeface="+mj-lt"/>
              </a:rPr>
              <a:t>AİLE ÇALIŞMA  VE SOSYAL HİZMETLER BAKANLIĞI’NIN </a:t>
            </a:r>
            <a:r>
              <a:rPr lang="tr-TR" sz="2800" b="1" dirty="0" err="1" smtClean="0">
                <a:solidFill>
                  <a:schemeClr val="tx1"/>
                </a:solidFill>
                <a:latin typeface="+mj-lt"/>
              </a:rPr>
              <a:t>İSG’deki</a:t>
            </a:r>
            <a:r>
              <a:rPr lang="tr-TR" sz="2800" b="1" dirty="0" smtClean="0">
                <a:solidFill>
                  <a:schemeClr val="tx1"/>
                </a:solidFill>
                <a:latin typeface="+mj-lt"/>
              </a:rPr>
              <a:t> YERİ</a:t>
            </a:r>
            <a:endParaRPr lang="en-US" sz="2800" b="1" dirty="0" smtClean="0">
              <a:solidFill>
                <a:schemeClr val="tx1"/>
              </a:solidFill>
              <a:latin typeface="+mj-lt"/>
            </a:endParaRPr>
          </a:p>
        </p:txBody>
      </p:sp>
      <p:sp>
        <p:nvSpPr>
          <p:cNvPr id="11268" name="Rectangle 3"/>
          <p:cNvSpPr>
            <a:spLocks noGrp="1" noChangeArrowheads="1"/>
          </p:cNvSpPr>
          <p:nvPr>
            <p:ph idx="1"/>
          </p:nvPr>
        </p:nvSpPr>
        <p:spPr>
          <a:xfrm>
            <a:off x="-252536" y="1341438"/>
            <a:ext cx="8950449" cy="5399930"/>
          </a:xfrm>
        </p:spPr>
        <p:txBody>
          <a:bodyPr/>
          <a:lstStyle/>
          <a:p>
            <a:pPr algn="ctr" eaLnBrk="1" hangingPunct="1">
              <a:lnSpc>
                <a:spcPct val="80000"/>
              </a:lnSpc>
              <a:spcBef>
                <a:spcPct val="0"/>
              </a:spcBef>
              <a:buClrTx/>
              <a:buFontTx/>
              <a:buNone/>
            </a:pPr>
            <a:endParaRPr lang="tr-TR" altLang="tr-TR" sz="1400" b="1" dirty="0" smtClean="0">
              <a:solidFill>
                <a:srgbClr val="FFFF00"/>
              </a:solidFill>
              <a:latin typeface="+mj-lt"/>
            </a:endParaRPr>
          </a:p>
          <a:p>
            <a:pPr eaLnBrk="1" hangingPunct="1">
              <a:lnSpc>
                <a:spcPct val="80000"/>
              </a:lnSpc>
              <a:spcBef>
                <a:spcPct val="0"/>
              </a:spcBef>
              <a:buClr>
                <a:srgbClr val="FF00FF"/>
              </a:buClr>
              <a:buFont typeface="Wingdings" pitchFamily="2" charset="2"/>
              <a:buNone/>
            </a:pPr>
            <a:r>
              <a:rPr lang="tr-TR" altLang="tr-TR" sz="1400" b="1" dirty="0" smtClean="0">
                <a:solidFill>
                  <a:srgbClr val="000099"/>
                </a:solidFill>
                <a:latin typeface="+mj-lt"/>
              </a:rPr>
              <a:t> </a:t>
            </a:r>
            <a:endParaRPr lang="tr-TR" altLang="tr-TR" sz="1800" b="1" dirty="0" smtClean="0">
              <a:latin typeface="+mj-lt"/>
            </a:endParaRPr>
          </a:p>
          <a:p>
            <a:pPr eaLnBrk="1" hangingPunct="1">
              <a:lnSpc>
                <a:spcPct val="120000"/>
              </a:lnSpc>
              <a:spcBef>
                <a:spcPct val="0"/>
              </a:spcBef>
              <a:buClr>
                <a:srgbClr val="FF3399"/>
              </a:buClr>
              <a:buSzPct val="105000"/>
              <a:buFont typeface="Wingdings" pitchFamily="2" charset="2"/>
              <a:buChar char="Ø"/>
            </a:pPr>
            <a:r>
              <a:rPr lang="tr-TR" altLang="tr-TR" sz="1800" b="1" dirty="0" smtClean="0">
                <a:latin typeface="+mj-lt"/>
              </a:rPr>
              <a:t> </a:t>
            </a:r>
            <a:r>
              <a:rPr lang="tr-TR" altLang="tr-TR" sz="2000" b="1" dirty="0" smtClean="0">
                <a:latin typeface="+mj-lt"/>
              </a:rPr>
              <a:t>İŞ SAĞLIĞI VE GÜVENLİĞİ GENEL  MÜDÜRLÜĞÜ, (</a:t>
            </a:r>
            <a:r>
              <a:rPr lang="tr-TR" altLang="tr-TR" sz="2000" b="1" i="1" dirty="0" smtClean="0">
                <a:solidFill>
                  <a:srgbClr val="C00000"/>
                </a:solidFill>
                <a:latin typeface="+mj-lt"/>
              </a:rPr>
              <a:t>MEVZUAT-KONTROL-EĞİTİM vb</a:t>
            </a:r>
            <a:r>
              <a:rPr lang="tr-TR" altLang="tr-TR" sz="2000" b="1" dirty="0" smtClean="0">
                <a:latin typeface="+mj-lt"/>
              </a:rPr>
              <a:t>.)</a:t>
            </a:r>
            <a:r>
              <a:rPr lang="tr-TR" altLang="tr-TR" sz="1800" b="1" dirty="0" smtClean="0">
                <a:latin typeface="+mj-lt"/>
              </a:rPr>
              <a:t> </a:t>
            </a:r>
          </a:p>
          <a:p>
            <a:pPr eaLnBrk="1" hangingPunct="1">
              <a:lnSpc>
                <a:spcPct val="120000"/>
              </a:lnSpc>
              <a:spcBef>
                <a:spcPct val="0"/>
              </a:spcBef>
              <a:buClr>
                <a:srgbClr val="FF3399"/>
              </a:buClr>
              <a:buSzPct val="105000"/>
              <a:buFont typeface="Wingdings" pitchFamily="2" charset="2"/>
              <a:buChar char="Ø"/>
            </a:pPr>
            <a:endParaRPr lang="tr-TR" altLang="tr-TR" sz="1800" b="1" dirty="0" smtClean="0">
              <a:latin typeface="+mj-lt"/>
            </a:endParaRPr>
          </a:p>
          <a:p>
            <a:pPr eaLnBrk="1" hangingPunct="1">
              <a:lnSpc>
                <a:spcPct val="120000"/>
              </a:lnSpc>
              <a:spcBef>
                <a:spcPct val="0"/>
              </a:spcBef>
              <a:buClr>
                <a:srgbClr val="FF3399"/>
              </a:buClr>
              <a:buSzPct val="105000"/>
              <a:buFont typeface="Wingdings" pitchFamily="2" charset="2"/>
              <a:buChar char="Ø"/>
            </a:pPr>
            <a:r>
              <a:rPr lang="tr-TR" altLang="tr-TR" b="1" dirty="0" smtClean="0">
                <a:latin typeface="+mj-lt"/>
              </a:rPr>
              <a:t>REHBERLİK VE TEFTİŞ </a:t>
            </a:r>
            <a:r>
              <a:rPr lang="tr-TR" altLang="tr-TR" sz="1800" b="1" dirty="0" smtClean="0">
                <a:latin typeface="+mj-lt"/>
              </a:rPr>
              <a:t> BAŞKANLIĞI, (</a:t>
            </a:r>
            <a:r>
              <a:rPr lang="tr-TR" altLang="tr-TR" sz="1800" b="1" i="1" dirty="0" smtClean="0">
                <a:solidFill>
                  <a:srgbClr val="C00000"/>
                </a:solidFill>
                <a:latin typeface="+mj-lt"/>
              </a:rPr>
              <a:t>DENETİM</a:t>
            </a:r>
            <a:r>
              <a:rPr lang="tr-TR" altLang="tr-TR" sz="1800" b="1" dirty="0" smtClean="0">
                <a:solidFill>
                  <a:srgbClr val="C00000"/>
                </a:solidFill>
                <a:latin typeface="+mj-lt"/>
              </a:rPr>
              <a:t>)</a:t>
            </a:r>
          </a:p>
          <a:p>
            <a:pPr eaLnBrk="1" hangingPunct="1">
              <a:lnSpc>
                <a:spcPct val="120000"/>
              </a:lnSpc>
              <a:spcBef>
                <a:spcPct val="0"/>
              </a:spcBef>
              <a:buClr>
                <a:srgbClr val="FF3399"/>
              </a:buClr>
              <a:buSzPct val="105000"/>
              <a:buFont typeface="Wingdings" pitchFamily="2" charset="2"/>
              <a:buNone/>
            </a:pPr>
            <a:endParaRPr lang="tr-TR" altLang="tr-TR" sz="1800" b="1" dirty="0" smtClean="0">
              <a:latin typeface="+mj-lt"/>
            </a:endParaRPr>
          </a:p>
          <a:p>
            <a:pPr eaLnBrk="1" hangingPunct="1">
              <a:lnSpc>
                <a:spcPct val="120000"/>
              </a:lnSpc>
              <a:spcBef>
                <a:spcPct val="0"/>
              </a:spcBef>
              <a:buClr>
                <a:srgbClr val="FF3399"/>
              </a:buClr>
              <a:buSzPct val="105000"/>
              <a:buFont typeface="Wingdings" pitchFamily="2" charset="2"/>
              <a:buChar char="Ø"/>
            </a:pPr>
            <a:r>
              <a:rPr lang="tr-TR" altLang="tr-TR" sz="1800" b="1" dirty="0" smtClean="0">
                <a:latin typeface="+mj-lt"/>
              </a:rPr>
              <a:t> İŞÇİ SAĞLIĞI VE İŞ GÜVENLİĞİ MERKEZİ    </a:t>
            </a:r>
          </a:p>
          <a:p>
            <a:pPr eaLnBrk="1" hangingPunct="1">
              <a:lnSpc>
                <a:spcPct val="120000"/>
              </a:lnSpc>
              <a:spcBef>
                <a:spcPct val="0"/>
              </a:spcBef>
              <a:buClr>
                <a:srgbClr val="FF3399"/>
              </a:buClr>
              <a:buSzPct val="105000"/>
              <a:buFontTx/>
              <a:buNone/>
            </a:pPr>
            <a:r>
              <a:rPr lang="tr-TR" altLang="tr-TR" sz="1800" b="1" dirty="0" smtClean="0">
                <a:latin typeface="+mj-lt"/>
              </a:rPr>
              <a:t>    (İSGÜM), (</a:t>
            </a:r>
            <a:r>
              <a:rPr lang="tr-TR" altLang="tr-TR" sz="1800" b="1" i="1" dirty="0" smtClean="0">
                <a:solidFill>
                  <a:srgbClr val="C00000"/>
                </a:solidFill>
                <a:latin typeface="+mj-lt"/>
              </a:rPr>
              <a:t>ÖLÇÜM-LABORATUVAR</a:t>
            </a:r>
            <a:r>
              <a:rPr lang="tr-TR" altLang="tr-TR" sz="1800" b="1" dirty="0" smtClean="0">
                <a:latin typeface="+mj-lt"/>
              </a:rPr>
              <a:t>)</a:t>
            </a:r>
          </a:p>
          <a:p>
            <a:pPr eaLnBrk="1" hangingPunct="1">
              <a:lnSpc>
                <a:spcPct val="120000"/>
              </a:lnSpc>
              <a:spcBef>
                <a:spcPct val="0"/>
              </a:spcBef>
              <a:buClr>
                <a:srgbClr val="FF3399"/>
              </a:buClr>
              <a:buSzPct val="105000"/>
              <a:buFontTx/>
              <a:buNone/>
            </a:pPr>
            <a:endParaRPr lang="tr-TR" altLang="tr-TR" sz="1800" b="1" dirty="0" smtClean="0">
              <a:latin typeface="+mj-lt"/>
            </a:endParaRPr>
          </a:p>
          <a:p>
            <a:pPr eaLnBrk="1" hangingPunct="1">
              <a:lnSpc>
                <a:spcPct val="120000"/>
              </a:lnSpc>
              <a:spcBef>
                <a:spcPct val="0"/>
              </a:spcBef>
              <a:buClr>
                <a:srgbClr val="FF3399"/>
              </a:buClr>
              <a:buSzPct val="105000"/>
              <a:buFont typeface="Wingdings" pitchFamily="2" charset="2"/>
              <a:buChar char="Ø"/>
            </a:pPr>
            <a:r>
              <a:rPr lang="tr-TR" altLang="tr-TR" sz="1800" b="1" dirty="0" smtClean="0">
                <a:latin typeface="+mj-lt"/>
              </a:rPr>
              <a:t> ÇALIŞMA VE SOSYAL GÜVENLİK EĞİTİM VE   </a:t>
            </a:r>
          </a:p>
          <a:p>
            <a:pPr eaLnBrk="1" hangingPunct="1">
              <a:lnSpc>
                <a:spcPct val="120000"/>
              </a:lnSpc>
              <a:spcBef>
                <a:spcPct val="0"/>
              </a:spcBef>
              <a:buClr>
                <a:srgbClr val="FF3399"/>
              </a:buClr>
              <a:buSzPct val="105000"/>
              <a:buFontTx/>
              <a:buNone/>
            </a:pPr>
            <a:r>
              <a:rPr lang="tr-TR" altLang="tr-TR" sz="1800" b="1" dirty="0" smtClean="0">
                <a:latin typeface="+mj-lt"/>
              </a:rPr>
              <a:t>    ARAŞTIRMA MERKEZİ (ÇASGEM),(</a:t>
            </a:r>
            <a:r>
              <a:rPr lang="tr-TR" altLang="tr-TR" sz="1800" b="1" i="1" dirty="0" smtClean="0">
                <a:solidFill>
                  <a:srgbClr val="C00000"/>
                </a:solidFill>
                <a:latin typeface="+mj-lt"/>
              </a:rPr>
              <a:t>EĞİTİM-SEMİNER</a:t>
            </a:r>
            <a:r>
              <a:rPr lang="tr-TR" altLang="tr-TR" sz="1800" b="1" dirty="0" smtClean="0">
                <a:latin typeface="+mj-lt"/>
              </a:rPr>
              <a:t>) </a:t>
            </a:r>
          </a:p>
          <a:p>
            <a:pPr algn="ctr" eaLnBrk="1" hangingPunct="1">
              <a:lnSpc>
                <a:spcPct val="120000"/>
              </a:lnSpc>
              <a:spcBef>
                <a:spcPct val="0"/>
              </a:spcBef>
              <a:buClr>
                <a:srgbClr val="FF3399"/>
              </a:buClr>
              <a:buSzPct val="105000"/>
              <a:buFontTx/>
              <a:buNone/>
            </a:pPr>
            <a:r>
              <a:rPr lang="tr-TR" altLang="tr-TR" sz="1800" b="1" dirty="0" smtClean="0">
                <a:solidFill>
                  <a:srgbClr val="C00000"/>
                </a:solidFill>
                <a:latin typeface="+mj-lt"/>
              </a:rPr>
              <a:t>  </a:t>
            </a:r>
            <a:r>
              <a:rPr lang="tr-TR" altLang="tr-TR" sz="1800" b="1" i="1" dirty="0" smtClean="0">
                <a:solidFill>
                  <a:srgbClr val="C00000"/>
                </a:solidFill>
                <a:latin typeface="+mj-lt"/>
              </a:rPr>
              <a:t>BİRİMLERİ İLE İŞ SAĞLIĞI VE GÜVENLİĞİ    KAPSAMINDAKİ GÖREVLERİNİ YÜRÜTÜR.</a:t>
            </a:r>
            <a:r>
              <a:rPr lang="tr-TR" altLang="tr-TR" sz="1800" b="1" dirty="0" smtClean="0">
                <a:solidFill>
                  <a:srgbClr val="C00000"/>
                </a:solidFill>
                <a:latin typeface="+mj-lt"/>
              </a:rPr>
              <a:t> </a:t>
            </a:r>
          </a:p>
          <a:p>
            <a:pPr eaLnBrk="1" hangingPunct="1">
              <a:lnSpc>
                <a:spcPct val="80000"/>
              </a:lnSpc>
              <a:spcBef>
                <a:spcPct val="0"/>
              </a:spcBef>
              <a:buClrTx/>
              <a:buFontTx/>
              <a:buNone/>
            </a:pPr>
            <a:endParaRPr lang="tr-TR" altLang="tr-TR" sz="1800" b="1" dirty="0" smtClean="0">
              <a:solidFill>
                <a:schemeClr val="folHlink"/>
              </a:solidFill>
              <a:latin typeface="+mj-lt"/>
            </a:endParaRPr>
          </a:p>
        </p:txBody>
      </p:sp>
      <p:sp>
        <p:nvSpPr>
          <p:cNvPr id="4" name="5 Slayt Numarası Yer Tutucusu"/>
          <p:cNvSpPr>
            <a:spLocks noGrp="1"/>
          </p:cNvSpPr>
          <p:nvPr>
            <p:ph type="sldNum" sz="quarter" idx="12"/>
          </p:nvPr>
        </p:nvSpPr>
        <p:spPr/>
        <p:txBody>
          <a:bodyPr/>
          <a:lstStyle/>
          <a:p>
            <a:pPr>
              <a:defRPr/>
            </a:pPr>
            <a:fld id="{6C3A6487-0DE4-4C93-9E92-992EC2D85C6F}" type="slidenum">
              <a:rPr lang="en-US"/>
              <a:pPr>
                <a:defRPr/>
              </a:pPr>
              <a:t>14</a:t>
            </a:fld>
            <a:endParaRPr lang="en-US"/>
          </a:p>
        </p:txBody>
      </p:sp>
    </p:spTree>
    <p:extLst>
      <p:ext uri="{BB962C8B-B14F-4D97-AF65-F5344CB8AC3E}">
        <p14:creationId xmlns:p14="http://schemas.microsoft.com/office/powerpoint/2010/main" val="3882711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68313" y="-171450"/>
            <a:ext cx="8229600" cy="1143000"/>
          </a:xfrm>
        </p:spPr>
        <p:txBody>
          <a:bodyPr/>
          <a:lstStyle/>
          <a:p>
            <a:pPr eaLnBrk="1" hangingPunct="1">
              <a:lnSpc>
                <a:spcPct val="120000"/>
              </a:lnSpc>
              <a:defRPr/>
            </a:pPr>
            <a:r>
              <a:rPr lang="tr-TR" sz="3600" dirty="0" smtClean="0">
                <a:solidFill>
                  <a:schemeClr val="tx1"/>
                </a:solidFill>
                <a:latin typeface="+mj-lt"/>
                <a:ea typeface="Batang" panose="02030600000101010101" pitchFamily="18" charset="-127"/>
              </a:rPr>
              <a:t>İŞ HUKUKU</a:t>
            </a:r>
          </a:p>
        </p:txBody>
      </p:sp>
      <p:sp>
        <p:nvSpPr>
          <p:cNvPr id="12292" name="Rectangle 3"/>
          <p:cNvSpPr>
            <a:spLocks noGrp="1"/>
          </p:cNvSpPr>
          <p:nvPr>
            <p:ph idx="1"/>
          </p:nvPr>
        </p:nvSpPr>
        <p:spPr>
          <a:xfrm>
            <a:off x="179388" y="981074"/>
            <a:ext cx="8785225" cy="5876925"/>
          </a:xfrm>
        </p:spPr>
        <p:txBody>
          <a:bodyPr>
            <a:noAutofit/>
          </a:bodyPr>
          <a:lstStyle/>
          <a:p>
            <a:pPr eaLnBrk="1" hangingPunct="1">
              <a:lnSpc>
                <a:spcPct val="170000"/>
              </a:lnSpc>
              <a:buFontTx/>
              <a:buChar char="-"/>
            </a:pPr>
            <a:r>
              <a:rPr lang="tr-TR" altLang="tr-TR" sz="2400" b="1" dirty="0" smtClean="0">
                <a:solidFill>
                  <a:srgbClr val="FF0000"/>
                </a:solidFill>
                <a:latin typeface="+mj-lt"/>
                <a:ea typeface="Batang" pitchFamily="18" charset="-127"/>
              </a:rPr>
              <a:t>4857 SAYILI İŞ KANUNU  10.06.2003 </a:t>
            </a:r>
          </a:p>
          <a:p>
            <a:pPr eaLnBrk="1" hangingPunct="1">
              <a:lnSpc>
                <a:spcPct val="170000"/>
              </a:lnSpc>
              <a:buFontTx/>
              <a:buChar char="-"/>
            </a:pPr>
            <a:r>
              <a:rPr lang="tr-TR" altLang="tr-TR" sz="2400" b="1" dirty="0" smtClean="0">
                <a:solidFill>
                  <a:srgbClr val="FF0000"/>
                </a:solidFill>
                <a:latin typeface="+mj-lt"/>
                <a:ea typeface="Batang" pitchFamily="18" charset="-127"/>
              </a:rPr>
              <a:t>5510 SOSYAL SİGORTALAR  VE GENEL SAĞLIK SİGORTASI KANUNU   16.06.2006</a:t>
            </a:r>
          </a:p>
          <a:p>
            <a:pPr eaLnBrk="1" hangingPunct="1">
              <a:lnSpc>
                <a:spcPct val="170000"/>
              </a:lnSpc>
              <a:buFontTx/>
              <a:buChar char="-"/>
            </a:pPr>
            <a:r>
              <a:rPr lang="tr-TR" altLang="tr-TR" sz="2400" b="1" dirty="0" smtClean="0">
                <a:solidFill>
                  <a:srgbClr val="FF0000"/>
                </a:solidFill>
                <a:latin typeface="+mj-lt"/>
                <a:ea typeface="Batang" pitchFamily="18" charset="-127"/>
              </a:rPr>
              <a:t> 6331 SAYILI İŞ SAĞLIĞI VE GÜVENLİĞİ KANUNU İSE  </a:t>
            </a:r>
          </a:p>
          <a:p>
            <a:pPr eaLnBrk="1" hangingPunct="1">
              <a:lnSpc>
                <a:spcPct val="170000"/>
              </a:lnSpc>
              <a:buFontTx/>
              <a:buChar char="-"/>
            </a:pPr>
            <a:r>
              <a:rPr lang="tr-TR" altLang="tr-TR" sz="2400" b="1" dirty="0" smtClean="0">
                <a:solidFill>
                  <a:srgbClr val="FF0000"/>
                </a:solidFill>
                <a:latin typeface="+mj-lt"/>
                <a:ea typeface="Batang" pitchFamily="18" charset="-127"/>
              </a:rPr>
              <a:t> 30.06 2012 </a:t>
            </a:r>
          </a:p>
          <a:p>
            <a:pPr eaLnBrk="1" hangingPunct="1">
              <a:lnSpc>
                <a:spcPct val="170000"/>
              </a:lnSpc>
              <a:buFontTx/>
              <a:buNone/>
            </a:pPr>
            <a:r>
              <a:rPr lang="tr-TR" altLang="tr-TR" sz="2400" b="1" dirty="0" smtClean="0">
                <a:solidFill>
                  <a:srgbClr val="FF0000"/>
                </a:solidFill>
                <a:latin typeface="+mj-lt"/>
              </a:rPr>
              <a:t>       Tarihinde RESMİ GAZETEDE YAYINLANMIŞTIR</a:t>
            </a:r>
          </a:p>
        </p:txBody>
      </p:sp>
      <p:sp>
        <p:nvSpPr>
          <p:cNvPr id="4" name="5 Slayt Numarası Yer Tutucusu"/>
          <p:cNvSpPr>
            <a:spLocks noGrp="1"/>
          </p:cNvSpPr>
          <p:nvPr>
            <p:ph type="sldNum" sz="quarter" idx="12"/>
          </p:nvPr>
        </p:nvSpPr>
        <p:spPr/>
        <p:txBody>
          <a:bodyPr/>
          <a:lstStyle/>
          <a:p>
            <a:pPr>
              <a:defRPr/>
            </a:pPr>
            <a:fld id="{96D66616-BE34-4D5D-9FB8-DAF0DBF9AF80}" type="slidenum">
              <a:rPr lang="en-US"/>
              <a:pPr>
                <a:defRPr/>
              </a:pPr>
              <a:t>15</a:t>
            </a:fld>
            <a:endParaRPr lang="en-US"/>
          </a:p>
        </p:txBody>
      </p:sp>
    </p:spTree>
    <p:extLst>
      <p:ext uri="{BB962C8B-B14F-4D97-AF65-F5344CB8AC3E}">
        <p14:creationId xmlns:p14="http://schemas.microsoft.com/office/powerpoint/2010/main" val="3297794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B6C43A58-B153-4C12-85A1-F5F333160073}" type="slidenum">
              <a:rPr lang="en-US"/>
              <a:pPr>
                <a:defRPr/>
              </a:pPr>
              <a:t>16</a:t>
            </a:fld>
            <a:endParaRPr lang="en-US"/>
          </a:p>
        </p:txBody>
      </p:sp>
      <p:sp>
        <p:nvSpPr>
          <p:cNvPr id="13316" name="Rectangle 3"/>
          <p:cNvSpPr>
            <a:spLocks noGrp="1"/>
          </p:cNvSpPr>
          <p:nvPr>
            <p:ph type="body" idx="4294967295"/>
          </p:nvPr>
        </p:nvSpPr>
        <p:spPr>
          <a:xfrm>
            <a:off x="0" y="0"/>
            <a:ext cx="9144000" cy="7677472"/>
          </a:xfrm>
        </p:spPr>
        <p:txBody>
          <a:bodyPr>
            <a:noAutofit/>
          </a:bodyPr>
          <a:lstStyle/>
          <a:p>
            <a:pPr marL="0" indent="0" algn="ctr">
              <a:lnSpc>
                <a:spcPct val="120000"/>
              </a:lnSpc>
              <a:buNone/>
            </a:pPr>
            <a:r>
              <a:rPr lang="tr-TR" sz="2800" b="1" dirty="0">
                <a:solidFill>
                  <a:srgbClr val="FF0000"/>
                </a:solidFill>
              </a:rPr>
              <a:t>4857 SAYILI İŞ KANUNU</a:t>
            </a:r>
            <a:r>
              <a:rPr lang="tr-TR" altLang="tr-TR" sz="2800" b="1" dirty="0" smtClean="0">
                <a:latin typeface="+mj-lt"/>
              </a:rPr>
              <a:t>    </a:t>
            </a:r>
          </a:p>
          <a:p>
            <a:pPr marL="0" indent="0" eaLnBrk="1" hangingPunct="1">
              <a:lnSpc>
                <a:spcPct val="120000"/>
              </a:lnSpc>
              <a:buNone/>
            </a:pPr>
            <a:r>
              <a:rPr lang="tr-TR" altLang="tr-TR" sz="2400" b="1" dirty="0" smtClean="0">
                <a:latin typeface="+mj-lt"/>
              </a:rPr>
              <a:t>        Amaç </a:t>
            </a:r>
            <a:r>
              <a:rPr lang="tr-TR" altLang="tr-TR" sz="2400" b="1" dirty="0" smtClean="0">
                <a:latin typeface="+mj-lt"/>
              </a:rPr>
              <a:t>ve kapsam</a:t>
            </a:r>
          </a:p>
          <a:p>
            <a:pPr eaLnBrk="1" hangingPunct="1">
              <a:lnSpc>
                <a:spcPct val="120000"/>
              </a:lnSpc>
            </a:pPr>
            <a:r>
              <a:rPr lang="tr-TR" altLang="tr-TR" sz="2400" b="1" dirty="0" smtClean="0">
                <a:latin typeface="+mj-lt"/>
              </a:rPr>
              <a:t>MADDE 1 - Bu Kanun’un amacı işverenler ile bir iş sözleşmesine dayanarak çalıştırılan işçilerin, çalışma şartları ve çalışma ortamına ilişkin hak ve sorumluluklarını düzenlemektir</a:t>
            </a:r>
            <a:r>
              <a:rPr lang="tr-TR" altLang="tr-TR" sz="2400" b="1" dirty="0" smtClean="0">
                <a:latin typeface="+mj-lt"/>
              </a:rPr>
              <a:t>.</a:t>
            </a:r>
          </a:p>
          <a:p>
            <a:pPr eaLnBrk="1" hangingPunct="1">
              <a:lnSpc>
                <a:spcPct val="120000"/>
              </a:lnSpc>
            </a:pPr>
            <a:endParaRPr lang="tr-TR" altLang="tr-TR" sz="2400" b="1" dirty="0" smtClean="0">
              <a:latin typeface="+mj-lt"/>
            </a:endParaRPr>
          </a:p>
          <a:p>
            <a:pPr eaLnBrk="1" hangingPunct="1">
              <a:lnSpc>
                <a:spcPct val="120000"/>
              </a:lnSpc>
            </a:pPr>
            <a:r>
              <a:rPr lang="tr-TR" altLang="tr-TR" sz="2400" b="1" dirty="0" smtClean="0">
                <a:latin typeface="+mj-lt"/>
              </a:rPr>
              <a:t>Bu Kanun, </a:t>
            </a:r>
            <a:r>
              <a:rPr lang="tr-TR" altLang="tr-TR" sz="2400" b="1" u="sng" dirty="0" smtClean="0">
                <a:latin typeface="+mj-lt"/>
              </a:rPr>
              <a:t>istisnalar dışında kalan</a:t>
            </a:r>
            <a:r>
              <a:rPr lang="tr-TR" altLang="tr-TR" sz="2400" b="1" dirty="0" smtClean="0">
                <a:latin typeface="+mj-lt"/>
              </a:rPr>
              <a:t> bütün işyerlerine, bu işyerlerinin işverenleri ile işveren vekillerine ve işçilerine, faaliyet konularına bakılmaksızın uygulanır.</a:t>
            </a:r>
          </a:p>
          <a:p>
            <a:pPr eaLnBrk="1" hangingPunct="1">
              <a:lnSpc>
                <a:spcPct val="120000"/>
              </a:lnSpc>
            </a:pPr>
            <a:r>
              <a:rPr lang="tr-TR" altLang="tr-TR" sz="2400" b="1" dirty="0" smtClean="0">
                <a:latin typeface="+mj-lt"/>
              </a:rPr>
              <a:t>İşyerleri, işverenler, işveren vekilleri ve işçiler, bildirim gününe bakılmaksızın bu Kanun hükümleri ile bağlı olurlar.</a:t>
            </a:r>
          </a:p>
        </p:txBody>
      </p:sp>
    </p:spTree>
    <p:extLst>
      <p:ext uri="{BB962C8B-B14F-4D97-AF65-F5344CB8AC3E}">
        <p14:creationId xmlns:p14="http://schemas.microsoft.com/office/powerpoint/2010/main" val="2015990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9A8422CD-C8A4-4EF0-8514-63093511F8FB}" type="slidenum">
              <a:rPr lang="en-US"/>
              <a:pPr>
                <a:defRPr/>
              </a:pPr>
              <a:t>17</a:t>
            </a:fld>
            <a:endParaRPr lang="en-US"/>
          </a:p>
        </p:txBody>
      </p:sp>
      <p:sp>
        <p:nvSpPr>
          <p:cNvPr id="14339" name="Content Placeholder 2"/>
          <p:cNvSpPr>
            <a:spLocks noGrp="1"/>
          </p:cNvSpPr>
          <p:nvPr>
            <p:ph idx="4294967295"/>
          </p:nvPr>
        </p:nvSpPr>
        <p:spPr>
          <a:xfrm>
            <a:off x="0" y="685800"/>
            <a:ext cx="8229600" cy="5440363"/>
          </a:xfrm>
        </p:spPr>
        <p:txBody>
          <a:bodyPr/>
          <a:lstStyle/>
          <a:p>
            <a:pPr algn="ctr" eaLnBrk="1" hangingPunct="1">
              <a:lnSpc>
                <a:spcPct val="80000"/>
              </a:lnSpc>
              <a:buFontTx/>
              <a:buNone/>
            </a:pPr>
            <a:r>
              <a:rPr lang="tr-TR" altLang="tr-TR" b="1" dirty="0" smtClean="0">
                <a:latin typeface="+mj-lt"/>
              </a:rPr>
              <a:t>İŞ KANUNU KAPSAMINA GİRMEYEN İŞLER</a:t>
            </a:r>
          </a:p>
          <a:p>
            <a:pPr algn="ctr" eaLnBrk="1" hangingPunct="1">
              <a:lnSpc>
                <a:spcPct val="80000"/>
              </a:lnSpc>
              <a:buFontTx/>
              <a:buNone/>
            </a:pPr>
            <a:r>
              <a:rPr lang="tr-TR" altLang="tr-TR" b="1" dirty="0" smtClean="0">
                <a:latin typeface="+mj-lt"/>
              </a:rPr>
              <a:t>(İSTİSNALAR)</a:t>
            </a:r>
          </a:p>
          <a:p>
            <a:pPr eaLnBrk="1" hangingPunct="1">
              <a:lnSpc>
                <a:spcPct val="80000"/>
              </a:lnSpc>
              <a:buFontTx/>
              <a:buNone/>
            </a:pPr>
            <a:endParaRPr lang="tr-TR" altLang="tr-TR" sz="2400" b="1" dirty="0" smtClean="0">
              <a:latin typeface="+mj-lt"/>
            </a:endParaRPr>
          </a:p>
          <a:p>
            <a:pPr eaLnBrk="1" hangingPunct="1">
              <a:lnSpc>
                <a:spcPct val="80000"/>
              </a:lnSpc>
              <a:buFontTx/>
              <a:buNone/>
            </a:pPr>
            <a:r>
              <a:rPr lang="tr-TR" altLang="tr-TR" sz="2400" b="1" dirty="0" smtClean="0">
                <a:latin typeface="+mj-lt"/>
              </a:rPr>
              <a:t>MADDE 4.-</a:t>
            </a:r>
            <a:r>
              <a:rPr lang="tr-TR" altLang="tr-TR" sz="2400" dirty="0" smtClean="0">
                <a:latin typeface="+mj-lt"/>
              </a:rPr>
              <a:t> Aşağıda belirtilen işlerde ve iş ilişkilerinde bu Kanun hükümleri uygulanmaz; </a:t>
            </a:r>
          </a:p>
          <a:p>
            <a:pPr eaLnBrk="1" hangingPunct="1">
              <a:lnSpc>
                <a:spcPct val="80000"/>
              </a:lnSpc>
              <a:buFontTx/>
              <a:buNone/>
            </a:pPr>
            <a:endParaRPr lang="en-US" altLang="tr-TR" sz="2400" dirty="0" smtClean="0">
              <a:latin typeface="+mj-lt"/>
            </a:endParaRPr>
          </a:p>
          <a:p>
            <a:pPr eaLnBrk="1" hangingPunct="1">
              <a:lnSpc>
                <a:spcPct val="80000"/>
              </a:lnSpc>
              <a:buFontTx/>
              <a:buNone/>
            </a:pPr>
            <a:r>
              <a:rPr lang="tr-TR" altLang="tr-TR" sz="2400" dirty="0" smtClean="0">
                <a:latin typeface="+mj-lt"/>
              </a:rPr>
              <a:t>a) Deniz ve hava taşıma işleri, </a:t>
            </a:r>
            <a:endParaRPr lang="en-US" altLang="tr-TR" sz="2400" dirty="0" smtClean="0">
              <a:latin typeface="+mj-lt"/>
            </a:endParaRPr>
          </a:p>
          <a:p>
            <a:pPr eaLnBrk="1" hangingPunct="1">
              <a:lnSpc>
                <a:spcPct val="80000"/>
              </a:lnSpc>
              <a:buFontTx/>
              <a:buNone/>
            </a:pPr>
            <a:r>
              <a:rPr lang="tr-TR" altLang="tr-TR" sz="2400" dirty="0" smtClean="0">
                <a:latin typeface="+mj-lt"/>
              </a:rPr>
              <a:t>b) 50 veya daha az işçi çalıştırılan  tarım ve orman işlerinin yapıldığı işyerleri veya işletmeleri,</a:t>
            </a:r>
            <a:endParaRPr lang="en-US" altLang="tr-TR" sz="2400" dirty="0" smtClean="0">
              <a:latin typeface="+mj-lt"/>
            </a:endParaRPr>
          </a:p>
          <a:p>
            <a:pPr eaLnBrk="1" hangingPunct="1">
              <a:lnSpc>
                <a:spcPct val="80000"/>
              </a:lnSpc>
              <a:buFontTx/>
              <a:buNone/>
            </a:pPr>
            <a:r>
              <a:rPr lang="tr-TR" altLang="tr-TR" sz="2400" dirty="0" smtClean="0">
                <a:latin typeface="+mj-lt"/>
              </a:rPr>
              <a:t>c) Aile ekonomisi sınırları içinde kalan tarımla ilgili her çeşit yapı işleri, </a:t>
            </a:r>
          </a:p>
          <a:p>
            <a:pPr eaLnBrk="1" hangingPunct="1">
              <a:lnSpc>
                <a:spcPct val="80000"/>
              </a:lnSpc>
              <a:buFontTx/>
              <a:buNone/>
            </a:pPr>
            <a:r>
              <a:rPr lang="tr-TR" altLang="tr-TR" sz="2400" dirty="0" smtClean="0">
                <a:latin typeface="+mj-lt"/>
              </a:rPr>
              <a:t>d) Bir ailenin üyeleri ve 3 üncü dereceye kadar (3 üncü derece dahil) hısımları arasında dışardan başka biri katılmayarak evlerde ve el sanatlarının yapıldığı işler</a:t>
            </a:r>
            <a:r>
              <a:rPr lang="tr-TR" altLang="tr-TR" dirty="0" smtClean="0">
                <a:latin typeface="+mj-lt"/>
              </a:rPr>
              <a:t>, </a:t>
            </a:r>
            <a:endParaRPr lang="en-US" altLang="tr-TR" dirty="0" smtClean="0">
              <a:latin typeface="+mj-lt"/>
            </a:endParaRPr>
          </a:p>
          <a:p>
            <a:pPr eaLnBrk="1" hangingPunct="1">
              <a:lnSpc>
                <a:spcPct val="80000"/>
              </a:lnSpc>
              <a:buFontTx/>
              <a:buNone/>
            </a:pPr>
            <a:endParaRPr lang="tr-TR" altLang="tr-TR" sz="2400" dirty="0" smtClean="0">
              <a:latin typeface="+mj-lt"/>
            </a:endParaRPr>
          </a:p>
          <a:p>
            <a:pPr eaLnBrk="1" hangingPunct="1">
              <a:lnSpc>
                <a:spcPct val="80000"/>
              </a:lnSpc>
              <a:buFontTx/>
              <a:buNone/>
            </a:pPr>
            <a:endParaRPr lang="en-US" altLang="tr-TR" sz="2400" dirty="0" smtClean="0">
              <a:latin typeface="+mj-lt"/>
            </a:endParaRPr>
          </a:p>
        </p:txBody>
      </p:sp>
    </p:spTree>
    <p:extLst>
      <p:ext uri="{BB962C8B-B14F-4D97-AF65-F5344CB8AC3E}">
        <p14:creationId xmlns:p14="http://schemas.microsoft.com/office/powerpoint/2010/main" val="1813077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idx="1"/>
          </p:nvPr>
        </p:nvSpPr>
        <p:spPr>
          <a:xfrm>
            <a:off x="457200" y="1143000"/>
            <a:ext cx="8229600" cy="4983163"/>
          </a:xfrm>
        </p:spPr>
        <p:txBody>
          <a:bodyPr/>
          <a:lstStyle/>
          <a:p>
            <a:pPr eaLnBrk="1" hangingPunct="1">
              <a:buFontTx/>
              <a:buNone/>
            </a:pPr>
            <a:r>
              <a:rPr lang="tr-TR" altLang="tr-TR" sz="2800" dirty="0" smtClean="0">
                <a:latin typeface="+mj-lt"/>
              </a:rPr>
              <a:t>e) Ev hizmetleri,</a:t>
            </a:r>
            <a:endParaRPr lang="en-US" altLang="tr-TR" sz="2800" dirty="0" smtClean="0">
              <a:latin typeface="+mj-lt"/>
            </a:endParaRPr>
          </a:p>
          <a:p>
            <a:pPr eaLnBrk="1" hangingPunct="1">
              <a:buFontTx/>
              <a:buNone/>
            </a:pPr>
            <a:r>
              <a:rPr lang="tr-TR" altLang="tr-TR" sz="2800" dirty="0" smtClean="0">
                <a:latin typeface="+mj-lt"/>
              </a:rPr>
              <a:t>f)  Çıraklar , </a:t>
            </a:r>
            <a:endParaRPr lang="en-US" altLang="tr-TR" sz="2800" dirty="0" smtClean="0">
              <a:latin typeface="+mj-lt"/>
            </a:endParaRPr>
          </a:p>
          <a:p>
            <a:pPr eaLnBrk="1" hangingPunct="1">
              <a:buFontTx/>
              <a:buNone/>
            </a:pPr>
            <a:r>
              <a:rPr lang="tr-TR" altLang="tr-TR" sz="2800" dirty="0" smtClean="0">
                <a:latin typeface="+mj-lt"/>
              </a:rPr>
              <a:t>g) Sporcular , </a:t>
            </a:r>
            <a:endParaRPr lang="en-US" altLang="tr-TR" sz="2800" dirty="0" smtClean="0">
              <a:latin typeface="+mj-lt"/>
            </a:endParaRPr>
          </a:p>
          <a:p>
            <a:pPr eaLnBrk="1" hangingPunct="1">
              <a:buFontTx/>
              <a:buNone/>
            </a:pPr>
            <a:r>
              <a:rPr lang="tr-TR" altLang="tr-TR" sz="2800" dirty="0" smtClean="0">
                <a:latin typeface="+mj-lt"/>
              </a:rPr>
              <a:t>h) </a:t>
            </a:r>
            <a:r>
              <a:rPr lang="tr-TR" altLang="tr-TR" sz="2800" dirty="0" err="1" smtClean="0">
                <a:latin typeface="+mj-lt"/>
              </a:rPr>
              <a:t>Rehabilite</a:t>
            </a:r>
            <a:r>
              <a:rPr lang="tr-TR" altLang="tr-TR" sz="2800" dirty="0" smtClean="0">
                <a:latin typeface="+mj-lt"/>
              </a:rPr>
              <a:t> edilenler ,</a:t>
            </a:r>
            <a:endParaRPr lang="en-US" altLang="tr-TR" sz="2800" dirty="0" smtClean="0">
              <a:latin typeface="+mj-lt"/>
            </a:endParaRPr>
          </a:p>
          <a:p>
            <a:pPr eaLnBrk="1" hangingPunct="1">
              <a:buFontTx/>
              <a:buNone/>
            </a:pPr>
            <a:r>
              <a:rPr lang="tr-TR" altLang="tr-TR" sz="2800" dirty="0" smtClean="0">
                <a:latin typeface="+mj-lt"/>
              </a:rPr>
              <a:t>ı) 507 sayılı Esnaf ve Sanatkârlar Kanununun 2 </a:t>
            </a:r>
            <a:r>
              <a:rPr lang="tr-TR" altLang="tr-TR" sz="2800" dirty="0" err="1" smtClean="0">
                <a:latin typeface="+mj-lt"/>
              </a:rPr>
              <a:t>nci</a:t>
            </a:r>
            <a:r>
              <a:rPr lang="tr-TR" altLang="tr-TR" sz="2800" dirty="0" smtClean="0">
                <a:latin typeface="+mj-lt"/>
              </a:rPr>
              <a:t> maddesinin tarifine uygun </a:t>
            </a:r>
            <a:r>
              <a:rPr lang="tr-TR" altLang="tr-TR" sz="2800" b="1" dirty="0" smtClean="0">
                <a:latin typeface="+mj-lt"/>
              </a:rPr>
              <a:t>üç</a:t>
            </a:r>
            <a:r>
              <a:rPr lang="tr-TR" altLang="tr-TR" sz="2800" dirty="0" smtClean="0">
                <a:latin typeface="+mj-lt"/>
              </a:rPr>
              <a:t> kişinin çalıştığı işyerleri. (3 kişi)</a:t>
            </a:r>
            <a:endParaRPr lang="en-US" altLang="tr-TR" sz="2800" dirty="0" smtClean="0">
              <a:latin typeface="+mj-lt"/>
            </a:endParaRPr>
          </a:p>
          <a:p>
            <a:pPr eaLnBrk="1" hangingPunct="1"/>
            <a:endParaRPr lang="tr-TR" altLang="tr-TR" sz="2800" dirty="0" smtClean="0">
              <a:latin typeface="+mj-lt"/>
            </a:endParaRPr>
          </a:p>
        </p:txBody>
      </p:sp>
      <p:sp>
        <p:nvSpPr>
          <p:cNvPr id="3" name="5 Slayt Numarası Yer Tutucusu"/>
          <p:cNvSpPr>
            <a:spLocks noGrp="1"/>
          </p:cNvSpPr>
          <p:nvPr>
            <p:ph type="sldNum" sz="quarter" idx="12"/>
          </p:nvPr>
        </p:nvSpPr>
        <p:spPr/>
        <p:txBody>
          <a:bodyPr/>
          <a:lstStyle/>
          <a:p>
            <a:pPr>
              <a:defRPr/>
            </a:pPr>
            <a:fld id="{BBC44100-DA79-4FDC-81FE-D1516F9DA9D0}" type="slidenum">
              <a:rPr lang="en-US"/>
              <a:pPr>
                <a:defRPr/>
              </a:pPr>
              <a:t>18</a:t>
            </a:fld>
            <a:endParaRPr lang="en-US"/>
          </a:p>
        </p:txBody>
      </p:sp>
    </p:spTree>
    <p:extLst>
      <p:ext uri="{BB962C8B-B14F-4D97-AF65-F5344CB8AC3E}">
        <p14:creationId xmlns:p14="http://schemas.microsoft.com/office/powerpoint/2010/main" val="4211539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599" y="116632"/>
            <a:ext cx="6347713" cy="557394"/>
          </a:xfrm>
        </p:spPr>
        <p:txBody>
          <a:bodyPr>
            <a:normAutofit fontScale="90000"/>
          </a:bodyPr>
          <a:lstStyle/>
          <a:p>
            <a:pPr algn="l">
              <a:defRPr/>
            </a:pPr>
            <a:r>
              <a:rPr lang="tr-TR" sz="3200" b="1" dirty="0" smtClean="0">
                <a:solidFill>
                  <a:srgbClr val="FF0000"/>
                </a:solidFill>
                <a:latin typeface="+mj-lt"/>
              </a:rPr>
              <a:t>Şu kadar ki;</a:t>
            </a:r>
            <a:r>
              <a:rPr lang="tr-TR" sz="3200" b="1" dirty="0" smtClean="0">
                <a:solidFill>
                  <a:srgbClr val="FFFF00"/>
                </a:solidFill>
                <a:latin typeface="+mj-lt"/>
              </a:rPr>
              <a:t/>
            </a:r>
            <a:br>
              <a:rPr lang="tr-TR" sz="3200" b="1" dirty="0" smtClean="0">
                <a:solidFill>
                  <a:srgbClr val="FFFF00"/>
                </a:solidFill>
                <a:latin typeface="+mj-lt"/>
              </a:rPr>
            </a:br>
            <a:endParaRPr lang="tr-TR" sz="3200" b="1" dirty="0">
              <a:solidFill>
                <a:srgbClr val="FFFF00"/>
              </a:solidFill>
              <a:latin typeface="+mj-lt"/>
            </a:endParaRPr>
          </a:p>
        </p:txBody>
      </p:sp>
      <p:sp>
        <p:nvSpPr>
          <p:cNvPr id="16387" name="2 İçerik Yer Tutucusu"/>
          <p:cNvSpPr>
            <a:spLocks noGrp="1"/>
          </p:cNvSpPr>
          <p:nvPr>
            <p:ph idx="1"/>
          </p:nvPr>
        </p:nvSpPr>
        <p:spPr>
          <a:xfrm>
            <a:off x="395288" y="1125538"/>
            <a:ext cx="8229600" cy="5732462"/>
          </a:xfrm>
        </p:spPr>
        <p:txBody>
          <a:bodyPr>
            <a:noAutofit/>
          </a:bodyPr>
          <a:lstStyle/>
          <a:p>
            <a:r>
              <a:rPr lang="tr-TR" altLang="tr-TR" sz="2000" b="1" dirty="0" smtClean="0">
                <a:latin typeface="+mj-lt"/>
              </a:rPr>
              <a:t>a) Kıyılarda veya liman ve iskelelerde gemilerden karaya ve karadan gemilere yapılan yükleme ve boşaltma işleri,</a:t>
            </a:r>
          </a:p>
          <a:p>
            <a:r>
              <a:rPr lang="tr-TR" altLang="tr-TR" sz="2000" b="1" dirty="0" smtClean="0">
                <a:latin typeface="+mj-lt"/>
              </a:rPr>
              <a:t>b) Havacılığın bütün yer tesislerinde yürütülen işler,</a:t>
            </a:r>
          </a:p>
          <a:p>
            <a:r>
              <a:rPr lang="tr-TR" altLang="tr-TR" sz="2000" b="1" dirty="0" smtClean="0">
                <a:latin typeface="+mj-lt"/>
              </a:rPr>
              <a:t>c</a:t>
            </a:r>
            <a:r>
              <a:rPr lang="tr-TR" altLang="tr-TR" sz="2000" b="1" dirty="0" smtClean="0">
                <a:latin typeface="+mj-lt"/>
              </a:rPr>
              <a:t>) Tarım sanatları ile tarım aletleri, makine ve parçalarının yapıldığı atölye ve fabrikalarda görülen işler,</a:t>
            </a:r>
          </a:p>
          <a:p>
            <a:r>
              <a:rPr lang="tr-TR" altLang="tr-TR" sz="2000" b="1" dirty="0" smtClean="0">
                <a:latin typeface="+mj-lt"/>
              </a:rPr>
              <a:t>d) Tarım işletmelerinde yapılan yapı işleri,</a:t>
            </a:r>
          </a:p>
          <a:p>
            <a:r>
              <a:rPr lang="tr-TR" altLang="tr-TR" sz="2000" b="1" dirty="0" smtClean="0">
                <a:latin typeface="+mj-lt"/>
              </a:rPr>
              <a:t>e) Halkın faydalanmasına açık veya işyerinin eklentisi durumunda olan park ve bahçe işleri,</a:t>
            </a:r>
          </a:p>
          <a:p>
            <a:r>
              <a:rPr lang="tr-TR" altLang="tr-TR" sz="2000" b="1" dirty="0" smtClean="0">
                <a:latin typeface="+mj-lt"/>
              </a:rPr>
              <a:t>f</a:t>
            </a:r>
            <a:r>
              <a:rPr lang="tr-TR" altLang="tr-TR" sz="2000" b="1" dirty="0" smtClean="0">
                <a:latin typeface="+mj-lt"/>
              </a:rPr>
              <a:t>) Deniz İş Kanunu kapsamına girmeyen ve tarım işlerinden sayılmayan, denizlerde çalışan su ürünleri üreticileri ile ilgili işler,</a:t>
            </a:r>
          </a:p>
          <a:p>
            <a:pPr marL="0" indent="0">
              <a:buNone/>
            </a:pPr>
            <a:r>
              <a:rPr lang="tr-TR" altLang="tr-TR" sz="2000" b="1" dirty="0" smtClean="0">
                <a:latin typeface="+mj-lt"/>
              </a:rPr>
              <a:t>       Bu Kanun hükümlerine tabidir.</a:t>
            </a:r>
          </a:p>
        </p:txBody>
      </p:sp>
      <p:sp>
        <p:nvSpPr>
          <p:cNvPr id="4" name="3 Slayt Numarası Yer Tutucusu"/>
          <p:cNvSpPr>
            <a:spLocks noGrp="1"/>
          </p:cNvSpPr>
          <p:nvPr>
            <p:ph type="sldNum" sz="quarter" idx="12"/>
          </p:nvPr>
        </p:nvSpPr>
        <p:spPr/>
        <p:txBody>
          <a:bodyPr/>
          <a:lstStyle/>
          <a:p>
            <a:pPr>
              <a:defRPr/>
            </a:pPr>
            <a:fld id="{21422627-8EDF-43C5-A95E-2399CB7B7950}" type="slidenum">
              <a:rPr lang="en-US" smtClean="0"/>
              <a:pPr>
                <a:defRPr/>
              </a:pPr>
              <a:t>19</a:t>
            </a:fld>
            <a:endParaRPr lang="en-US"/>
          </a:p>
        </p:txBody>
      </p:sp>
    </p:spTree>
    <p:extLst>
      <p:ext uri="{BB962C8B-B14F-4D97-AF65-F5344CB8AC3E}">
        <p14:creationId xmlns:p14="http://schemas.microsoft.com/office/powerpoint/2010/main" val="906282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250825" y="260350"/>
            <a:ext cx="8497888" cy="6597650"/>
          </a:xfrm>
        </p:spPr>
        <p:txBody>
          <a:bodyPr>
            <a:normAutofit/>
          </a:bodyPr>
          <a:lstStyle/>
          <a:p>
            <a:r>
              <a:rPr lang="tr-TR" sz="2400" dirty="0"/>
              <a:t>Amaç</a:t>
            </a:r>
          </a:p>
          <a:p>
            <a:r>
              <a:rPr lang="tr-TR" sz="2400" dirty="0"/>
              <a:t>	İş hukukunun temel amaç ve ilkeleri, İSG alanında tarafların hak ve sorumlulukları hakkında bilgi, örnek vakıalar…</a:t>
            </a:r>
          </a:p>
          <a:p>
            <a:r>
              <a:rPr lang="tr-TR" sz="2400" dirty="0"/>
              <a:t>Öğrenim hedefleri</a:t>
            </a:r>
          </a:p>
          <a:p>
            <a:r>
              <a:rPr lang="tr-TR" sz="2400" dirty="0"/>
              <a:t>	● İSG ile ilgili ulusal mevzuat,</a:t>
            </a:r>
          </a:p>
          <a:p>
            <a:r>
              <a:rPr lang="tr-TR" sz="2400" dirty="0"/>
              <a:t>	● İşverenin İSG konusunda sorumlulukları,</a:t>
            </a:r>
          </a:p>
          <a:p>
            <a:r>
              <a:rPr lang="tr-TR" sz="2400" dirty="0"/>
              <a:t>	● İşin düzenlenmesine ilişkin hükümler,</a:t>
            </a:r>
          </a:p>
          <a:p>
            <a:r>
              <a:rPr lang="tr-TR" sz="2400" dirty="0"/>
              <a:t>● Sosyal güvenlik alanında, iş güvenliği uzmanının ve tarafların sorumlulukları ile çalışanların hakları (sigortalılık, sağlık nedeniyle raporlu olunan günler, sağlık yardımları, maluliyet, emeklilik ve diğer yardımlar),</a:t>
            </a:r>
          </a:p>
          <a:p>
            <a:r>
              <a:rPr lang="tr-TR" sz="2400" dirty="0"/>
              <a:t>● Gerektiğinde hukuksal başvuru yöntemleri,</a:t>
            </a:r>
          </a:p>
        </p:txBody>
      </p:sp>
    </p:spTree>
    <p:extLst>
      <p:ext uri="{BB962C8B-B14F-4D97-AF65-F5344CB8AC3E}">
        <p14:creationId xmlns:p14="http://schemas.microsoft.com/office/powerpoint/2010/main" val="1723098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idx="1"/>
          </p:nvPr>
        </p:nvSpPr>
        <p:spPr>
          <a:xfrm>
            <a:off x="-188346" y="116633"/>
            <a:ext cx="9073008" cy="7344816"/>
          </a:xfrm>
        </p:spPr>
        <p:txBody>
          <a:bodyPr>
            <a:noAutofit/>
          </a:bodyPr>
          <a:lstStyle/>
          <a:p>
            <a:pPr eaLnBrk="1" hangingPunct="1">
              <a:lnSpc>
                <a:spcPct val="80000"/>
              </a:lnSpc>
              <a:buFontTx/>
              <a:buNone/>
            </a:pPr>
            <a:endParaRPr lang="tr-TR" altLang="tr-TR" sz="2400" b="1" dirty="0" smtClean="0">
              <a:latin typeface="+mj-lt"/>
            </a:endParaRPr>
          </a:p>
          <a:p>
            <a:pPr algn="ctr">
              <a:lnSpc>
                <a:spcPct val="80000"/>
              </a:lnSpc>
              <a:buNone/>
            </a:pPr>
            <a:r>
              <a:rPr lang="tr-TR" sz="2400" b="1" dirty="0">
                <a:solidFill>
                  <a:srgbClr val="FF0000"/>
                </a:solidFill>
              </a:rPr>
              <a:t>6331 Say. İSG Kanunu Kapsamına Girmeyen </a:t>
            </a:r>
            <a:r>
              <a:rPr lang="tr-TR" sz="2400" b="1" dirty="0" smtClean="0">
                <a:solidFill>
                  <a:srgbClr val="FF0000"/>
                </a:solidFill>
              </a:rPr>
              <a:t>İşler</a:t>
            </a:r>
            <a:endParaRPr lang="tr-TR" altLang="tr-TR" sz="2400" b="1" dirty="0">
              <a:latin typeface="+mj-lt"/>
            </a:endParaRPr>
          </a:p>
          <a:p>
            <a:pPr eaLnBrk="1" hangingPunct="1">
              <a:lnSpc>
                <a:spcPct val="80000"/>
              </a:lnSpc>
              <a:buFontTx/>
              <a:buNone/>
            </a:pPr>
            <a:r>
              <a:rPr lang="en-US" altLang="tr-TR" sz="2400" b="1" dirty="0" smtClean="0">
                <a:latin typeface="+mj-lt"/>
              </a:rPr>
              <a:t>MADDE </a:t>
            </a:r>
            <a:r>
              <a:rPr lang="en-US" altLang="tr-TR" sz="2400" b="1" dirty="0" smtClean="0">
                <a:latin typeface="+mj-lt"/>
              </a:rPr>
              <a:t>2 –</a:t>
            </a:r>
            <a:r>
              <a:rPr lang="mr-IN" altLang="tr-TR" sz="2400" b="1" dirty="0" smtClean="0">
                <a:latin typeface="+mj-lt"/>
              </a:rPr>
              <a:t> </a:t>
            </a:r>
            <a:r>
              <a:rPr lang="en-US" altLang="tr-TR" sz="2400" dirty="0" smtClean="0">
                <a:latin typeface="+mj-lt"/>
              </a:rPr>
              <a:t>(1) Bu </a:t>
            </a:r>
            <a:r>
              <a:rPr lang="en-US" altLang="tr-TR" sz="2400" dirty="0" err="1" smtClean="0">
                <a:latin typeface="+mj-lt"/>
              </a:rPr>
              <a:t>Kanun</a:t>
            </a:r>
            <a:r>
              <a:rPr lang="en-US" altLang="tr-TR" sz="2400" dirty="0" smtClean="0">
                <a:latin typeface="+mj-lt"/>
              </a:rPr>
              <a:t>; </a:t>
            </a:r>
            <a:r>
              <a:rPr lang="en-US" altLang="tr-TR" sz="2400" dirty="0" err="1" smtClean="0">
                <a:latin typeface="+mj-lt"/>
              </a:rPr>
              <a:t>kamu</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özel</a:t>
            </a:r>
            <a:r>
              <a:rPr lang="en-US" altLang="tr-TR" sz="2400" dirty="0" smtClean="0">
                <a:latin typeface="+mj-lt"/>
              </a:rPr>
              <a:t> </a:t>
            </a:r>
            <a:r>
              <a:rPr lang="en-US" altLang="tr-TR" sz="2400" dirty="0" err="1" smtClean="0">
                <a:latin typeface="+mj-lt"/>
              </a:rPr>
              <a:t>sektöre</a:t>
            </a:r>
            <a:r>
              <a:rPr lang="en-US" altLang="tr-TR" sz="2400" dirty="0" smtClean="0">
                <a:latin typeface="+mj-lt"/>
              </a:rPr>
              <a:t> </a:t>
            </a:r>
            <a:r>
              <a:rPr lang="en-US" altLang="tr-TR" sz="2400" dirty="0" err="1" smtClean="0">
                <a:latin typeface="+mj-lt"/>
              </a:rPr>
              <a:t>ait</a:t>
            </a:r>
            <a:r>
              <a:rPr lang="en-US" altLang="tr-TR" sz="2400" dirty="0" smtClean="0">
                <a:latin typeface="+mj-lt"/>
              </a:rPr>
              <a:t> </a:t>
            </a:r>
            <a:r>
              <a:rPr lang="en-US" altLang="tr-TR" sz="2400" dirty="0" err="1" smtClean="0">
                <a:latin typeface="+mj-lt"/>
              </a:rPr>
              <a:t>bütün</a:t>
            </a:r>
            <a:r>
              <a:rPr lang="en-US" altLang="tr-TR" sz="2400" dirty="0" smtClean="0">
                <a:latin typeface="+mj-lt"/>
              </a:rPr>
              <a:t> </a:t>
            </a:r>
            <a:r>
              <a:rPr lang="en-US" altLang="tr-TR" sz="2400" dirty="0" err="1" smtClean="0">
                <a:latin typeface="+mj-lt"/>
              </a:rPr>
              <a:t>işlere</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işyerlerine</a:t>
            </a:r>
            <a:r>
              <a:rPr lang="en-US" altLang="tr-TR" sz="2400" dirty="0" smtClean="0">
                <a:latin typeface="+mj-lt"/>
              </a:rPr>
              <a:t>, </a:t>
            </a:r>
            <a:r>
              <a:rPr lang="en-US" altLang="tr-TR" sz="2400" dirty="0" err="1" smtClean="0">
                <a:latin typeface="+mj-lt"/>
              </a:rPr>
              <a:t>bu</a:t>
            </a:r>
            <a:r>
              <a:rPr lang="en-US" altLang="tr-TR" sz="2400" dirty="0" smtClean="0">
                <a:latin typeface="+mj-lt"/>
              </a:rPr>
              <a:t> </a:t>
            </a:r>
            <a:r>
              <a:rPr lang="en-US" altLang="tr-TR" sz="2400" dirty="0" err="1" smtClean="0">
                <a:latin typeface="+mj-lt"/>
              </a:rPr>
              <a:t>işyerlerinin</a:t>
            </a:r>
            <a:r>
              <a:rPr lang="en-US" altLang="tr-TR" sz="2400" dirty="0" smtClean="0">
                <a:latin typeface="+mj-lt"/>
              </a:rPr>
              <a:t> </a:t>
            </a:r>
            <a:r>
              <a:rPr lang="en-US" altLang="tr-TR" sz="2400" dirty="0" err="1" smtClean="0">
                <a:latin typeface="+mj-lt"/>
              </a:rPr>
              <a:t>işverenleri</a:t>
            </a:r>
            <a:r>
              <a:rPr lang="en-US" altLang="tr-TR" sz="2400" dirty="0" smtClean="0">
                <a:latin typeface="+mj-lt"/>
              </a:rPr>
              <a:t> </a:t>
            </a:r>
            <a:r>
              <a:rPr lang="en-US" altLang="tr-TR" sz="2400" dirty="0" err="1" smtClean="0">
                <a:latin typeface="+mj-lt"/>
              </a:rPr>
              <a:t>ile</a:t>
            </a:r>
            <a:r>
              <a:rPr lang="en-US" altLang="tr-TR" sz="2400" dirty="0" smtClean="0">
                <a:latin typeface="+mj-lt"/>
              </a:rPr>
              <a:t> </a:t>
            </a:r>
            <a:r>
              <a:rPr lang="en-US" altLang="tr-TR" sz="2400" dirty="0" err="1" smtClean="0">
                <a:latin typeface="+mj-lt"/>
              </a:rPr>
              <a:t>işveren</a:t>
            </a:r>
            <a:r>
              <a:rPr lang="en-US" altLang="tr-TR" sz="2400" dirty="0" smtClean="0">
                <a:latin typeface="+mj-lt"/>
              </a:rPr>
              <a:t> </a:t>
            </a:r>
            <a:r>
              <a:rPr lang="en-US" altLang="tr-TR" sz="2400" dirty="0" err="1" smtClean="0">
                <a:latin typeface="+mj-lt"/>
              </a:rPr>
              <a:t>vekillerine</a:t>
            </a:r>
            <a:r>
              <a:rPr lang="en-US" altLang="tr-TR" sz="2400" dirty="0" smtClean="0">
                <a:latin typeface="+mj-lt"/>
              </a:rPr>
              <a:t>, </a:t>
            </a:r>
            <a:r>
              <a:rPr lang="en-US" altLang="tr-TR" sz="2400" dirty="0" err="1" smtClean="0">
                <a:latin typeface="+mj-lt"/>
              </a:rPr>
              <a:t>çırak</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stajyerler</a:t>
            </a:r>
            <a:r>
              <a:rPr lang="en-US" altLang="tr-TR" sz="2400" dirty="0" smtClean="0">
                <a:latin typeface="+mj-lt"/>
              </a:rPr>
              <a:t> de </a:t>
            </a:r>
            <a:r>
              <a:rPr lang="en-US" altLang="tr-TR" sz="2400" dirty="0" err="1" smtClean="0">
                <a:latin typeface="+mj-lt"/>
              </a:rPr>
              <a:t>dâhil</a:t>
            </a:r>
            <a:r>
              <a:rPr lang="en-US" altLang="tr-TR" sz="2400" dirty="0" smtClean="0">
                <a:latin typeface="+mj-lt"/>
              </a:rPr>
              <a:t> </a:t>
            </a:r>
            <a:r>
              <a:rPr lang="en-US" altLang="tr-TR" sz="2400" dirty="0" err="1" smtClean="0">
                <a:latin typeface="+mj-lt"/>
              </a:rPr>
              <a:t>olmak</a:t>
            </a:r>
            <a:r>
              <a:rPr lang="en-US" altLang="tr-TR" sz="2400" dirty="0" smtClean="0">
                <a:latin typeface="+mj-lt"/>
              </a:rPr>
              <a:t> </a:t>
            </a:r>
            <a:r>
              <a:rPr lang="en-US" altLang="tr-TR" sz="2400" dirty="0" err="1" smtClean="0">
                <a:latin typeface="+mj-lt"/>
              </a:rPr>
              <a:t>üzere</a:t>
            </a:r>
            <a:r>
              <a:rPr lang="en-US" altLang="tr-TR" sz="2400" dirty="0" smtClean="0">
                <a:latin typeface="+mj-lt"/>
              </a:rPr>
              <a:t> </a:t>
            </a:r>
            <a:r>
              <a:rPr lang="en-US" altLang="tr-TR" sz="2400" dirty="0" err="1" smtClean="0">
                <a:latin typeface="+mj-lt"/>
              </a:rPr>
              <a:t>tüm</a:t>
            </a:r>
            <a:r>
              <a:rPr lang="en-US" altLang="tr-TR" sz="2400" dirty="0" smtClean="0">
                <a:latin typeface="+mj-lt"/>
              </a:rPr>
              <a:t> </a:t>
            </a:r>
            <a:r>
              <a:rPr lang="en-US" altLang="tr-TR" sz="2400" dirty="0" err="1" smtClean="0">
                <a:latin typeface="+mj-lt"/>
              </a:rPr>
              <a:t>çalışanlarına</a:t>
            </a:r>
            <a:r>
              <a:rPr lang="en-US" altLang="tr-TR" sz="2400" dirty="0" smtClean="0">
                <a:latin typeface="+mj-lt"/>
              </a:rPr>
              <a:t> </a:t>
            </a:r>
            <a:r>
              <a:rPr lang="en-US" altLang="tr-TR" sz="2400" dirty="0" err="1" smtClean="0">
                <a:latin typeface="+mj-lt"/>
              </a:rPr>
              <a:t>faaliyet</a:t>
            </a:r>
            <a:r>
              <a:rPr lang="en-US" altLang="tr-TR" sz="2400" dirty="0" smtClean="0">
                <a:latin typeface="+mj-lt"/>
              </a:rPr>
              <a:t> </a:t>
            </a:r>
            <a:r>
              <a:rPr lang="en-US" altLang="tr-TR" sz="2400" dirty="0" err="1" smtClean="0">
                <a:latin typeface="+mj-lt"/>
              </a:rPr>
              <a:t>konularına</a:t>
            </a:r>
            <a:r>
              <a:rPr lang="en-US" altLang="tr-TR" sz="2400" dirty="0" smtClean="0">
                <a:latin typeface="+mj-lt"/>
              </a:rPr>
              <a:t> </a:t>
            </a:r>
            <a:r>
              <a:rPr lang="en-US" altLang="tr-TR" sz="2400" dirty="0" err="1" smtClean="0">
                <a:latin typeface="+mj-lt"/>
              </a:rPr>
              <a:t>bakılmaksızın</a:t>
            </a:r>
            <a:r>
              <a:rPr lang="en-US" altLang="tr-TR" sz="2400" dirty="0" smtClean="0">
                <a:latin typeface="+mj-lt"/>
              </a:rPr>
              <a:t> </a:t>
            </a:r>
            <a:r>
              <a:rPr lang="en-US" altLang="tr-TR" sz="2400" dirty="0" err="1" smtClean="0">
                <a:latin typeface="+mj-lt"/>
              </a:rPr>
              <a:t>uygulanır</a:t>
            </a:r>
            <a:r>
              <a:rPr lang="en-US" altLang="tr-TR" sz="2400" dirty="0" smtClean="0">
                <a:latin typeface="+mj-lt"/>
              </a:rPr>
              <a:t>.</a:t>
            </a:r>
            <a:endParaRPr lang="mr-IN" altLang="tr-TR" sz="2400" dirty="0" smtClean="0">
              <a:latin typeface="+mj-lt"/>
            </a:endParaRPr>
          </a:p>
          <a:p>
            <a:pPr eaLnBrk="1" hangingPunct="1">
              <a:lnSpc>
                <a:spcPct val="80000"/>
              </a:lnSpc>
            </a:pPr>
            <a:r>
              <a:rPr lang="en-US" altLang="tr-TR" sz="2400" b="1" dirty="0" smtClean="0">
                <a:solidFill>
                  <a:srgbClr val="FF0000"/>
                </a:solidFill>
                <a:latin typeface="+mj-lt"/>
              </a:rPr>
              <a:t>(2) </a:t>
            </a:r>
            <a:r>
              <a:rPr lang="en-US" altLang="tr-TR" sz="2400" b="1" dirty="0" err="1" smtClean="0">
                <a:solidFill>
                  <a:srgbClr val="FF0000"/>
                </a:solidFill>
                <a:latin typeface="+mj-lt"/>
              </a:rPr>
              <a:t>Ancak</a:t>
            </a:r>
            <a:r>
              <a:rPr lang="en-US" altLang="tr-TR" sz="2400" b="1" dirty="0" smtClean="0">
                <a:solidFill>
                  <a:srgbClr val="FF0000"/>
                </a:solidFill>
                <a:latin typeface="+mj-lt"/>
              </a:rPr>
              <a:t> </a:t>
            </a:r>
            <a:r>
              <a:rPr lang="en-US" altLang="tr-TR" sz="2400" b="1" dirty="0" err="1" smtClean="0">
                <a:solidFill>
                  <a:srgbClr val="FF0000"/>
                </a:solidFill>
                <a:latin typeface="+mj-lt"/>
              </a:rPr>
              <a:t>aşağıda</a:t>
            </a:r>
            <a:r>
              <a:rPr lang="en-US" altLang="tr-TR" sz="2400" b="1" dirty="0" smtClean="0">
                <a:solidFill>
                  <a:srgbClr val="FF0000"/>
                </a:solidFill>
                <a:latin typeface="+mj-lt"/>
              </a:rPr>
              <a:t> </a:t>
            </a:r>
            <a:r>
              <a:rPr lang="en-US" altLang="tr-TR" sz="2400" b="1" dirty="0" err="1" smtClean="0">
                <a:solidFill>
                  <a:srgbClr val="FF0000"/>
                </a:solidFill>
                <a:latin typeface="+mj-lt"/>
              </a:rPr>
              <a:t>belirtilen</a:t>
            </a:r>
            <a:r>
              <a:rPr lang="en-US" altLang="tr-TR" sz="2400" b="1" dirty="0" smtClean="0">
                <a:solidFill>
                  <a:srgbClr val="FF0000"/>
                </a:solidFill>
                <a:latin typeface="+mj-lt"/>
              </a:rPr>
              <a:t> </a:t>
            </a:r>
            <a:r>
              <a:rPr lang="en-US" altLang="tr-TR" sz="2400" b="1" dirty="0" err="1" smtClean="0">
                <a:solidFill>
                  <a:srgbClr val="FF0000"/>
                </a:solidFill>
                <a:latin typeface="+mj-lt"/>
              </a:rPr>
              <a:t>faaliyetler</a:t>
            </a:r>
            <a:r>
              <a:rPr lang="en-US" altLang="tr-TR" sz="2400" b="1" dirty="0" smtClean="0">
                <a:solidFill>
                  <a:srgbClr val="FF0000"/>
                </a:solidFill>
                <a:latin typeface="+mj-lt"/>
              </a:rPr>
              <a:t> </a:t>
            </a:r>
            <a:r>
              <a:rPr lang="en-US" altLang="tr-TR" sz="2400" b="1" dirty="0" err="1" smtClean="0">
                <a:solidFill>
                  <a:srgbClr val="FF0000"/>
                </a:solidFill>
                <a:latin typeface="+mj-lt"/>
              </a:rPr>
              <a:t>ve</a:t>
            </a:r>
            <a:r>
              <a:rPr lang="en-US" altLang="tr-TR" sz="2400" b="1" dirty="0" smtClean="0">
                <a:solidFill>
                  <a:srgbClr val="FF0000"/>
                </a:solidFill>
                <a:latin typeface="+mj-lt"/>
              </a:rPr>
              <a:t> </a:t>
            </a:r>
            <a:r>
              <a:rPr lang="en-US" altLang="tr-TR" sz="2400" b="1" dirty="0" err="1" smtClean="0">
                <a:solidFill>
                  <a:srgbClr val="FF0000"/>
                </a:solidFill>
                <a:latin typeface="+mj-lt"/>
              </a:rPr>
              <a:t>kişiler</a:t>
            </a:r>
            <a:r>
              <a:rPr lang="en-US" altLang="tr-TR" sz="2400" b="1" dirty="0" smtClean="0">
                <a:solidFill>
                  <a:srgbClr val="FF0000"/>
                </a:solidFill>
                <a:latin typeface="+mj-lt"/>
              </a:rPr>
              <a:t> </a:t>
            </a:r>
            <a:r>
              <a:rPr lang="en-US" altLang="tr-TR" sz="2400" b="1" dirty="0" err="1" smtClean="0">
                <a:solidFill>
                  <a:srgbClr val="FF0000"/>
                </a:solidFill>
                <a:latin typeface="+mj-lt"/>
              </a:rPr>
              <a:t>hakkında</a:t>
            </a:r>
            <a:r>
              <a:rPr lang="en-US" altLang="tr-TR" sz="2400" b="1" dirty="0" smtClean="0">
                <a:solidFill>
                  <a:srgbClr val="FF0000"/>
                </a:solidFill>
                <a:latin typeface="+mj-lt"/>
              </a:rPr>
              <a:t> </a:t>
            </a:r>
            <a:r>
              <a:rPr lang="en-US" altLang="tr-TR" sz="2400" b="1" dirty="0" err="1" smtClean="0">
                <a:solidFill>
                  <a:srgbClr val="FF0000"/>
                </a:solidFill>
                <a:latin typeface="+mj-lt"/>
              </a:rPr>
              <a:t>bu</a:t>
            </a:r>
            <a:r>
              <a:rPr lang="en-US" altLang="tr-TR" sz="2400" b="1" dirty="0" smtClean="0">
                <a:solidFill>
                  <a:srgbClr val="FF0000"/>
                </a:solidFill>
                <a:latin typeface="+mj-lt"/>
              </a:rPr>
              <a:t> </a:t>
            </a:r>
            <a:r>
              <a:rPr lang="en-US" altLang="tr-TR" sz="2400" b="1" dirty="0" err="1" smtClean="0">
                <a:solidFill>
                  <a:srgbClr val="FF0000"/>
                </a:solidFill>
                <a:latin typeface="+mj-lt"/>
              </a:rPr>
              <a:t>Kanun</a:t>
            </a:r>
            <a:r>
              <a:rPr lang="en-US" altLang="tr-TR" sz="2400" b="1" dirty="0" smtClean="0">
                <a:solidFill>
                  <a:srgbClr val="FF0000"/>
                </a:solidFill>
                <a:latin typeface="+mj-lt"/>
              </a:rPr>
              <a:t> </a:t>
            </a:r>
            <a:r>
              <a:rPr lang="en-US" altLang="tr-TR" sz="2400" b="1" dirty="0" err="1" smtClean="0">
                <a:solidFill>
                  <a:srgbClr val="FF0000"/>
                </a:solidFill>
                <a:latin typeface="+mj-lt"/>
              </a:rPr>
              <a:t>hükümleri</a:t>
            </a:r>
            <a:r>
              <a:rPr lang="en-US" altLang="tr-TR" sz="2400" b="1" dirty="0" smtClean="0">
                <a:solidFill>
                  <a:srgbClr val="FF0000"/>
                </a:solidFill>
                <a:latin typeface="+mj-lt"/>
              </a:rPr>
              <a:t> </a:t>
            </a:r>
            <a:r>
              <a:rPr lang="en-US" altLang="tr-TR" sz="2400" b="1" dirty="0" err="1" smtClean="0">
                <a:solidFill>
                  <a:srgbClr val="FF0000"/>
                </a:solidFill>
                <a:latin typeface="+mj-lt"/>
              </a:rPr>
              <a:t>uygulanmaz</a:t>
            </a:r>
            <a:r>
              <a:rPr lang="en-US" altLang="tr-TR" sz="2400" b="1" dirty="0" smtClean="0">
                <a:solidFill>
                  <a:srgbClr val="FF0000"/>
                </a:solidFill>
                <a:latin typeface="+mj-lt"/>
              </a:rPr>
              <a:t>:</a:t>
            </a:r>
            <a:endParaRPr lang="mr-IN" altLang="tr-TR" sz="2400" b="1" dirty="0" smtClean="0">
              <a:solidFill>
                <a:srgbClr val="FF0000"/>
              </a:solidFill>
              <a:latin typeface="+mj-lt"/>
            </a:endParaRPr>
          </a:p>
          <a:p>
            <a:pPr eaLnBrk="1" hangingPunct="1">
              <a:lnSpc>
                <a:spcPct val="80000"/>
              </a:lnSpc>
            </a:pPr>
            <a:r>
              <a:rPr lang="en-US" altLang="tr-TR" sz="2400" dirty="0" smtClean="0">
                <a:latin typeface="+mj-lt"/>
              </a:rPr>
              <a:t>a) </a:t>
            </a:r>
            <a:r>
              <a:rPr lang="en-US" altLang="tr-TR" sz="2400" dirty="0" err="1" smtClean="0">
                <a:latin typeface="+mj-lt"/>
              </a:rPr>
              <a:t>Fabrika</a:t>
            </a:r>
            <a:r>
              <a:rPr lang="en-US" altLang="tr-TR" sz="2400" dirty="0" smtClean="0">
                <a:latin typeface="+mj-lt"/>
              </a:rPr>
              <a:t>, </a:t>
            </a:r>
            <a:r>
              <a:rPr lang="en-US" altLang="tr-TR" sz="2400" dirty="0" err="1" smtClean="0">
                <a:latin typeface="+mj-lt"/>
              </a:rPr>
              <a:t>bakım</a:t>
            </a:r>
            <a:r>
              <a:rPr lang="en-US" altLang="tr-TR" sz="2400" dirty="0" smtClean="0">
                <a:latin typeface="+mj-lt"/>
              </a:rPr>
              <a:t> </a:t>
            </a:r>
            <a:r>
              <a:rPr lang="en-US" altLang="tr-TR" sz="2400" dirty="0" err="1" smtClean="0">
                <a:latin typeface="+mj-lt"/>
              </a:rPr>
              <a:t>merkezi</a:t>
            </a:r>
            <a:r>
              <a:rPr lang="en-US" altLang="tr-TR" sz="2400" dirty="0" smtClean="0">
                <a:latin typeface="+mj-lt"/>
              </a:rPr>
              <a:t>, </a:t>
            </a:r>
            <a:r>
              <a:rPr lang="en-US" altLang="tr-TR" sz="2400" dirty="0" err="1" smtClean="0">
                <a:latin typeface="+mj-lt"/>
              </a:rPr>
              <a:t>dikimevi</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benzeri</a:t>
            </a:r>
            <a:r>
              <a:rPr lang="en-US" altLang="tr-TR" sz="2400" dirty="0" smtClean="0">
                <a:latin typeface="+mj-lt"/>
              </a:rPr>
              <a:t> </a:t>
            </a:r>
            <a:r>
              <a:rPr lang="en-US" altLang="tr-TR" sz="2400" dirty="0" err="1" smtClean="0">
                <a:latin typeface="+mj-lt"/>
              </a:rPr>
              <a:t>işyerlerindekiler</a:t>
            </a:r>
            <a:r>
              <a:rPr lang="en-US" altLang="tr-TR" sz="2400" dirty="0" smtClean="0">
                <a:latin typeface="+mj-lt"/>
              </a:rPr>
              <a:t> </a:t>
            </a:r>
            <a:r>
              <a:rPr lang="en-US" altLang="tr-TR" sz="2400" dirty="0" err="1" smtClean="0">
                <a:latin typeface="+mj-lt"/>
              </a:rPr>
              <a:t>hariç</a:t>
            </a:r>
            <a:r>
              <a:rPr lang="en-US" altLang="tr-TR" sz="2400" dirty="0" smtClean="0">
                <a:latin typeface="+mj-lt"/>
              </a:rPr>
              <a:t> </a:t>
            </a:r>
            <a:r>
              <a:rPr lang="en-US" altLang="tr-TR" sz="2400" dirty="0" err="1" smtClean="0">
                <a:latin typeface="+mj-lt"/>
              </a:rPr>
              <a:t>Türk</a:t>
            </a:r>
            <a:r>
              <a:rPr lang="en-US" altLang="tr-TR" sz="2400" dirty="0" smtClean="0">
                <a:latin typeface="+mj-lt"/>
              </a:rPr>
              <a:t> </a:t>
            </a:r>
            <a:r>
              <a:rPr lang="en-US" altLang="tr-TR" sz="2400" dirty="0" err="1" smtClean="0">
                <a:latin typeface="+mj-lt"/>
              </a:rPr>
              <a:t>Silahlı</a:t>
            </a:r>
            <a:r>
              <a:rPr lang="en-US" altLang="tr-TR" sz="2400" dirty="0" smtClean="0">
                <a:latin typeface="+mj-lt"/>
              </a:rPr>
              <a:t> </a:t>
            </a:r>
            <a:r>
              <a:rPr lang="en-US" altLang="tr-TR" sz="2400" dirty="0" err="1" smtClean="0">
                <a:latin typeface="+mj-lt"/>
              </a:rPr>
              <a:t>Kuvvetleri</a:t>
            </a:r>
            <a:r>
              <a:rPr lang="en-US" altLang="tr-TR" sz="2400" dirty="0" smtClean="0">
                <a:latin typeface="+mj-lt"/>
              </a:rPr>
              <a:t>, </a:t>
            </a:r>
            <a:r>
              <a:rPr lang="en-US" altLang="tr-TR" sz="2400" dirty="0" err="1" smtClean="0">
                <a:latin typeface="+mj-lt"/>
              </a:rPr>
              <a:t>genel</a:t>
            </a:r>
            <a:r>
              <a:rPr lang="en-US" altLang="tr-TR" sz="2400" dirty="0" smtClean="0">
                <a:latin typeface="+mj-lt"/>
              </a:rPr>
              <a:t> </a:t>
            </a:r>
            <a:r>
              <a:rPr lang="en-US" altLang="tr-TR" sz="2400" dirty="0" err="1" smtClean="0">
                <a:latin typeface="+mj-lt"/>
              </a:rPr>
              <a:t>kolluk</a:t>
            </a:r>
            <a:r>
              <a:rPr lang="en-US" altLang="tr-TR" sz="2400" dirty="0" smtClean="0">
                <a:latin typeface="+mj-lt"/>
              </a:rPr>
              <a:t> </a:t>
            </a:r>
            <a:r>
              <a:rPr lang="en-US" altLang="tr-TR" sz="2400" dirty="0" err="1" smtClean="0">
                <a:latin typeface="+mj-lt"/>
              </a:rPr>
              <a:t>kuvvetleri</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Milli</a:t>
            </a:r>
            <a:r>
              <a:rPr lang="en-US" altLang="tr-TR" sz="2400" dirty="0" smtClean="0">
                <a:latin typeface="+mj-lt"/>
              </a:rPr>
              <a:t> </a:t>
            </a:r>
            <a:r>
              <a:rPr lang="en-US" altLang="tr-TR" sz="2400" dirty="0" err="1" smtClean="0">
                <a:latin typeface="+mj-lt"/>
              </a:rPr>
              <a:t>İstihbarat</a:t>
            </a:r>
            <a:r>
              <a:rPr lang="en-US" altLang="tr-TR" sz="2400" dirty="0" smtClean="0">
                <a:latin typeface="+mj-lt"/>
              </a:rPr>
              <a:t> </a:t>
            </a:r>
            <a:r>
              <a:rPr lang="en-US" altLang="tr-TR" sz="2400" dirty="0" err="1" smtClean="0">
                <a:latin typeface="+mj-lt"/>
              </a:rPr>
              <a:t>Teşkilatı</a:t>
            </a:r>
            <a:r>
              <a:rPr lang="en-US" altLang="tr-TR" sz="2400" dirty="0" smtClean="0">
                <a:latin typeface="+mj-lt"/>
              </a:rPr>
              <a:t> </a:t>
            </a:r>
            <a:r>
              <a:rPr lang="en-US" altLang="tr-TR" sz="2400" dirty="0" err="1" smtClean="0">
                <a:latin typeface="+mj-lt"/>
              </a:rPr>
              <a:t>Müsteşarlığının</a:t>
            </a:r>
            <a:r>
              <a:rPr lang="en-US" altLang="tr-TR" sz="2400" dirty="0" smtClean="0">
                <a:latin typeface="+mj-lt"/>
              </a:rPr>
              <a:t> </a:t>
            </a:r>
            <a:r>
              <a:rPr lang="en-US" altLang="tr-TR" sz="2400" dirty="0" err="1" smtClean="0">
                <a:latin typeface="+mj-lt"/>
              </a:rPr>
              <a:t>faaliyetleri</a:t>
            </a:r>
            <a:r>
              <a:rPr lang="en-US" altLang="tr-TR" sz="2400" dirty="0" smtClean="0">
                <a:latin typeface="+mj-lt"/>
              </a:rPr>
              <a:t>.</a:t>
            </a:r>
            <a:endParaRPr lang="mr-IN" altLang="tr-TR" sz="2400" dirty="0" smtClean="0">
              <a:latin typeface="+mj-lt"/>
            </a:endParaRPr>
          </a:p>
          <a:p>
            <a:pPr eaLnBrk="1" hangingPunct="1">
              <a:lnSpc>
                <a:spcPct val="80000"/>
              </a:lnSpc>
            </a:pPr>
            <a:r>
              <a:rPr lang="en-US" altLang="tr-TR" sz="2400" dirty="0" smtClean="0">
                <a:latin typeface="+mj-lt"/>
              </a:rPr>
              <a:t>b) </a:t>
            </a:r>
            <a:r>
              <a:rPr lang="en-US" altLang="tr-TR" sz="2400" dirty="0" err="1" smtClean="0">
                <a:latin typeface="+mj-lt"/>
              </a:rPr>
              <a:t>Afet</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acil</a:t>
            </a:r>
            <a:r>
              <a:rPr lang="en-US" altLang="tr-TR" sz="2400" dirty="0" smtClean="0">
                <a:latin typeface="+mj-lt"/>
              </a:rPr>
              <a:t> durum </a:t>
            </a:r>
            <a:r>
              <a:rPr lang="en-US" altLang="tr-TR" sz="2400" dirty="0" err="1" smtClean="0">
                <a:latin typeface="+mj-lt"/>
              </a:rPr>
              <a:t>birimlerinin</a:t>
            </a:r>
            <a:r>
              <a:rPr lang="en-US" altLang="tr-TR" sz="2400" dirty="0" smtClean="0">
                <a:latin typeface="+mj-lt"/>
              </a:rPr>
              <a:t> </a:t>
            </a:r>
            <a:r>
              <a:rPr lang="en-US" altLang="tr-TR" sz="2400" dirty="0" err="1" smtClean="0">
                <a:latin typeface="+mj-lt"/>
              </a:rPr>
              <a:t>müdahale</a:t>
            </a:r>
            <a:r>
              <a:rPr lang="en-US" altLang="tr-TR" sz="2400" dirty="0" smtClean="0">
                <a:latin typeface="+mj-lt"/>
              </a:rPr>
              <a:t> </a:t>
            </a:r>
            <a:r>
              <a:rPr lang="en-US" altLang="tr-TR" sz="2400" dirty="0" err="1" smtClean="0">
                <a:latin typeface="+mj-lt"/>
              </a:rPr>
              <a:t>faaliyetleri</a:t>
            </a:r>
            <a:r>
              <a:rPr lang="en-US" altLang="tr-TR" sz="2400" dirty="0" smtClean="0">
                <a:latin typeface="+mj-lt"/>
              </a:rPr>
              <a:t>.</a:t>
            </a:r>
            <a:endParaRPr lang="mr-IN" altLang="tr-TR" sz="2400" dirty="0" smtClean="0">
              <a:latin typeface="+mj-lt"/>
            </a:endParaRPr>
          </a:p>
          <a:p>
            <a:pPr eaLnBrk="1" hangingPunct="1">
              <a:lnSpc>
                <a:spcPct val="80000"/>
              </a:lnSpc>
            </a:pPr>
            <a:r>
              <a:rPr lang="en-US" altLang="tr-TR" sz="2400" dirty="0" smtClean="0">
                <a:latin typeface="+mj-lt"/>
              </a:rPr>
              <a:t>c) </a:t>
            </a:r>
            <a:r>
              <a:rPr lang="en-US" altLang="tr-TR" sz="2400" b="1" dirty="0" err="1" smtClean="0">
                <a:latin typeface="+mj-lt"/>
              </a:rPr>
              <a:t>Ev</a:t>
            </a:r>
            <a:r>
              <a:rPr lang="en-US" altLang="tr-TR" sz="2400" b="1" dirty="0" smtClean="0">
                <a:latin typeface="+mj-lt"/>
              </a:rPr>
              <a:t> </a:t>
            </a:r>
            <a:r>
              <a:rPr lang="en-US" altLang="tr-TR" sz="2400" b="1" dirty="0" err="1" smtClean="0">
                <a:latin typeface="+mj-lt"/>
              </a:rPr>
              <a:t>hizmetleri</a:t>
            </a:r>
            <a:r>
              <a:rPr lang="en-US" altLang="tr-TR" sz="2400" b="1" dirty="0" smtClean="0">
                <a:latin typeface="+mj-lt"/>
              </a:rPr>
              <a:t>.</a:t>
            </a:r>
            <a:endParaRPr lang="mr-IN" altLang="tr-TR" sz="2400" b="1" dirty="0" smtClean="0">
              <a:latin typeface="+mj-lt"/>
            </a:endParaRPr>
          </a:p>
          <a:p>
            <a:pPr eaLnBrk="1" hangingPunct="1">
              <a:lnSpc>
                <a:spcPct val="80000"/>
              </a:lnSpc>
            </a:pPr>
            <a:r>
              <a:rPr lang="en-US" altLang="tr-TR" sz="2400" dirty="0" smtClean="0">
                <a:latin typeface="+mj-lt"/>
              </a:rPr>
              <a:t>ç</a:t>
            </a:r>
            <a:r>
              <a:rPr lang="mr-IN" altLang="tr-TR" sz="2400" dirty="0" smtClean="0">
                <a:latin typeface="+mj-lt"/>
              </a:rPr>
              <a:t>) </a:t>
            </a:r>
            <a:r>
              <a:rPr lang="en-US" altLang="tr-TR" sz="2400" dirty="0" err="1" smtClean="0">
                <a:latin typeface="+mj-lt"/>
              </a:rPr>
              <a:t>Çalışan</a:t>
            </a:r>
            <a:r>
              <a:rPr lang="en-US" altLang="tr-TR" sz="2400" dirty="0" smtClean="0">
                <a:latin typeface="+mj-lt"/>
              </a:rPr>
              <a:t> </a:t>
            </a:r>
            <a:r>
              <a:rPr lang="en-US" altLang="tr-TR" sz="2400" dirty="0" err="1" smtClean="0">
                <a:latin typeface="+mj-lt"/>
              </a:rPr>
              <a:t>istihdam</a:t>
            </a:r>
            <a:r>
              <a:rPr lang="en-US" altLang="tr-TR" sz="2400" dirty="0" smtClean="0">
                <a:latin typeface="+mj-lt"/>
              </a:rPr>
              <a:t> </a:t>
            </a:r>
            <a:r>
              <a:rPr lang="en-US" altLang="tr-TR" sz="2400" dirty="0" err="1" smtClean="0">
                <a:latin typeface="+mj-lt"/>
              </a:rPr>
              <a:t>etmeksizin</a:t>
            </a:r>
            <a:r>
              <a:rPr lang="en-US" altLang="tr-TR" sz="2400" dirty="0" smtClean="0">
                <a:latin typeface="+mj-lt"/>
              </a:rPr>
              <a:t> </a:t>
            </a:r>
            <a:r>
              <a:rPr lang="en-US" altLang="tr-TR" sz="2400" dirty="0" err="1" smtClean="0">
                <a:latin typeface="+mj-lt"/>
              </a:rPr>
              <a:t>kendi</a:t>
            </a:r>
            <a:r>
              <a:rPr lang="en-US" altLang="tr-TR" sz="2400" dirty="0" smtClean="0">
                <a:latin typeface="+mj-lt"/>
              </a:rPr>
              <a:t> </a:t>
            </a:r>
            <a:r>
              <a:rPr lang="en-US" altLang="tr-TR" sz="2400" dirty="0" err="1" smtClean="0">
                <a:latin typeface="+mj-lt"/>
              </a:rPr>
              <a:t>nam</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hesabına</a:t>
            </a:r>
            <a:r>
              <a:rPr lang="en-US" altLang="tr-TR" sz="2400" dirty="0" smtClean="0">
                <a:latin typeface="+mj-lt"/>
              </a:rPr>
              <a:t> mal </a:t>
            </a:r>
            <a:r>
              <a:rPr lang="en-US" altLang="tr-TR" sz="2400" dirty="0" err="1" smtClean="0">
                <a:latin typeface="+mj-lt"/>
              </a:rPr>
              <a:t>ve</a:t>
            </a:r>
            <a:r>
              <a:rPr lang="en-US" altLang="tr-TR" sz="2400" dirty="0" smtClean="0">
                <a:latin typeface="+mj-lt"/>
              </a:rPr>
              <a:t> </a:t>
            </a:r>
            <a:r>
              <a:rPr lang="en-US" altLang="tr-TR" sz="2400" dirty="0" err="1" smtClean="0">
                <a:latin typeface="+mj-lt"/>
              </a:rPr>
              <a:t>hizmet</a:t>
            </a:r>
            <a:r>
              <a:rPr lang="en-US" altLang="tr-TR" sz="2400" dirty="0" smtClean="0">
                <a:latin typeface="+mj-lt"/>
              </a:rPr>
              <a:t> </a:t>
            </a:r>
            <a:r>
              <a:rPr lang="en-US" altLang="tr-TR" sz="2400" dirty="0" err="1" smtClean="0">
                <a:latin typeface="+mj-lt"/>
              </a:rPr>
              <a:t>üretimi</a:t>
            </a:r>
            <a:r>
              <a:rPr lang="en-US" altLang="tr-TR" sz="2400" dirty="0" smtClean="0">
                <a:latin typeface="+mj-lt"/>
              </a:rPr>
              <a:t> </a:t>
            </a:r>
            <a:r>
              <a:rPr lang="en-US" altLang="tr-TR" sz="2400" dirty="0" err="1" smtClean="0">
                <a:latin typeface="+mj-lt"/>
              </a:rPr>
              <a:t>yapanlar</a:t>
            </a:r>
            <a:r>
              <a:rPr lang="en-US" altLang="tr-TR" sz="2400" dirty="0" smtClean="0">
                <a:latin typeface="+mj-lt"/>
              </a:rPr>
              <a:t>.</a:t>
            </a:r>
            <a:r>
              <a:rPr lang="tr-TR" altLang="tr-TR" sz="2400" dirty="0" smtClean="0">
                <a:latin typeface="+mj-lt"/>
              </a:rPr>
              <a:t> (1 kişi)</a:t>
            </a:r>
            <a:endParaRPr lang="mr-IN" altLang="tr-TR" sz="2400" dirty="0" smtClean="0">
              <a:latin typeface="+mj-lt"/>
            </a:endParaRPr>
          </a:p>
          <a:p>
            <a:pPr eaLnBrk="1" hangingPunct="1">
              <a:lnSpc>
                <a:spcPct val="80000"/>
              </a:lnSpc>
            </a:pPr>
            <a:r>
              <a:rPr lang="en-US" altLang="tr-TR" sz="2400" dirty="0" smtClean="0">
                <a:latin typeface="+mj-lt"/>
              </a:rPr>
              <a:t>d) </a:t>
            </a:r>
            <a:r>
              <a:rPr lang="en-US" altLang="tr-TR" sz="2400" dirty="0" err="1" smtClean="0">
                <a:latin typeface="+mj-lt"/>
              </a:rPr>
              <a:t>Hükümlü</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tutuklulara</a:t>
            </a:r>
            <a:r>
              <a:rPr lang="en-US" altLang="tr-TR" sz="2400" dirty="0" smtClean="0">
                <a:latin typeface="+mj-lt"/>
              </a:rPr>
              <a:t> </a:t>
            </a:r>
            <a:r>
              <a:rPr lang="en-US" altLang="tr-TR" sz="2400" dirty="0" err="1" smtClean="0">
                <a:latin typeface="+mj-lt"/>
              </a:rPr>
              <a:t>yönelik</a:t>
            </a:r>
            <a:r>
              <a:rPr lang="en-US" altLang="tr-TR" sz="2400" dirty="0" smtClean="0">
                <a:latin typeface="+mj-lt"/>
              </a:rPr>
              <a:t> </a:t>
            </a:r>
            <a:r>
              <a:rPr lang="en-US" altLang="tr-TR" sz="2400" dirty="0" err="1" smtClean="0">
                <a:latin typeface="+mj-lt"/>
              </a:rPr>
              <a:t>infaz</a:t>
            </a:r>
            <a:r>
              <a:rPr lang="en-US" altLang="tr-TR" sz="2400" dirty="0" smtClean="0">
                <a:latin typeface="+mj-lt"/>
              </a:rPr>
              <a:t> </a:t>
            </a:r>
            <a:r>
              <a:rPr lang="en-US" altLang="tr-TR" sz="2400" dirty="0" err="1" smtClean="0">
                <a:latin typeface="+mj-lt"/>
              </a:rPr>
              <a:t>hizmetleri</a:t>
            </a:r>
            <a:r>
              <a:rPr lang="en-US" altLang="tr-TR" sz="2400" dirty="0" smtClean="0">
                <a:latin typeface="+mj-lt"/>
              </a:rPr>
              <a:t> </a:t>
            </a:r>
            <a:r>
              <a:rPr lang="en-US" altLang="tr-TR" sz="2400" dirty="0" err="1" smtClean="0">
                <a:latin typeface="+mj-lt"/>
              </a:rPr>
              <a:t>sırasında</a:t>
            </a:r>
            <a:r>
              <a:rPr lang="en-US" altLang="tr-TR" sz="2400" dirty="0" smtClean="0">
                <a:latin typeface="+mj-lt"/>
              </a:rPr>
              <a:t>, </a:t>
            </a:r>
            <a:r>
              <a:rPr lang="en-US" altLang="tr-TR" sz="2400" dirty="0" err="1" smtClean="0">
                <a:latin typeface="+mj-lt"/>
              </a:rPr>
              <a:t>iyileştirme</a:t>
            </a:r>
            <a:r>
              <a:rPr lang="en-US" altLang="tr-TR" sz="2400" dirty="0" smtClean="0">
                <a:latin typeface="+mj-lt"/>
              </a:rPr>
              <a:t> </a:t>
            </a:r>
            <a:r>
              <a:rPr lang="en-US" altLang="tr-TR" sz="2400" dirty="0" err="1" smtClean="0">
                <a:latin typeface="+mj-lt"/>
              </a:rPr>
              <a:t>kapsamında</a:t>
            </a:r>
            <a:r>
              <a:rPr lang="en-US" altLang="tr-TR" sz="2400" dirty="0" smtClean="0">
                <a:latin typeface="+mj-lt"/>
              </a:rPr>
              <a:t> </a:t>
            </a:r>
            <a:r>
              <a:rPr lang="en-US" altLang="tr-TR" sz="2400" dirty="0" err="1" smtClean="0">
                <a:latin typeface="+mj-lt"/>
              </a:rPr>
              <a:t>yapılan</a:t>
            </a:r>
            <a:r>
              <a:rPr lang="en-US" altLang="tr-TR" sz="2400" dirty="0" smtClean="0">
                <a:latin typeface="+mj-lt"/>
              </a:rPr>
              <a:t> </a:t>
            </a:r>
            <a:r>
              <a:rPr lang="en-US" altLang="tr-TR" sz="2400" dirty="0" err="1" smtClean="0">
                <a:latin typeface="+mj-lt"/>
              </a:rPr>
              <a:t>işyurdu</a:t>
            </a:r>
            <a:r>
              <a:rPr lang="en-US" altLang="tr-TR" sz="2400" dirty="0" smtClean="0">
                <a:latin typeface="+mj-lt"/>
              </a:rPr>
              <a:t>, </a:t>
            </a:r>
            <a:r>
              <a:rPr lang="en-US" altLang="tr-TR" sz="2400" dirty="0" err="1" smtClean="0">
                <a:latin typeface="+mj-lt"/>
              </a:rPr>
              <a:t>eğitim</a:t>
            </a:r>
            <a:r>
              <a:rPr lang="en-US" altLang="tr-TR" sz="2400" dirty="0" smtClean="0">
                <a:latin typeface="+mj-lt"/>
              </a:rPr>
              <a:t>, </a:t>
            </a:r>
            <a:r>
              <a:rPr lang="en-US" altLang="tr-TR" sz="2400" dirty="0" err="1" smtClean="0">
                <a:latin typeface="+mj-lt"/>
              </a:rPr>
              <a:t>güvenlik</a:t>
            </a:r>
            <a:r>
              <a:rPr lang="en-US" altLang="tr-TR" sz="2400" dirty="0" smtClean="0">
                <a:latin typeface="+mj-lt"/>
              </a:rPr>
              <a:t> </a:t>
            </a:r>
            <a:r>
              <a:rPr lang="en-US" altLang="tr-TR" sz="2400" dirty="0" err="1" smtClean="0">
                <a:latin typeface="+mj-lt"/>
              </a:rPr>
              <a:t>ve</a:t>
            </a:r>
            <a:r>
              <a:rPr lang="en-US" altLang="tr-TR" sz="2400" dirty="0" smtClean="0">
                <a:latin typeface="+mj-lt"/>
              </a:rPr>
              <a:t> </a:t>
            </a:r>
            <a:r>
              <a:rPr lang="en-US" altLang="tr-TR" sz="2400" dirty="0" err="1" smtClean="0">
                <a:latin typeface="+mj-lt"/>
              </a:rPr>
              <a:t>meslek</a:t>
            </a:r>
            <a:r>
              <a:rPr lang="en-US" altLang="tr-TR" sz="2400" dirty="0" smtClean="0">
                <a:latin typeface="+mj-lt"/>
              </a:rPr>
              <a:t> </a:t>
            </a:r>
            <a:r>
              <a:rPr lang="en-US" altLang="tr-TR" sz="2400" dirty="0" err="1" smtClean="0">
                <a:latin typeface="+mj-lt"/>
              </a:rPr>
              <a:t>edindirme</a:t>
            </a:r>
            <a:r>
              <a:rPr lang="en-US" altLang="tr-TR" sz="2400" dirty="0" smtClean="0">
                <a:latin typeface="+mj-lt"/>
              </a:rPr>
              <a:t> </a:t>
            </a:r>
            <a:r>
              <a:rPr lang="en-US" altLang="tr-TR" sz="2400" dirty="0" err="1" smtClean="0">
                <a:latin typeface="+mj-lt"/>
              </a:rPr>
              <a:t>faaliyetleri</a:t>
            </a:r>
            <a:r>
              <a:rPr lang="en-US" altLang="tr-TR" sz="2400" dirty="0" smtClean="0">
                <a:latin typeface="+mj-lt"/>
              </a:rPr>
              <a:t>.</a:t>
            </a:r>
          </a:p>
        </p:txBody>
      </p:sp>
      <p:sp>
        <p:nvSpPr>
          <p:cNvPr id="4" name="5 Slayt Numarası Yer Tutucusu"/>
          <p:cNvSpPr>
            <a:spLocks noGrp="1"/>
          </p:cNvSpPr>
          <p:nvPr>
            <p:ph type="sldNum" sz="quarter" idx="12"/>
          </p:nvPr>
        </p:nvSpPr>
        <p:spPr/>
        <p:txBody>
          <a:bodyPr/>
          <a:lstStyle/>
          <a:p>
            <a:pPr>
              <a:defRPr/>
            </a:pPr>
            <a:fld id="{BC9A59F5-4115-466B-B0A5-BCA876D5F450}" type="slidenum">
              <a:rPr lang="en-US"/>
              <a:pPr>
                <a:defRPr/>
              </a:pPr>
              <a:t>20</a:t>
            </a:fld>
            <a:endParaRPr lang="en-US"/>
          </a:p>
        </p:txBody>
      </p:sp>
    </p:spTree>
    <p:extLst>
      <p:ext uri="{BB962C8B-B14F-4D97-AF65-F5344CB8AC3E}">
        <p14:creationId xmlns:p14="http://schemas.microsoft.com/office/powerpoint/2010/main" val="41218270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3B09C92F-8A51-4021-8633-49BBF3EFE3E4}" type="slidenum">
              <a:rPr lang="en-US"/>
              <a:pPr>
                <a:defRPr/>
              </a:pPr>
              <a:t>21</a:t>
            </a:fld>
            <a:endParaRPr lang="en-US"/>
          </a:p>
        </p:txBody>
      </p:sp>
      <p:sp>
        <p:nvSpPr>
          <p:cNvPr id="15363" name="Rectangle 3"/>
          <p:cNvSpPr>
            <a:spLocks noChangeArrowheads="1"/>
          </p:cNvSpPr>
          <p:nvPr/>
        </p:nvSpPr>
        <p:spPr bwMode="auto">
          <a:xfrm>
            <a:off x="0" y="-400079"/>
            <a:ext cx="9050338" cy="7786747"/>
          </a:xfrm>
          <a:prstGeom prst="rect">
            <a:avLst/>
          </a:prstGeom>
          <a:noFill/>
          <a:ln>
            <a:noFill/>
          </a:ln>
          <a:effectLst/>
          <a:extLst/>
        </p:spPr>
        <p:txBody>
          <a:bodyPr anchor="ctr">
            <a:spAutoFit/>
          </a:bodyPr>
          <a:lstStyle>
            <a:lvl1pPr indent="358775" eaLnBrk="0" hangingPunct="0">
              <a:spcBef>
                <a:spcPct val="20000"/>
              </a:spcBef>
              <a:buClr>
                <a:schemeClr val="tx2"/>
              </a:buClr>
              <a:buChar char="•"/>
              <a:defRPr sz="3200">
                <a:solidFill>
                  <a:schemeClr val="tx1"/>
                </a:solidFill>
                <a:latin typeface="Verdana" pitchFamily="34" charset="0"/>
                <a:cs typeface="Arial" charset="0"/>
              </a:defRPr>
            </a:lvl1pPr>
            <a:lvl2pPr marL="742950" indent="-285750" eaLnBrk="0" hangingPunct="0">
              <a:spcBef>
                <a:spcPct val="20000"/>
              </a:spcBef>
              <a:buChar char="–"/>
              <a:defRPr sz="2800">
                <a:solidFill>
                  <a:schemeClr val="tx1"/>
                </a:solidFill>
                <a:latin typeface="Verdana" pitchFamily="34" charset="0"/>
                <a:cs typeface="Arial" charset="0"/>
              </a:defRPr>
            </a:lvl2pPr>
            <a:lvl3pPr marL="1143000" indent="-228600" eaLnBrk="0" hangingPunct="0">
              <a:spcBef>
                <a:spcPct val="20000"/>
              </a:spcBef>
              <a:buClr>
                <a:schemeClr val="tx2"/>
              </a:buClr>
              <a:buChar char="•"/>
              <a:defRPr sz="2400">
                <a:solidFill>
                  <a:schemeClr val="tx1"/>
                </a:solidFill>
                <a:latin typeface="Verdana" pitchFamily="34" charset="0"/>
                <a:cs typeface="Arial" charset="0"/>
              </a:defRPr>
            </a:lvl3pPr>
            <a:lvl4pPr marL="1600200" indent="-228600" eaLnBrk="0" hangingPunct="0">
              <a:spcBef>
                <a:spcPct val="20000"/>
              </a:spcBef>
              <a:buChar char="–"/>
              <a:defRPr sz="2000">
                <a:solidFill>
                  <a:schemeClr val="tx1"/>
                </a:solidFill>
                <a:latin typeface="Verdana" pitchFamily="34" charset="0"/>
                <a:cs typeface="Arial" charset="0"/>
              </a:defRPr>
            </a:lvl4pPr>
            <a:lvl5pPr marL="2057400" indent="-228600" eaLnBrk="0" hangingPunct="0">
              <a:spcBef>
                <a:spcPct val="20000"/>
              </a:spcBef>
              <a:buClr>
                <a:schemeClr val="tx2"/>
              </a:buClr>
              <a:buChar char="•"/>
              <a:defRPr sz="2000">
                <a:solidFill>
                  <a:schemeClr val="tx1"/>
                </a:solidFill>
                <a:latin typeface="Verdana" pitchFamily="34" charset="0"/>
                <a:cs typeface="Arial" charset="0"/>
              </a:defRPr>
            </a:lvl5pPr>
            <a:lvl6pPr marL="2514600" indent="-228600" eaLnBrk="0" fontAlgn="base" hangingPunct="0">
              <a:spcBef>
                <a:spcPct val="20000"/>
              </a:spcBef>
              <a:spcAft>
                <a:spcPct val="0"/>
              </a:spcAft>
              <a:buClr>
                <a:schemeClr val="tx2"/>
              </a:buClr>
              <a:buChar char="•"/>
              <a:defRPr sz="2000">
                <a:solidFill>
                  <a:schemeClr val="tx1"/>
                </a:solidFill>
                <a:latin typeface="Verdana" pitchFamily="34" charset="0"/>
                <a:cs typeface="Arial" charset="0"/>
              </a:defRPr>
            </a:lvl6pPr>
            <a:lvl7pPr marL="2971800" indent="-228600" eaLnBrk="0" fontAlgn="base" hangingPunct="0">
              <a:spcBef>
                <a:spcPct val="20000"/>
              </a:spcBef>
              <a:spcAft>
                <a:spcPct val="0"/>
              </a:spcAft>
              <a:buClr>
                <a:schemeClr val="tx2"/>
              </a:buClr>
              <a:buChar char="•"/>
              <a:defRPr sz="2000">
                <a:solidFill>
                  <a:schemeClr val="tx1"/>
                </a:solidFill>
                <a:latin typeface="Verdana" pitchFamily="34" charset="0"/>
                <a:cs typeface="Arial" charset="0"/>
              </a:defRPr>
            </a:lvl7pPr>
            <a:lvl8pPr marL="3429000" indent="-228600" eaLnBrk="0" fontAlgn="base" hangingPunct="0">
              <a:spcBef>
                <a:spcPct val="20000"/>
              </a:spcBef>
              <a:spcAft>
                <a:spcPct val="0"/>
              </a:spcAft>
              <a:buClr>
                <a:schemeClr val="tx2"/>
              </a:buClr>
              <a:buChar char="•"/>
              <a:defRPr sz="2000">
                <a:solidFill>
                  <a:schemeClr val="tx1"/>
                </a:solidFill>
                <a:latin typeface="Verdana" pitchFamily="34" charset="0"/>
                <a:cs typeface="Arial" charset="0"/>
              </a:defRPr>
            </a:lvl8pPr>
            <a:lvl9pPr marL="3886200" indent="-228600" eaLnBrk="0" fontAlgn="base" hangingPunct="0">
              <a:spcBef>
                <a:spcPct val="20000"/>
              </a:spcBef>
              <a:spcAft>
                <a:spcPct val="0"/>
              </a:spcAft>
              <a:buClr>
                <a:schemeClr val="tx2"/>
              </a:buClr>
              <a:buChar char="•"/>
              <a:defRPr sz="2000">
                <a:solidFill>
                  <a:schemeClr val="tx1"/>
                </a:solidFill>
                <a:latin typeface="Verdana" pitchFamily="34" charset="0"/>
                <a:cs typeface="Arial" charset="0"/>
              </a:defRPr>
            </a:lvl9pPr>
          </a:lstStyle>
          <a:p>
            <a:pPr>
              <a:buClr>
                <a:schemeClr val="hlink"/>
              </a:buClr>
              <a:buFont typeface="Wingdings" pitchFamily="2" charset="2"/>
              <a:buNone/>
              <a:defRPr/>
            </a:pPr>
            <a:r>
              <a:rPr lang="tr-TR" altLang="tr-TR" sz="2400" b="1" dirty="0" smtClean="0">
                <a:solidFill>
                  <a:srgbClr val="FF0000"/>
                </a:solidFill>
                <a:latin typeface="Times" pitchFamily="18" charset="0"/>
                <a:cs typeface="Times New Roman" pitchFamily="18" charset="0"/>
              </a:rPr>
              <a:t>İş</a:t>
            </a:r>
            <a:r>
              <a:rPr lang="tr-TR" altLang="tr-TR" sz="2400" b="1" dirty="0" smtClean="0">
                <a:solidFill>
                  <a:srgbClr val="FF0000"/>
                </a:solidFill>
                <a:latin typeface="Calibri" pitchFamily="34" charset="0"/>
                <a:cs typeface="Times New Roman" pitchFamily="18" charset="0"/>
              </a:rPr>
              <a:t>verenin genel yükümlülü</a:t>
            </a:r>
            <a:r>
              <a:rPr lang="tr-TR" altLang="tr-TR" sz="2400" b="1" dirty="0" smtClean="0">
                <a:solidFill>
                  <a:srgbClr val="FF0000"/>
                </a:solidFill>
                <a:latin typeface="Times" pitchFamily="18" charset="0"/>
                <a:cs typeface="Times New Roman" pitchFamily="18" charset="0"/>
              </a:rPr>
              <a:t>ğ</a:t>
            </a:r>
            <a:r>
              <a:rPr lang="tr-TR" altLang="tr-TR" sz="2400" b="1" dirty="0" smtClean="0">
                <a:solidFill>
                  <a:srgbClr val="FF0000"/>
                </a:solidFill>
                <a:latin typeface="Calibri" pitchFamily="34" charset="0"/>
                <a:cs typeface="Times New Roman" pitchFamily="18" charset="0"/>
              </a:rPr>
              <a:t>ü  (6331 /Md. 4)       </a:t>
            </a:r>
          </a:p>
          <a:p>
            <a:pPr>
              <a:buClr>
                <a:schemeClr val="hlink"/>
              </a:buClr>
              <a:buFont typeface="Wingdings" pitchFamily="2" charset="2"/>
              <a:buNone/>
              <a:defRPr/>
            </a:pPr>
            <a:r>
              <a:rPr lang="tr-TR" altLang="tr-TR" sz="2400" b="1" dirty="0" smtClean="0">
                <a:latin typeface="Calibri" pitchFamily="34" charset="0"/>
                <a:cs typeface="Times New Roman" pitchFamily="18" charset="0"/>
              </a:rPr>
              <a:t>(1) İşveren, çalışanların işle ilgili sağlık ve güvenliğini sağlamakla yükümlü olup bu çerçevede;</a:t>
            </a:r>
            <a:endParaRPr lang="tr-TR" altLang="tr-TR" sz="2400" b="1" dirty="0" smtClean="0">
              <a:latin typeface="Calibri" panose="020F0502020204030204" pitchFamily="34" charset="0"/>
            </a:endParaRPr>
          </a:p>
          <a:p>
            <a:pPr>
              <a:spcBef>
                <a:spcPct val="0"/>
              </a:spcBef>
              <a:buClrTx/>
              <a:buFontTx/>
              <a:buNone/>
              <a:defRPr/>
            </a:pPr>
            <a:r>
              <a:rPr lang="tr-TR" altLang="tr-TR" sz="2400" b="1" dirty="0" smtClean="0">
                <a:latin typeface="Calibri" pitchFamily="34" charset="0"/>
                <a:cs typeface="Times New Roman" pitchFamily="18" charset="0"/>
              </a:rPr>
              <a:t>a) Mesleki risklerin önlenmesi, eğitim ve bilgi verilmesi dâhil her türlü tedbirin alınması, organizasyonun yapılması, gerekli araç ve gereçlerin sağlanması, </a:t>
            </a:r>
            <a:r>
              <a:rPr lang="tr-TR" altLang="tr-TR" sz="2400" b="1" dirty="0" err="1" smtClean="0">
                <a:latin typeface="Calibri" pitchFamily="34" charset="0"/>
                <a:cs typeface="Times New Roman" pitchFamily="18" charset="0"/>
              </a:rPr>
              <a:t>isg</a:t>
            </a:r>
            <a:r>
              <a:rPr lang="tr-TR" altLang="tr-TR" sz="2400" b="1" dirty="0" smtClean="0">
                <a:latin typeface="Calibri" pitchFamily="34" charset="0"/>
                <a:cs typeface="Times New Roman" pitchFamily="18" charset="0"/>
              </a:rPr>
              <a:t> </a:t>
            </a:r>
            <a:r>
              <a:rPr lang="tr-TR" altLang="tr-TR" sz="2400" b="1" dirty="0" smtClean="0">
                <a:latin typeface="Calibri" pitchFamily="34" charset="0"/>
                <a:cs typeface="Times New Roman" pitchFamily="18" charset="0"/>
              </a:rPr>
              <a:t>tedbirlerinin değişen şartlara uygun hale getirilmesi ve mevcut durumun iyileştirilmesi için çalışmalar yapar.</a:t>
            </a:r>
            <a:endParaRPr lang="tr-TR" altLang="tr-TR" sz="2400" b="1" dirty="0" smtClean="0">
              <a:latin typeface="Calibri" panose="020F0502020204030204" pitchFamily="34" charset="0"/>
            </a:endParaRPr>
          </a:p>
          <a:p>
            <a:pPr>
              <a:spcBef>
                <a:spcPct val="0"/>
              </a:spcBef>
              <a:buClrTx/>
              <a:buFontTx/>
              <a:buNone/>
              <a:defRPr/>
            </a:pPr>
            <a:r>
              <a:rPr lang="tr-TR" altLang="tr-TR" sz="2400" b="1" dirty="0" smtClean="0">
                <a:latin typeface="Calibri" pitchFamily="34" charset="0"/>
                <a:cs typeface="Times New Roman" pitchFamily="18" charset="0"/>
              </a:rPr>
              <a:t>b) İşyerinde alınan iş sağlığı ve güvenliği tedbirlerine uyulup uyulmadığını izler, denetler ve uygunsuzlukların giderilmesini sağlar.</a:t>
            </a:r>
          </a:p>
          <a:p>
            <a:pPr>
              <a:spcBef>
                <a:spcPct val="0"/>
              </a:spcBef>
              <a:buClrTx/>
              <a:buFontTx/>
              <a:buNone/>
              <a:defRPr/>
            </a:pPr>
            <a:r>
              <a:rPr lang="tr-TR" altLang="tr-TR" sz="2400" b="1" dirty="0" smtClean="0">
                <a:latin typeface="Calibri" pitchFamily="34" charset="0"/>
                <a:cs typeface="Times New Roman" pitchFamily="18" charset="0"/>
              </a:rPr>
              <a:t>c) Risk değerlendirmesi yapar veya yaptırır.</a:t>
            </a:r>
            <a:endParaRPr lang="tr-TR" altLang="tr-TR" sz="2400" b="1" dirty="0" smtClean="0">
              <a:latin typeface="Calibri" panose="020F0502020204030204" pitchFamily="34" charset="0"/>
            </a:endParaRPr>
          </a:p>
          <a:p>
            <a:pPr>
              <a:spcBef>
                <a:spcPct val="0"/>
              </a:spcBef>
              <a:buClrTx/>
              <a:buFontTx/>
              <a:buNone/>
              <a:defRPr/>
            </a:pPr>
            <a:r>
              <a:rPr lang="tr-TR" altLang="tr-TR" sz="2400" b="1" dirty="0" smtClean="0">
                <a:latin typeface="Calibri" pitchFamily="34" charset="0"/>
                <a:cs typeface="Times New Roman" pitchFamily="18" charset="0"/>
              </a:rPr>
              <a:t>ç) Çalışana görev verirken, çalışanın sağlık ve güvenlik yönünden işe uygunluğunu göz önüne alır.</a:t>
            </a:r>
          </a:p>
          <a:p>
            <a:pPr indent="0">
              <a:buFontTx/>
              <a:buNone/>
              <a:defRPr/>
            </a:pPr>
            <a:r>
              <a:rPr lang="tr-TR" sz="2400" b="1" dirty="0" smtClean="0">
                <a:latin typeface="Calibri" panose="020F0502020204030204" pitchFamily="34" charset="0"/>
              </a:rPr>
              <a:t>      </a:t>
            </a:r>
            <a:r>
              <a:rPr lang="en-US" sz="2400" b="1" dirty="0" smtClean="0">
                <a:latin typeface="Calibri" panose="020F0502020204030204" pitchFamily="34" charset="0"/>
              </a:rPr>
              <a:t>d) </a:t>
            </a:r>
            <a:r>
              <a:rPr lang="en-US" sz="2400" b="1" dirty="0" err="1" smtClean="0">
                <a:latin typeface="Calibri" panose="020F0502020204030204" pitchFamily="34" charset="0"/>
              </a:rPr>
              <a:t>Yeterli</a:t>
            </a:r>
            <a:r>
              <a:rPr lang="en-US" sz="2400" b="1" dirty="0" smtClean="0">
                <a:latin typeface="Calibri" panose="020F0502020204030204" pitchFamily="34" charset="0"/>
              </a:rPr>
              <a:t> </a:t>
            </a:r>
            <a:r>
              <a:rPr lang="en-US" sz="2400" b="1" dirty="0" err="1" smtClean="0">
                <a:latin typeface="Calibri" panose="020F0502020204030204" pitchFamily="34" charset="0"/>
              </a:rPr>
              <a:t>bilgi</a:t>
            </a:r>
            <a:r>
              <a:rPr lang="en-US" sz="2400" b="1" dirty="0" smtClean="0">
                <a:latin typeface="Calibri" panose="020F0502020204030204" pitchFamily="34" charset="0"/>
              </a:rPr>
              <a:t> </a:t>
            </a:r>
            <a:r>
              <a:rPr lang="en-US" sz="2400" b="1" dirty="0" err="1" smtClean="0">
                <a:latin typeface="Calibri" panose="020F0502020204030204" pitchFamily="34" charset="0"/>
              </a:rPr>
              <a:t>ve</a:t>
            </a:r>
            <a:r>
              <a:rPr lang="en-US" sz="2400" b="1" dirty="0" smtClean="0">
                <a:latin typeface="Calibri" panose="020F0502020204030204" pitchFamily="34" charset="0"/>
              </a:rPr>
              <a:t> </a:t>
            </a:r>
            <a:r>
              <a:rPr lang="en-US" sz="2400" b="1" dirty="0" err="1" smtClean="0">
                <a:latin typeface="Calibri" panose="020F0502020204030204" pitchFamily="34" charset="0"/>
              </a:rPr>
              <a:t>talimat</a:t>
            </a:r>
            <a:r>
              <a:rPr lang="en-US" sz="2400" b="1" dirty="0" smtClean="0">
                <a:latin typeface="Calibri" panose="020F0502020204030204" pitchFamily="34" charset="0"/>
              </a:rPr>
              <a:t> </a:t>
            </a:r>
            <a:r>
              <a:rPr lang="en-US" sz="2400" b="1" dirty="0" err="1" smtClean="0">
                <a:latin typeface="Calibri" panose="020F0502020204030204" pitchFamily="34" charset="0"/>
              </a:rPr>
              <a:t>verilenler</a:t>
            </a:r>
            <a:r>
              <a:rPr lang="en-US" sz="2400" b="1" dirty="0" smtClean="0">
                <a:latin typeface="Calibri" panose="020F0502020204030204" pitchFamily="34" charset="0"/>
              </a:rPr>
              <a:t> </a:t>
            </a:r>
            <a:r>
              <a:rPr lang="en-US" sz="2400" b="1" dirty="0" err="1" smtClean="0">
                <a:latin typeface="Calibri" panose="020F0502020204030204" pitchFamily="34" charset="0"/>
              </a:rPr>
              <a:t>dışındaki</a:t>
            </a:r>
            <a:r>
              <a:rPr lang="en-US" sz="2400" b="1" dirty="0" smtClean="0">
                <a:latin typeface="Calibri" panose="020F0502020204030204" pitchFamily="34" charset="0"/>
              </a:rPr>
              <a:t> </a:t>
            </a:r>
            <a:r>
              <a:rPr lang="en-US" sz="2400" b="1" dirty="0" err="1" smtClean="0">
                <a:latin typeface="Calibri" panose="020F0502020204030204" pitchFamily="34" charset="0"/>
              </a:rPr>
              <a:t>çalışanların</a:t>
            </a:r>
            <a:r>
              <a:rPr lang="en-US" sz="2400" b="1" dirty="0" smtClean="0">
                <a:latin typeface="Calibri" panose="020F0502020204030204" pitchFamily="34" charset="0"/>
              </a:rPr>
              <a:t> </a:t>
            </a:r>
            <a:r>
              <a:rPr lang="en-US" sz="2400" b="1" dirty="0" err="1" smtClean="0">
                <a:latin typeface="Calibri" panose="020F0502020204030204" pitchFamily="34" charset="0"/>
              </a:rPr>
              <a:t>hayati</a:t>
            </a:r>
            <a:r>
              <a:rPr lang="en-US" sz="2400" b="1" dirty="0" smtClean="0">
                <a:latin typeface="Calibri" panose="020F0502020204030204" pitchFamily="34" charset="0"/>
              </a:rPr>
              <a:t> </a:t>
            </a:r>
            <a:r>
              <a:rPr lang="en-US" sz="2400" b="1" dirty="0" err="1" smtClean="0">
                <a:latin typeface="Calibri" panose="020F0502020204030204" pitchFamily="34" charset="0"/>
              </a:rPr>
              <a:t>ve</a:t>
            </a:r>
            <a:r>
              <a:rPr lang="en-US" sz="2400" b="1" dirty="0" smtClean="0">
                <a:latin typeface="Calibri" panose="020F0502020204030204" pitchFamily="34" charset="0"/>
              </a:rPr>
              <a:t> </a:t>
            </a:r>
            <a:r>
              <a:rPr lang="en-US" sz="2400" b="1" dirty="0" err="1" smtClean="0">
                <a:latin typeface="Calibri" panose="020F0502020204030204" pitchFamily="34" charset="0"/>
              </a:rPr>
              <a:t>özel</a:t>
            </a:r>
            <a:r>
              <a:rPr lang="en-US" sz="2400" b="1" dirty="0" smtClean="0">
                <a:latin typeface="Calibri" panose="020F0502020204030204" pitchFamily="34" charset="0"/>
              </a:rPr>
              <a:t> </a:t>
            </a:r>
            <a:r>
              <a:rPr lang="en-US" sz="2400" b="1" dirty="0" err="1" smtClean="0">
                <a:latin typeface="Calibri" panose="020F0502020204030204" pitchFamily="34" charset="0"/>
              </a:rPr>
              <a:t>tehlike</a:t>
            </a:r>
            <a:r>
              <a:rPr lang="en-US" sz="2400" b="1" dirty="0" smtClean="0">
                <a:latin typeface="Calibri" panose="020F0502020204030204" pitchFamily="34" charset="0"/>
              </a:rPr>
              <a:t> </a:t>
            </a:r>
            <a:r>
              <a:rPr lang="en-US" sz="2400" b="1" dirty="0" err="1" smtClean="0">
                <a:latin typeface="Calibri" panose="020F0502020204030204" pitchFamily="34" charset="0"/>
              </a:rPr>
              <a:t>bulunan</a:t>
            </a:r>
            <a:r>
              <a:rPr lang="en-US" sz="2400" b="1" dirty="0" smtClean="0">
                <a:latin typeface="Calibri" panose="020F0502020204030204" pitchFamily="34" charset="0"/>
              </a:rPr>
              <a:t> </a:t>
            </a:r>
            <a:r>
              <a:rPr lang="en-US" sz="2400" b="1" dirty="0" err="1" smtClean="0">
                <a:latin typeface="Calibri" panose="020F0502020204030204" pitchFamily="34" charset="0"/>
              </a:rPr>
              <a:t>yerlere</a:t>
            </a:r>
            <a:r>
              <a:rPr lang="en-US" sz="2400" b="1" dirty="0" smtClean="0">
                <a:latin typeface="Calibri" panose="020F0502020204030204" pitchFamily="34" charset="0"/>
              </a:rPr>
              <a:t> </a:t>
            </a:r>
            <a:r>
              <a:rPr lang="en-US" sz="2400" b="1" dirty="0" err="1" smtClean="0">
                <a:latin typeface="Calibri" panose="020F0502020204030204" pitchFamily="34" charset="0"/>
              </a:rPr>
              <a:t>girmemesi</a:t>
            </a:r>
            <a:r>
              <a:rPr lang="en-US" sz="2400" b="1" dirty="0" smtClean="0">
                <a:latin typeface="Calibri" panose="020F0502020204030204" pitchFamily="34" charset="0"/>
              </a:rPr>
              <a:t> </a:t>
            </a:r>
            <a:r>
              <a:rPr lang="en-US" sz="2400" b="1" dirty="0" err="1" smtClean="0">
                <a:latin typeface="Calibri" panose="020F0502020204030204" pitchFamily="34" charset="0"/>
              </a:rPr>
              <a:t>için</a:t>
            </a:r>
            <a:r>
              <a:rPr lang="en-US" sz="2400" b="1" dirty="0" smtClean="0">
                <a:latin typeface="Calibri" panose="020F0502020204030204" pitchFamily="34" charset="0"/>
              </a:rPr>
              <a:t> </a:t>
            </a:r>
            <a:r>
              <a:rPr lang="en-US" sz="2400" b="1" dirty="0" err="1" smtClean="0">
                <a:latin typeface="Calibri" panose="020F0502020204030204" pitchFamily="34" charset="0"/>
              </a:rPr>
              <a:t>gerekli</a:t>
            </a:r>
            <a:r>
              <a:rPr lang="en-US" sz="2400" b="1" dirty="0" smtClean="0">
                <a:latin typeface="Calibri" panose="020F0502020204030204" pitchFamily="34" charset="0"/>
              </a:rPr>
              <a:t> </a:t>
            </a:r>
            <a:r>
              <a:rPr lang="en-US" sz="2400" b="1" dirty="0" err="1" smtClean="0">
                <a:latin typeface="Calibri" panose="020F0502020204030204" pitchFamily="34" charset="0"/>
              </a:rPr>
              <a:t>tedbirleri</a:t>
            </a:r>
            <a:r>
              <a:rPr lang="en-US" sz="2400" b="1" dirty="0" smtClean="0">
                <a:latin typeface="Calibri" panose="020F0502020204030204" pitchFamily="34" charset="0"/>
              </a:rPr>
              <a:t> </a:t>
            </a:r>
            <a:r>
              <a:rPr lang="en-US" sz="2400" b="1" dirty="0" err="1" smtClean="0">
                <a:latin typeface="Calibri" panose="020F0502020204030204" pitchFamily="34" charset="0"/>
              </a:rPr>
              <a:t>alır</a:t>
            </a:r>
            <a:r>
              <a:rPr lang="en-US" sz="2400" b="1" dirty="0" smtClean="0">
                <a:latin typeface="Calibri" panose="020F0502020204030204" pitchFamily="34" charset="0"/>
              </a:rPr>
              <a:t>.</a:t>
            </a:r>
            <a:endParaRPr lang="tr-TR" sz="2400" b="1" dirty="0" smtClean="0">
              <a:latin typeface="Calibri" panose="020F0502020204030204" pitchFamily="34" charset="0"/>
            </a:endParaRPr>
          </a:p>
          <a:p>
            <a:pPr indent="0">
              <a:buFontTx/>
              <a:buNone/>
              <a:defRPr/>
            </a:pPr>
            <a:r>
              <a:rPr lang="tr-TR" sz="2400" b="1" dirty="0" smtClean="0">
                <a:latin typeface="Calibri" panose="020F0502020204030204" pitchFamily="34" charset="0"/>
              </a:rPr>
              <a:t>     </a:t>
            </a:r>
            <a:r>
              <a:rPr lang="en-US" sz="2400" b="1" dirty="0" smtClean="0">
                <a:latin typeface="Calibri" panose="020F0502020204030204" pitchFamily="34" charset="0"/>
              </a:rPr>
              <a:t>(2) </a:t>
            </a:r>
            <a:r>
              <a:rPr lang="en-US" sz="2400" b="1" dirty="0" err="1" smtClean="0">
                <a:latin typeface="Calibri" panose="020F0502020204030204" pitchFamily="34" charset="0"/>
              </a:rPr>
              <a:t>İşyeri</a:t>
            </a:r>
            <a:r>
              <a:rPr lang="en-US" sz="2400" b="1" dirty="0" smtClean="0">
                <a:latin typeface="Calibri" panose="020F0502020204030204" pitchFamily="34" charset="0"/>
              </a:rPr>
              <a:t> </a:t>
            </a:r>
            <a:r>
              <a:rPr lang="en-US" sz="2400" b="1" dirty="0" err="1" smtClean="0">
                <a:latin typeface="Calibri" panose="020F0502020204030204" pitchFamily="34" charset="0"/>
              </a:rPr>
              <a:t>dışındaki</a:t>
            </a:r>
            <a:r>
              <a:rPr lang="en-US" sz="2400" b="1" dirty="0" smtClean="0">
                <a:latin typeface="Calibri" panose="020F0502020204030204" pitchFamily="34" charset="0"/>
              </a:rPr>
              <a:t> </a:t>
            </a:r>
            <a:r>
              <a:rPr lang="en-US" sz="2400" b="1" dirty="0" err="1" smtClean="0">
                <a:latin typeface="Calibri" panose="020F0502020204030204" pitchFamily="34" charset="0"/>
              </a:rPr>
              <a:t>uzman</a:t>
            </a:r>
            <a:r>
              <a:rPr lang="en-US" sz="2400" b="1" dirty="0" smtClean="0">
                <a:latin typeface="Calibri" panose="020F0502020204030204" pitchFamily="34" charset="0"/>
              </a:rPr>
              <a:t> </a:t>
            </a:r>
            <a:r>
              <a:rPr lang="en-US" sz="2400" b="1" dirty="0" err="1" smtClean="0">
                <a:latin typeface="Calibri" panose="020F0502020204030204" pitchFamily="34" charset="0"/>
              </a:rPr>
              <a:t>kişi</a:t>
            </a:r>
            <a:r>
              <a:rPr lang="en-US" sz="2400" b="1" dirty="0" smtClean="0">
                <a:latin typeface="Calibri" panose="020F0502020204030204" pitchFamily="34" charset="0"/>
              </a:rPr>
              <a:t> </a:t>
            </a:r>
            <a:r>
              <a:rPr lang="en-US" sz="2400" b="1" dirty="0" err="1" smtClean="0">
                <a:latin typeface="Calibri" panose="020F0502020204030204" pitchFamily="34" charset="0"/>
              </a:rPr>
              <a:t>ve</a:t>
            </a:r>
            <a:r>
              <a:rPr lang="en-US" sz="2400" b="1" dirty="0" smtClean="0">
                <a:latin typeface="Calibri" panose="020F0502020204030204" pitchFamily="34" charset="0"/>
              </a:rPr>
              <a:t> </a:t>
            </a:r>
            <a:r>
              <a:rPr lang="en-US" sz="2400" b="1" dirty="0" err="1" smtClean="0">
                <a:latin typeface="Calibri" panose="020F0502020204030204" pitchFamily="34" charset="0"/>
              </a:rPr>
              <a:t>kuruluşlardan</a:t>
            </a:r>
            <a:r>
              <a:rPr lang="en-US" sz="2400" b="1" dirty="0" smtClean="0">
                <a:latin typeface="Calibri" panose="020F0502020204030204" pitchFamily="34" charset="0"/>
              </a:rPr>
              <a:t> </a:t>
            </a:r>
            <a:r>
              <a:rPr lang="en-US" sz="2400" b="1" dirty="0" err="1" smtClean="0">
                <a:latin typeface="Calibri" panose="020F0502020204030204" pitchFamily="34" charset="0"/>
              </a:rPr>
              <a:t>hizmet</a:t>
            </a:r>
            <a:r>
              <a:rPr lang="en-US" sz="2400" b="1" dirty="0" smtClean="0">
                <a:latin typeface="Calibri" panose="020F0502020204030204" pitchFamily="34" charset="0"/>
              </a:rPr>
              <a:t> </a:t>
            </a:r>
            <a:r>
              <a:rPr lang="en-US" sz="2400" b="1" dirty="0" err="1" smtClean="0">
                <a:latin typeface="Calibri" panose="020F0502020204030204" pitchFamily="34" charset="0"/>
              </a:rPr>
              <a:t>alınması</a:t>
            </a:r>
            <a:r>
              <a:rPr lang="en-US" sz="2400" b="1" dirty="0" smtClean="0">
                <a:latin typeface="Calibri" panose="020F0502020204030204" pitchFamily="34" charset="0"/>
              </a:rPr>
              <a:t>, </a:t>
            </a:r>
            <a:r>
              <a:rPr lang="en-US" sz="2400" b="1" dirty="0" err="1" smtClean="0">
                <a:latin typeface="Calibri" panose="020F0502020204030204" pitchFamily="34" charset="0"/>
              </a:rPr>
              <a:t>işverenin</a:t>
            </a:r>
            <a:r>
              <a:rPr lang="en-US" sz="2400" b="1" dirty="0" smtClean="0">
                <a:latin typeface="Calibri" panose="020F0502020204030204" pitchFamily="34" charset="0"/>
              </a:rPr>
              <a:t> </a:t>
            </a:r>
            <a:r>
              <a:rPr lang="en-US" sz="2400" b="1" dirty="0" err="1" smtClean="0">
                <a:latin typeface="Calibri" panose="020F0502020204030204" pitchFamily="34" charset="0"/>
              </a:rPr>
              <a:t>sorumluluklarını</a:t>
            </a:r>
            <a:r>
              <a:rPr lang="en-US" sz="2400" b="1" dirty="0" smtClean="0">
                <a:latin typeface="Calibri" panose="020F0502020204030204" pitchFamily="34" charset="0"/>
              </a:rPr>
              <a:t> </a:t>
            </a:r>
            <a:r>
              <a:rPr lang="en-US" sz="2400" b="1" dirty="0" err="1" smtClean="0">
                <a:latin typeface="Calibri" panose="020F0502020204030204" pitchFamily="34" charset="0"/>
              </a:rPr>
              <a:t>ortadan</a:t>
            </a:r>
            <a:r>
              <a:rPr lang="en-US" sz="2400" b="1" dirty="0" smtClean="0">
                <a:latin typeface="Calibri" panose="020F0502020204030204" pitchFamily="34" charset="0"/>
              </a:rPr>
              <a:t> </a:t>
            </a:r>
            <a:r>
              <a:rPr lang="en-US" sz="2400" b="1" dirty="0" err="1" smtClean="0">
                <a:latin typeface="Calibri" panose="020F0502020204030204" pitchFamily="34" charset="0"/>
              </a:rPr>
              <a:t>kaldırmaz</a:t>
            </a:r>
            <a:r>
              <a:rPr lang="en-US" sz="2400" b="1" dirty="0" smtClean="0">
                <a:latin typeface="Calibri" panose="020F0502020204030204" pitchFamily="34" charset="0"/>
              </a:rPr>
              <a:t>.</a:t>
            </a:r>
            <a:endParaRPr lang="tr-TR" sz="2400" b="1" dirty="0" smtClean="0">
              <a:latin typeface="Calibri" panose="020F0502020204030204" pitchFamily="34" charset="0"/>
            </a:endParaRPr>
          </a:p>
          <a:p>
            <a:pPr indent="0">
              <a:buFontTx/>
              <a:buNone/>
              <a:defRPr/>
            </a:pPr>
            <a:r>
              <a:rPr lang="tr-TR" sz="2400" b="1" dirty="0" smtClean="0">
                <a:latin typeface="Calibri" panose="020F0502020204030204" pitchFamily="34" charset="0"/>
              </a:rPr>
              <a:t>     </a:t>
            </a:r>
            <a:r>
              <a:rPr lang="en-US" sz="2400" b="1" dirty="0" smtClean="0">
                <a:latin typeface="Calibri" panose="020F0502020204030204" pitchFamily="34" charset="0"/>
              </a:rPr>
              <a:t>(3) </a:t>
            </a:r>
            <a:r>
              <a:rPr lang="en-US" sz="2400" b="1" dirty="0" err="1" smtClean="0">
                <a:latin typeface="Calibri" panose="020F0502020204030204" pitchFamily="34" charset="0"/>
              </a:rPr>
              <a:t>Çalışanların</a:t>
            </a:r>
            <a:r>
              <a:rPr lang="en-US" sz="2400" b="1" dirty="0" smtClean="0">
                <a:latin typeface="Calibri" panose="020F0502020204030204" pitchFamily="34" charset="0"/>
              </a:rPr>
              <a:t> </a:t>
            </a:r>
            <a:r>
              <a:rPr lang="en-US" sz="2400" b="1" dirty="0" err="1" smtClean="0">
                <a:latin typeface="Calibri" panose="020F0502020204030204" pitchFamily="34" charset="0"/>
              </a:rPr>
              <a:t>iş</a:t>
            </a:r>
            <a:r>
              <a:rPr lang="en-US" sz="2400" b="1" dirty="0" smtClean="0">
                <a:latin typeface="Calibri" panose="020F0502020204030204" pitchFamily="34" charset="0"/>
              </a:rPr>
              <a:t> </a:t>
            </a:r>
            <a:r>
              <a:rPr lang="en-US" sz="2400" b="1" dirty="0" err="1" smtClean="0">
                <a:latin typeface="Calibri" panose="020F0502020204030204" pitchFamily="34" charset="0"/>
              </a:rPr>
              <a:t>sağlığı</a:t>
            </a:r>
            <a:r>
              <a:rPr lang="en-US" sz="2400" b="1" dirty="0" smtClean="0">
                <a:latin typeface="Calibri" panose="020F0502020204030204" pitchFamily="34" charset="0"/>
              </a:rPr>
              <a:t> </a:t>
            </a:r>
            <a:r>
              <a:rPr lang="en-US" sz="2400" b="1" dirty="0" err="1" smtClean="0">
                <a:latin typeface="Calibri" panose="020F0502020204030204" pitchFamily="34" charset="0"/>
              </a:rPr>
              <a:t>ve</a:t>
            </a:r>
            <a:r>
              <a:rPr lang="en-US" sz="2400" b="1" dirty="0" smtClean="0">
                <a:latin typeface="Calibri" panose="020F0502020204030204" pitchFamily="34" charset="0"/>
              </a:rPr>
              <a:t> </a:t>
            </a:r>
            <a:r>
              <a:rPr lang="en-US" sz="2400" b="1" dirty="0" err="1" smtClean="0">
                <a:latin typeface="Calibri" panose="020F0502020204030204" pitchFamily="34" charset="0"/>
              </a:rPr>
              <a:t>güvenliği</a:t>
            </a:r>
            <a:r>
              <a:rPr lang="en-US" sz="2400" b="1" dirty="0" smtClean="0">
                <a:latin typeface="Calibri" panose="020F0502020204030204" pitchFamily="34" charset="0"/>
              </a:rPr>
              <a:t> </a:t>
            </a:r>
            <a:r>
              <a:rPr lang="en-US" sz="2400" b="1" dirty="0" err="1" smtClean="0">
                <a:latin typeface="Calibri" panose="020F0502020204030204" pitchFamily="34" charset="0"/>
              </a:rPr>
              <a:t>alanındaki</a:t>
            </a:r>
            <a:r>
              <a:rPr lang="en-US" sz="2400" b="1" dirty="0" smtClean="0">
                <a:latin typeface="Calibri" panose="020F0502020204030204" pitchFamily="34" charset="0"/>
              </a:rPr>
              <a:t> </a:t>
            </a:r>
            <a:r>
              <a:rPr lang="en-US" sz="2400" b="1" dirty="0" err="1" smtClean="0">
                <a:latin typeface="Calibri" panose="020F0502020204030204" pitchFamily="34" charset="0"/>
              </a:rPr>
              <a:t>yükümlülükleri</a:t>
            </a:r>
            <a:r>
              <a:rPr lang="en-US" sz="2400" b="1" dirty="0" smtClean="0">
                <a:latin typeface="Calibri" panose="020F0502020204030204" pitchFamily="34" charset="0"/>
              </a:rPr>
              <a:t>, </a:t>
            </a:r>
            <a:r>
              <a:rPr lang="en-US" sz="2400" b="1" dirty="0" err="1" smtClean="0">
                <a:latin typeface="Calibri" panose="020F0502020204030204" pitchFamily="34" charset="0"/>
              </a:rPr>
              <a:t>işverenin</a:t>
            </a:r>
            <a:r>
              <a:rPr lang="en-US" sz="2400" b="1" dirty="0" smtClean="0">
                <a:latin typeface="Calibri" panose="020F0502020204030204" pitchFamily="34" charset="0"/>
              </a:rPr>
              <a:t> </a:t>
            </a:r>
            <a:r>
              <a:rPr lang="en-US" sz="2400" b="1" dirty="0" err="1" smtClean="0">
                <a:latin typeface="Calibri" panose="020F0502020204030204" pitchFamily="34" charset="0"/>
              </a:rPr>
              <a:t>sorumluluklarını</a:t>
            </a:r>
            <a:r>
              <a:rPr lang="en-US" sz="2400" b="1" dirty="0" smtClean="0">
                <a:latin typeface="Calibri" panose="020F0502020204030204" pitchFamily="34" charset="0"/>
              </a:rPr>
              <a:t> </a:t>
            </a:r>
            <a:r>
              <a:rPr lang="en-US" sz="2400" b="1" dirty="0" err="1" smtClean="0">
                <a:latin typeface="Calibri" panose="020F0502020204030204" pitchFamily="34" charset="0"/>
              </a:rPr>
              <a:t>etkilemez</a:t>
            </a:r>
            <a:r>
              <a:rPr lang="en-US" sz="2400" b="1" dirty="0" smtClean="0">
                <a:latin typeface="Calibri" panose="020F0502020204030204" pitchFamily="34" charset="0"/>
              </a:rPr>
              <a:t>.</a:t>
            </a:r>
            <a:endParaRPr lang="tr-TR" sz="2400" b="1" dirty="0" smtClean="0">
              <a:latin typeface="Calibri" panose="020F0502020204030204" pitchFamily="34" charset="0"/>
            </a:endParaRPr>
          </a:p>
          <a:p>
            <a:pPr indent="0">
              <a:buFontTx/>
              <a:buNone/>
              <a:defRPr/>
            </a:pPr>
            <a:r>
              <a:rPr lang="tr-TR" sz="2400" b="1" dirty="0" smtClean="0">
                <a:latin typeface="Calibri" panose="020F0502020204030204" pitchFamily="34" charset="0"/>
              </a:rPr>
              <a:t>    </a:t>
            </a:r>
            <a:r>
              <a:rPr lang="en-US" sz="2400" b="1" dirty="0" smtClean="0">
                <a:latin typeface="Calibri" panose="020F0502020204030204" pitchFamily="34" charset="0"/>
              </a:rPr>
              <a:t>(4) </a:t>
            </a:r>
            <a:r>
              <a:rPr lang="en-US" sz="2400" b="1" dirty="0" err="1" smtClean="0">
                <a:latin typeface="Calibri" panose="020F0502020204030204" pitchFamily="34" charset="0"/>
              </a:rPr>
              <a:t>İşveren</a:t>
            </a:r>
            <a:r>
              <a:rPr lang="en-US" sz="2400" b="1" dirty="0" smtClean="0">
                <a:latin typeface="Calibri" panose="020F0502020204030204" pitchFamily="34" charset="0"/>
              </a:rPr>
              <a:t>, </a:t>
            </a:r>
            <a:r>
              <a:rPr lang="tr-TR" sz="2400" b="1" dirty="0" err="1" smtClean="0">
                <a:latin typeface="Calibri" panose="020F0502020204030204" pitchFamily="34" charset="0"/>
              </a:rPr>
              <a:t>isg</a:t>
            </a:r>
            <a:r>
              <a:rPr lang="en-US" sz="2400" b="1" dirty="0" smtClean="0">
                <a:latin typeface="Calibri" panose="020F0502020204030204" pitchFamily="34" charset="0"/>
              </a:rPr>
              <a:t> </a:t>
            </a:r>
            <a:r>
              <a:rPr lang="en-US" sz="2400" b="1" dirty="0" err="1" smtClean="0">
                <a:latin typeface="Calibri" panose="020F0502020204030204" pitchFamily="34" charset="0"/>
              </a:rPr>
              <a:t>tedbirlerinin</a:t>
            </a:r>
            <a:r>
              <a:rPr lang="en-US" sz="2400" b="1" dirty="0" smtClean="0">
                <a:latin typeface="Calibri" panose="020F0502020204030204" pitchFamily="34" charset="0"/>
              </a:rPr>
              <a:t> </a:t>
            </a:r>
            <a:r>
              <a:rPr lang="en-US" sz="2400" b="1" dirty="0" err="1" smtClean="0">
                <a:latin typeface="Calibri" panose="020F0502020204030204" pitchFamily="34" charset="0"/>
              </a:rPr>
              <a:t>maliyetini</a:t>
            </a:r>
            <a:r>
              <a:rPr lang="en-US" sz="2400" b="1" dirty="0" smtClean="0">
                <a:latin typeface="Calibri" panose="020F0502020204030204" pitchFamily="34" charset="0"/>
              </a:rPr>
              <a:t> </a:t>
            </a:r>
            <a:r>
              <a:rPr lang="en-US" sz="2400" b="1" dirty="0" err="1" smtClean="0">
                <a:latin typeface="Calibri" panose="020F0502020204030204" pitchFamily="34" charset="0"/>
              </a:rPr>
              <a:t>çalışanlara</a:t>
            </a:r>
            <a:r>
              <a:rPr lang="en-US" sz="2400" b="1" dirty="0" smtClean="0">
                <a:latin typeface="Calibri" panose="020F0502020204030204" pitchFamily="34" charset="0"/>
              </a:rPr>
              <a:t> </a:t>
            </a:r>
            <a:r>
              <a:rPr lang="en-US" sz="2400" b="1" dirty="0" err="1" smtClean="0">
                <a:latin typeface="Calibri" panose="020F0502020204030204" pitchFamily="34" charset="0"/>
              </a:rPr>
              <a:t>yansıtamaz</a:t>
            </a:r>
            <a:r>
              <a:rPr lang="en-US" sz="2400" b="1" dirty="0" smtClean="0">
                <a:latin typeface="Calibri" panose="020F0502020204030204" pitchFamily="34" charset="0"/>
              </a:rPr>
              <a:t>.</a:t>
            </a:r>
            <a:endParaRPr lang="tr-TR" sz="2400" b="1" dirty="0" smtClean="0">
              <a:latin typeface="Calibri" panose="020F0502020204030204" pitchFamily="34" charset="0"/>
            </a:endParaRPr>
          </a:p>
          <a:p>
            <a:pPr>
              <a:spcBef>
                <a:spcPct val="0"/>
              </a:spcBef>
              <a:buClrTx/>
              <a:buFontTx/>
              <a:buNone/>
              <a:defRPr/>
            </a:pPr>
            <a:endParaRPr lang="tr-TR" altLang="tr-TR" sz="2000" b="1" dirty="0" smtClean="0"/>
          </a:p>
        </p:txBody>
      </p:sp>
    </p:spTree>
    <p:extLst>
      <p:ext uri="{BB962C8B-B14F-4D97-AF65-F5344CB8AC3E}">
        <p14:creationId xmlns:p14="http://schemas.microsoft.com/office/powerpoint/2010/main" val="20265849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p>
            <a:pPr>
              <a:defRPr/>
            </a:pPr>
            <a:fld id="{84266601-0697-4D7E-BEF8-7947DD914812}" type="slidenum">
              <a:rPr lang="en-US"/>
              <a:pPr>
                <a:defRPr/>
              </a:pPr>
              <a:t>22</a:t>
            </a:fld>
            <a:endParaRPr lang="en-US"/>
          </a:p>
        </p:txBody>
      </p:sp>
      <p:sp>
        <p:nvSpPr>
          <p:cNvPr id="8195" name="Rectangle 2"/>
          <p:cNvSpPr>
            <a:spLocks noGrp="1" noChangeArrowheads="1"/>
          </p:cNvSpPr>
          <p:nvPr>
            <p:ph type="title" idx="4294967295"/>
          </p:nvPr>
        </p:nvSpPr>
        <p:spPr>
          <a:xfrm>
            <a:off x="914400" y="14288"/>
            <a:ext cx="4737720" cy="678408"/>
          </a:xfrm>
        </p:spPr>
        <p:txBody>
          <a:bodyPr/>
          <a:lstStyle/>
          <a:p>
            <a:pPr eaLnBrk="1" hangingPunct="1">
              <a:lnSpc>
                <a:spcPct val="120000"/>
              </a:lnSpc>
              <a:defRPr/>
            </a:pPr>
            <a:r>
              <a:rPr lang="tr-TR" sz="3200" dirty="0" smtClean="0">
                <a:solidFill>
                  <a:schemeClr val="tx1"/>
                </a:solidFill>
                <a:latin typeface="+mj-lt"/>
              </a:rPr>
              <a:t>             </a:t>
            </a:r>
            <a:r>
              <a:rPr lang="tr-TR" sz="3200" dirty="0" smtClean="0">
                <a:solidFill>
                  <a:srgbClr val="FF0000"/>
                </a:solidFill>
                <a:latin typeface="+mj-lt"/>
              </a:rPr>
              <a:t>İŞÇİ /ÇALIŞAN   </a:t>
            </a:r>
          </a:p>
        </p:txBody>
      </p:sp>
      <p:sp>
        <p:nvSpPr>
          <p:cNvPr id="18437" name="Rectangle 5"/>
          <p:cNvSpPr>
            <a:spLocks noGrp="1"/>
          </p:cNvSpPr>
          <p:nvPr>
            <p:ph type="body" idx="4294967295"/>
          </p:nvPr>
        </p:nvSpPr>
        <p:spPr>
          <a:xfrm>
            <a:off x="0" y="1268412"/>
            <a:ext cx="9144000" cy="5138075"/>
          </a:xfrm>
        </p:spPr>
        <p:txBody>
          <a:bodyPr/>
          <a:lstStyle/>
          <a:p>
            <a:pPr eaLnBrk="1" hangingPunct="1">
              <a:lnSpc>
                <a:spcPct val="120000"/>
              </a:lnSpc>
              <a:defRPr/>
            </a:pPr>
            <a:r>
              <a:rPr lang="tr-TR" sz="2800" b="1" dirty="0" smtClean="0">
                <a:solidFill>
                  <a:srgbClr val="FF0000"/>
                </a:solidFill>
                <a:latin typeface="+mj-lt"/>
              </a:rPr>
              <a:t>İşçi: </a:t>
            </a:r>
            <a:r>
              <a:rPr lang="tr-TR" sz="2800" b="1" dirty="0" smtClean="0">
                <a:latin typeface="+mj-lt"/>
              </a:rPr>
              <a:t>Bir iş sözleşmesine dayanarak çalışan gerçek kişi</a:t>
            </a:r>
            <a:r>
              <a:rPr lang="tr-TR" sz="2800" dirty="0" smtClean="0">
                <a:latin typeface="+mj-lt"/>
              </a:rPr>
              <a:t>. (4857 </a:t>
            </a:r>
            <a:r>
              <a:rPr lang="tr-TR" sz="2800" dirty="0" err="1" smtClean="0">
                <a:latin typeface="+mj-lt"/>
              </a:rPr>
              <a:t>Sy</a:t>
            </a:r>
            <a:r>
              <a:rPr lang="tr-TR" sz="2800" dirty="0" smtClean="0">
                <a:latin typeface="+mj-lt"/>
              </a:rPr>
              <a:t> İş </a:t>
            </a:r>
            <a:r>
              <a:rPr lang="tr-TR" sz="2800" dirty="0" err="1" smtClean="0">
                <a:latin typeface="+mj-lt"/>
              </a:rPr>
              <a:t>Kn</a:t>
            </a:r>
            <a:r>
              <a:rPr lang="tr-TR" sz="2800" dirty="0" smtClean="0">
                <a:latin typeface="+mj-lt"/>
              </a:rPr>
              <a:t>.)</a:t>
            </a:r>
          </a:p>
          <a:p>
            <a:pPr marL="0" indent="0" eaLnBrk="1" hangingPunct="1">
              <a:lnSpc>
                <a:spcPct val="120000"/>
              </a:lnSpc>
              <a:buFontTx/>
              <a:buNone/>
              <a:defRPr/>
            </a:pPr>
            <a:endParaRPr lang="tr-TR" sz="2800" dirty="0" smtClean="0">
              <a:latin typeface="+mj-lt"/>
            </a:endParaRPr>
          </a:p>
          <a:p>
            <a:pPr eaLnBrk="1" hangingPunct="1">
              <a:lnSpc>
                <a:spcPct val="120000"/>
              </a:lnSpc>
              <a:defRPr/>
            </a:pPr>
            <a:r>
              <a:rPr lang="tr-TR" sz="2800" b="1" dirty="0" smtClean="0">
                <a:solidFill>
                  <a:srgbClr val="FF0000"/>
                </a:solidFill>
                <a:latin typeface="+mj-lt"/>
              </a:rPr>
              <a:t>Çalışan</a:t>
            </a:r>
            <a:r>
              <a:rPr lang="tr-TR" sz="2800" dirty="0">
                <a:solidFill>
                  <a:srgbClr val="FF0000"/>
                </a:solidFill>
                <a:latin typeface="+mj-lt"/>
              </a:rPr>
              <a:t>: </a:t>
            </a:r>
            <a:r>
              <a:rPr lang="tr-TR" sz="2800" b="1" dirty="0">
                <a:latin typeface="+mj-lt"/>
              </a:rPr>
              <a:t>Kendi özel kanunlarındaki statülerine bakılmaksızın kamu veya özel işyerlerinde istihdam edilen gerçek </a:t>
            </a:r>
            <a:r>
              <a:rPr lang="tr-TR" sz="2800" b="1" dirty="0" smtClean="0">
                <a:latin typeface="+mj-lt"/>
              </a:rPr>
              <a:t>kişi.  (</a:t>
            </a:r>
            <a:r>
              <a:rPr lang="tr-TR" sz="2800" dirty="0" smtClean="0">
                <a:latin typeface="+mj-lt"/>
              </a:rPr>
              <a:t>6331 </a:t>
            </a:r>
            <a:r>
              <a:rPr lang="tr-TR" sz="2800" dirty="0" err="1" smtClean="0">
                <a:latin typeface="+mj-lt"/>
              </a:rPr>
              <a:t>Sy</a:t>
            </a:r>
            <a:r>
              <a:rPr lang="tr-TR" sz="2800" dirty="0" smtClean="0">
                <a:latin typeface="+mj-lt"/>
              </a:rPr>
              <a:t>. İSG </a:t>
            </a:r>
            <a:r>
              <a:rPr lang="tr-TR" sz="2800" dirty="0" err="1" smtClean="0">
                <a:latin typeface="+mj-lt"/>
              </a:rPr>
              <a:t>Kn</a:t>
            </a:r>
            <a:r>
              <a:rPr lang="tr-TR" sz="2800" b="1" dirty="0" smtClean="0">
                <a:latin typeface="+mj-lt"/>
              </a:rPr>
              <a:t>.)</a:t>
            </a:r>
            <a:endParaRPr lang="tr-TR" sz="2800" b="1" dirty="0">
              <a:latin typeface="+mj-lt"/>
            </a:endParaRPr>
          </a:p>
          <a:p>
            <a:pPr eaLnBrk="1" hangingPunct="1">
              <a:lnSpc>
                <a:spcPct val="120000"/>
              </a:lnSpc>
              <a:defRPr/>
            </a:pPr>
            <a:endParaRPr lang="tr-TR" sz="2000" dirty="0" smtClean="0">
              <a:latin typeface="+mj-lt"/>
            </a:endParaRPr>
          </a:p>
        </p:txBody>
      </p:sp>
      <p:sp>
        <p:nvSpPr>
          <p:cNvPr id="19459" name="4 Slayt Numarası Yer Tutucusu"/>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r" eaLnBrk="1" hangingPunct="1">
              <a:spcBef>
                <a:spcPct val="20000"/>
              </a:spcBef>
              <a:buClr>
                <a:schemeClr val="hlink"/>
              </a:buClr>
              <a:buFont typeface="Wingdings" pitchFamily="2" charset="2"/>
              <a:buNone/>
            </a:pPr>
            <a:fld id="{41F5F794-7FE2-46C1-8AD4-6FB1E26EBFE0}" type="slidenum">
              <a:rPr lang="tr-TR" altLang="tr-TR" sz="1400" b="1" i="1">
                <a:latin typeface="Times New Roman" pitchFamily="18" charset="0"/>
              </a:rPr>
              <a:pPr algn="r" eaLnBrk="1" hangingPunct="1">
                <a:spcBef>
                  <a:spcPct val="20000"/>
                </a:spcBef>
                <a:buClr>
                  <a:schemeClr val="hlink"/>
                </a:buClr>
                <a:buFont typeface="Wingdings" pitchFamily="2" charset="2"/>
                <a:buNone/>
              </a:pPr>
              <a:t>22</a:t>
            </a:fld>
            <a:endParaRPr lang="tr-TR" altLang="tr-TR" sz="1400" b="1" i="1">
              <a:latin typeface="Times New Roman" pitchFamily="18" charset="0"/>
            </a:endParaRPr>
          </a:p>
        </p:txBody>
      </p:sp>
      <p:pic>
        <p:nvPicPr>
          <p:cNvPr id="19462" name="Picture 7" descr="drill_press_opera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5075" y="4076700"/>
            <a:ext cx="238125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12031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p>
            <a:pPr>
              <a:defRPr/>
            </a:pPr>
            <a:fld id="{DE29D7BB-DC99-4E8F-AAB1-708FC85BD789}" type="slidenum">
              <a:rPr lang="en-US"/>
              <a:pPr>
                <a:defRPr/>
              </a:pPr>
              <a:t>23</a:t>
            </a:fld>
            <a:endParaRPr lang="en-US"/>
          </a:p>
        </p:txBody>
      </p:sp>
      <p:sp>
        <p:nvSpPr>
          <p:cNvPr id="9219" name="Rectangle 2"/>
          <p:cNvSpPr>
            <a:spLocks noGrp="1" noChangeArrowheads="1"/>
          </p:cNvSpPr>
          <p:nvPr>
            <p:ph type="title" idx="4294967295"/>
          </p:nvPr>
        </p:nvSpPr>
        <p:spPr>
          <a:xfrm>
            <a:off x="0" y="274638"/>
            <a:ext cx="8229600" cy="1143000"/>
          </a:xfrm>
        </p:spPr>
        <p:txBody>
          <a:bodyPr/>
          <a:lstStyle/>
          <a:p>
            <a:pPr eaLnBrk="1" hangingPunct="1">
              <a:lnSpc>
                <a:spcPct val="120000"/>
              </a:lnSpc>
              <a:defRPr/>
            </a:pPr>
            <a:r>
              <a:rPr lang="tr-TR" dirty="0" smtClean="0">
                <a:solidFill>
                  <a:srgbClr val="FF0000"/>
                </a:solidFill>
                <a:latin typeface="+mj-lt"/>
              </a:rPr>
              <a:t>         İŞVEREN</a:t>
            </a:r>
            <a:r>
              <a:rPr lang="tr-TR" dirty="0" smtClean="0">
                <a:solidFill>
                  <a:schemeClr val="tx1"/>
                </a:solidFill>
                <a:latin typeface="+mj-lt"/>
              </a:rPr>
              <a:t> </a:t>
            </a:r>
          </a:p>
        </p:txBody>
      </p:sp>
      <p:sp>
        <p:nvSpPr>
          <p:cNvPr id="20485" name="Rectangle 5"/>
          <p:cNvSpPr>
            <a:spLocks noGrp="1"/>
          </p:cNvSpPr>
          <p:nvPr>
            <p:ph type="body" idx="4294967295"/>
          </p:nvPr>
        </p:nvSpPr>
        <p:spPr>
          <a:xfrm>
            <a:off x="0" y="1600200"/>
            <a:ext cx="8229600" cy="4525963"/>
          </a:xfrm>
        </p:spPr>
        <p:txBody>
          <a:bodyPr/>
          <a:lstStyle/>
          <a:p>
            <a:pPr eaLnBrk="1" hangingPunct="1">
              <a:lnSpc>
                <a:spcPct val="120000"/>
              </a:lnSpc>
            </a:pPr>
            <a:r>
              <a:rPr lang="tr-TR" altLang="tr-TR" sz="2800" b="1" dirty="0" smtClean="0">
                <a:latin typeface="+mj-lt"/>
              </a:rPr>
              <a:t>İşçi çalıştıran </a:t>
            </a:r>
            <a:r>
              <a:rPr lang="tr-TR" altLang="tr-TR" sz="2800" b="1" u="sng" dirty="0" smtClean="0">
                <a:latin typeface="+mj-lt"/>
              </a:rPr>
              <a:t>gerçek veya tüzel</a:t>
            </a:r>
            <a:r>
              <a:rPr lang="tr-TR" altLang="tr-TR" sz="2800" b="1" dirty="0" smtClean="0">
                <a:latin typeface="+mj-lt"/>
              </a:rPr>
              <a:t> kişiye yahut </a:t>
            </a:r>
            <a:r>
              <a:rPr lang="tr-TR" altLang="tr-TR" sz="2800" b="1" u="sng" dirty="0" smtClean="0">
                <a:latin typeface="+mj-lt"/>
              </a:rPr>
              <a:t>tüzel kişiliği olmayan</a:t>
            </a:r>
            <a:r>
              <a:rPr lang="tr-TR" altLang="tr-TR" sz="2800" b="1" dirty="0" smtClean="0">
                <a:latin typeface="+mj-lt"/>
              </a:rPr>
              <a:t> kurum ve kuruluşlara işveren denir .</a:t>
            </a:r>
          </a:p>
        </p:txBody>
      </p:sp>
      <p:sp>
        <p:nvSpPr>
          <p:cNvPr id="20483" name="4 Slayt Numarası Yer Tutucusu"/>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r" eaLnBrk="1" hangingPunct="1">
              <a:spcBef>
                <a:spcPct val="20000"/>
              </a:spcBef>
              <a:buClr>
                <a:schemeClr val="hlink"/>
              </a:buClr>
              <a:buFont typeface="Wingdings" pitchFamily="2" charset="2"/>
              <a:buNone/>
            </a:pPr>
            <a:fld id="{6EEE12ED-1717-468D-A9DF-5782AD6B2E9D}" type="slidenum">
              <a:rPr lang="tr-TR" altLang="tr-TR" sz="1400" b="1" i="1">
                <a:solidFill>
                  <a:schemeClr val="bg1"/>
                </a:solidFill>
                <a:latin typeface="Times New Roman" pitchFamily="18" charset="0"/>
              </a:rPr>
              <a:pPr algn="r" eaLnBrk="1" hangingPunct="1">
                <a:spcBef>
                  <a:spcPct val="20000"/>
                </a:spcBef>
                <a:buClr>
                  <a:schemeClr val="hlink"/>
                </a:buClr>
                <a:buFont typeface="Wingdings" pitchFamily="2" charset="2"/>
                <a:buNone/>
              </a:pPr>
              <a:t>23</a:t>
            </a:fld>
            <a:endParaRPr lang="tr-TR" altLang="tr-TR" sz="1400" b="1" i="1">
              <a:solidFill>
                <a:schemeClr val="bg1"/>
              </a:solidFill>
              <a:latin typeface="Times New Roman" pitchFamily="18" charset="0"/>
            </a:endParaRPr>
          </a:p>
        </p:txBody>
      </p:sp>
      <p:pic>
        <p:nvPicPr>
          <p:cNvPr id="20486" name="Picture 6" descr="foreman_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2800" y="3554413"/>
            <a:ext cx="3251200" cy="330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0965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p:txBody>
          <a:bodyPr/>
          <a:lstStyle/>
          <a:p>
            <a:pPr eaLnBrk="1" hangingPunct="1"/>
            <a:endParaRPr lang="tr-TR" altLang="tr-TR" sz="3600" b="1" dirty="0" smtClean="0">
              <a:latin typeface="+mj-lt"/>
            </a:endParaRPr>
          </a:p>
          <a:p>
            <a:pPr eaLnBrk="1" hangingPunct="1"/>
            <a:r>
              <a:rPr lang="en-US" altLang="tr-TR" sz="3600" b="1" dirty="0" err="1" smtClean="0">
                <a:latin typeface="+mj-lt"/>
              </a:rPr>
              <a:t>işçi</a:t>
            </a:r>
            <a:r>
              <a:rPr lang="en-US" altLang="tr-TR" sz="3600" b="1" dirty="0" smtClean="0">
                <a:latin typeface="+mj-lt"/>
              </a:rPr>
              <a:t> </a:t>
            </a:r>
            <a:r>
              <a:rPr lang="en-US" altLang="tr-TR" sz="3600" b="1" dirty="0" err="1" smtClean="0">
                <a:latin typeface="+mj-lt"/>
              </a:rPr>
              <a:t>ile</a:t>
            </a:r>
            <a:r>
              <a:rPr lang="en-US" altLang="tr-TR" sz="3600" b="1" dirty="0" smtClean="0">
                <a:latin typeface="+mj-lt"/>
              </a:rPr>
              <a:t> </a:t>
            </a:r>
            <a:r>
              <a:rPr lang="en-US" altLang="tr-TR" sz="3600" b="1" dirty="0" err="1" smtClean="0">
                <a:latin typeface="+mj-lt"/>
              </a:rPr>
              <a:t>işveren</a:t>
            </a:r>
            <a:r>
              <a:rPr lang="en-US" altLang="tr-TR" sz="3600" b="1" dirty="0" smtClean="0">
                <a:latin typeface="+mj-lt"/>
              </a:rPr>
              <a:t> </a:t>
            </a:r>
            <a:r>
              <a:rPr lang="en-US" altLang="tr-TR" sz="3600" b="1" dirty="0" err="1" smtClean="0">
                <a:latin typeface="+mj-lt"/>
              </a:rPr>
              <a:t>arasında</a:t>
            </a:r>
            <a:r>
              <a:rPr lang="en-US" altLang="tr-TR" sz="3600" b="1" dirty="0" smtClean="0">
                <a:latin typeface="+mj-lt"/>
              </a:rPr>
              <a:t> </a:t>
            </a:r>
            <a:r>
              <a:rPr lang="en-US" altLang="tr-TR" sz="3600" b="1" dirty="0" err="1" smtClean="0">
                <a:latin typeface="+mj-lt"/>
              </a:rPr>
              <a:t>kurulan</a:t>
            </a:r>
            <a:r>
              <a:rPr lang="en-US" altLang="tr-TR" sz="3600" b="1" dirty="0" smtClean="0">
                <a:latin typeface="+mj-lt"/>
              </a:rPr>
              <a:t> </a:t>
            </a:r>
            <a:r>
              <a:rPr lang="en-US" altLang="tr-TR" sz="3600" b="1" dirty="0" err="1" smtClean="0">
                <a:latin typeface="+mj-lt"/>
              </a:rPr>
              <a:t>ilişkiye</a:t>
            </a:r>
            <a:r>
              <a:rPr lang="en-US" altLang="tr-TR" sz="3600" b="1" dirty="0" smtClean="0">
                <a:latin typeface="+mj-lt"/>
              </a:rPr>
              <a:t> </a:t>
            </a:r>
            <a:r>
              <a:rPr lang="en-US" altLang="tr-TR" sz="3600" b="1" dirty="0" err="1" smtClean="0">
                <a:solidFill>
                  <a:srgbClr val="C00000"/>
                </a:solidFill>
                <a:latin typeface="+mj-lt"/>
              </a:rPr>
              <a:t>iş</a:t>
            </a:r>
            <a:r>
              <a:rPr lang="en-US" altLang="tr-TR" sz="3600" b="1" dirty="0" smtClean="0">
                <a:solidFill>
                  <a:srgbClr val="C00000"/>
                </a:solidFill>
                <a:latin typeface="+mj-lt"/>
              </a:rPr>
              <a:t> </a:t>
            </a:r>
            <a:r>
              <a:rPr lang="en-US" altLang="tr-TR" sz="3600" b="1" dirty="0" err="1" smtClean="0">
                <a:solidFill>
                  <a:srgbClr val="C00000"/>
                </a:solidFill>
                <a:latin typeface="+mj-lt"/>
              </a:rPr>
              <a:t>ilişkisi</a:t>
            </a:r>
            <a:r>
              <a:rPr lang="en-US" altLang="tr-TR" sz="3600" b="1" dirty="0" smtClean="0">
                <a:solidFill>
                  <a:srgbClr val="C00000"/>
                </a:solidFill>
                <a:latin typeface="+mj-lt"/>
              </a:rPr>
              <a:t> </a:t>
            </a:r>
            <a:r>
              <a:rPr lang="en-US" altLang="tr-TR" sz="3600" b="1" dirty="0" err="1" smtClean="0">
                <a:latin typeface="+mj-lt"/>
              </a:rPr>
              <a:t>denir</a:t>
            </a:r>
            <a:r>
              <a:rPr lang="en-US" altLang="tr-TR" sz="3600" b="1" dirty="0" smtClean="0">
                <a:latin typeface="+mj-lt"/>
              </a:rPr>
              <a:t>. </a:t>
            </a:r>
          </a:p>
        </p:txBody>
      </p:sp>
      <p:sp>
        <p:nvSpPr>
          <p:cNvPr id="3" name="5 Slayt Numarası Yer Tutucusu"/>
          <p:cNvSpPr>
            <a:spLocks noGrp="1"/>
          </p:cNvSpPr>
          <p:nvPr>
            <p:ph type="sldNum" sz="quarter" idx="12"/>
          </p:nvPr>
        </p:nvSpPr>
        <p:spPr/>
        <p:txBody>
          <a:bodyPr/>
          <a:lstStyle/>
          <a:p>
            <a:pPr>
              <a:defRPr/>
            </a:pPr>
            <a:fld id="{EF654CB3-B39A-4AE4-802B-21354DCE931E}" type="slidenum">
              <a:rPr lang="en-US"/>
              <a:pPr>
                <a:defRPr/>
              </a:pPr>
              <a:t>24</a:t>
            </a:fld>
            <a:endParaRPr lang="en-US"/>
          </a:p>
        </p:txBody>
      </p:sp>
    </p:spTree>
    <p:extLst>
      <p:ext uri="{BB962C8B-B14F-4D97-AF65-F5344CB8AC3E}">
        <p14:creationId xmlns:p14="http://schemas.microsoft.com/office/powerpoint/2010/main" val="3358068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609599" y="609600"/>
            <a:ext cx="6347713" cy="875184"/>
          </a:xfrm>
        </p:spPr>
        <p:txBody>
          <a:bodyPr/>
          <a:lstStyle/>
          <a:p>
            <a:pPr eaLnBrk="1" hangingPunct="1">
              <a:defRPr/>
            </a:pPr>
            <a:r>
              <a:rPr lang="en-US" b="1" dirty="0" err="1" smtClean="0">
                <a:solidFill>
                  <a:srgbClr val="FF0000"/>
                </a:solidFill>
                <a:latin typeface="+mj-lt"/>
              </a:rPr>
              <a:t>İş</a:t>
            </a:r>
            <a:r>
              <a:rPr lang="en-US" b="1" dirty="0" smtClean="0">
                <a:solidFill>
                  <a:srgbClr val="FF0000"/>
                </a:solidFill>
                <a:latin typeface="+mj-lt"/>
              </a:rPr>
              <a:t> </a:t>
            </a:r>
            <a:r>
              <a:rPr lang="en-US" b="1" dirty="0" err="1" smtClean="0">
                <a:solidFill>
                  <a:srgbClr val="FF0000"/>
                </a:solidFill>
                <a:latin typeface="+mj-lt"/>
              </a:rPr>
              <a:t>sözleşmesi</a:t>
            </a:r>
            <a:endParaRPr lang="en-US" b="1" dirty="0" smtClean="0">
              <a:solidFill>
                <a:srgbClr val="FF0000"/>
              </a:solidFill>
              <a:latin typeface="+mj-lt"/>
            </a:endParaRPr>
          </a:p>
        </p:txBody>
      </p:sp>
      <p:sp>
        <p:nvSpPr>
          <p:cNvPr id="22532" name="Rectangle 3"/>
          <p:cNvSpPr>
            <a:spLocks noGrp="1" noChangeArrowheads="1"/>
          </p:cNvSpPr>
          <p:nvPr>
            <p:ph idx="1"/>
          </p:nvPr>
        </p:nvSpPr>
        <p:spPr>
          <a:xfrm>
            <a:off x="251520" y="1556792"/>
            <a:ext cx="7632847" cy="4752528"/>
          </a:xfrm>
        </p:spPr>
        <p:txBody>
          <a:bodyPr>
            <a:normAutofit/>
          </a:bodyPr>
          <a:lstStyle/>
          <a:p>
            <a:pPr eaLnBrk="1" hangingPunct="1">
              <a:buFontTx/>
              <a:buNone/>
            </a:pPr>
            <a:r>
              <a:rPr lang="tr-TR" altLang="tr-TR" dirty="0" smtClean="0">
                <a:latin typeface="+mj-lt"/>
              </a:rPr>
              <a:t> </a:t>
            </a:r>
            <a:endParaRPr lang="tr-TR" altLang="tr-TR" sz="2800" dirty="0" smtClean="0">
              <a:latin typeface="+mj-lt"/>
            </a:endParaRPr>
          </a:p>
          <a:p>
            <a:pPr eaLnBrk="1" hangingPunct="1">
              <a:buFontTx/>
              <a:buNone/>
            </a:pPr>
            <a:r>
              <a:rPr lang="tr-TR" altLang="tr-TR" sz="2800" dirty="0" smtClean="0">
                <a:latin typeface="+mj-lt"/>
              </a:rPr>
              <a:t> </a:t>
            </a:r>
            <a:r>
              <a:rPr lang="en-US" altLang="tr-TR" sz="2800" dirty="0" smtClean="0">
                <a:latin typeface="+mj-lt"/>
              </a:rPr>
              <a:t> </a:t>
            </a:r>
            <a:r>
              <a:rPr lang="tr-TR" altLang="tr-TR" sz="2800" dirty="0" smtClean="0">
                <a:latin typeface="+mj-lt"/>
              </a:rPr>
              <a:t>B</a:t>
            </a:r>
            <a:r>
              <a:rPr lang="en-US" altLang="tr-TR" sz="2800" dirty="0" err="1" smtClean="0">
                <a:latin typeface="+mj-lt"/>
              </a:rPr>
              <a:t>ir</a:t>
            </a:r>
            <a:r>
              <a:rPr lang="en-US" altLang="tr-TR" sz="2800" dirty="0" smtClean="0">
                <a:latin typeface="+mj-lt"/>
              </a:rPr>
              <a:t> </a:t>
            </a:r>
            <a:r>
              <a:rPr lang="en-US" altLang="tr-TR" sz="2800" dirty="0" err="1" smtClean="0">
                <a:latin typeface="+mj-lt"/>
              </a:rPr>
              <a:t>tarafın</a:t>
            </a:r>
            <a:r>
              <a:rPr lang="en-US" altLang="tr-TR" sz="2800" dirty="0" smtClean="0">
                <a:latin typeface="+mj-lt"/>
              </a:rPr>
              <a:t> (</a:t>
            </a:r>
            <a:r>
              <a:rPr lang="en-US" altLang="tr-TR" sz="2800" dirty="0" err="1" smtClean="0">
                <a:solidFill>
                  <a:srgbClr val="C00000"/>
                </a:solidFill>
                <a:latin typeface="+mj-lt"/>
              </a:rPr>
              <a:t>işçi</a:t>
            </a:r>
            <a:r>
              <a:rPr lang="en-US" altLang="tr-TR" sz="2800" dirty="0" smtClean="0">
                <a:latin typeface="+mj-lt"/>
              </a:rPr>
              <a:t>) </a:t>
            </a:r>
            <a:r>
              <a:rPr lang="en-US" altLang="tr-TR" sz="2800" dirty="0" err="1" smtClean="0">
                <a:latin typeface="+mj-lt"/>
              </a:rPr>
              <a:t>bağımlı</a:t>
            </a:r>
            <a:r>
              <a:rPr lang="en-US" altLang="tr-TR" sz="2800" dirty="0" smtClean="0">
                <a:latin typeface="+mj-lt"/>
              </a:rPr>
              <a:t> </a:t>
            </a:r>
            <a:r>
              <a:rPr lang="en-US" altLang="tr-TR" sz="2800" dirty="0" err="1" smtClean="0">
                <a:latin typeface="+mj-lt"/>
              </a:rPr>
              <a:t>olarak</a:t>
            </a:r>
            <a:r>
              <a:rPr lang="en-US" altLang="tr-TR" sz="2800" dirty="0" smtClean="0">
                <a:latin typeface="+mj-lt"/>
              </a:rPr>
              <a:t> </a:t>
            </a:r>
            <a:r>
              <a:rPr lang="en-US" altLang="tr-TR" sz="2800" dirty="0" err="1" smtClean="0">
                <a:latin typeface="+mj-lt"/>
              </a:rPr>
              <a:t>iş</a:t>
            </a:r>
            <a:r>
              <a:rPr lang="en-US" altLang="tr-TR" sz="2800" dirty="0" smtClean="0">
                <a:latin typeface="+mj-lt"/>
              </a:rPr>
              <a:t> </a:t>
            </a:r>
            <a:r>
              <a:rPr lang="en-US" altLang="tr-TR" sz="2800" dirty="0" err="1" smtClean="0">
                <a:latin typeface="+mj-lt"/>
              </a:rPr>
              <a:t>görmeyi</a:t>
            </a:r>
            <a:r>
              <a:rPr lang="en-US" altLang="tr-TR" sz="2800" dirty="0" smtClean="0">
                <a:latin typeface="+mj-lt"/>
              </a:rPr>
              <a:t>, </a:t>
            </a:r>
            <a:r>
              <a:rPr lang="en-US" altLang="tr-TR" sz="2800" dirty="0" err="1" smtClean="0">
                <a:latin typeface="+mj-lt"/>
              </a:rPr>
              <a:t>diğer</a:t>
            </a:r>
            <a:r>
              <a:rPr lang="en-US" altLang="tr-TR" sz="2800" dirty="0" smtClean="0">
                <a:latin typeface="+mj-lt"/>
              </a:rPr>
              <a:t> </a:t>
            </a:r>
            <a:r>
              <a:rPr lang="en-US" altLang="tr-TR" sz="2800" dirty="0" err="1" smtClean="0">
                <a:latin typeface="+mj-lt"/>
              </a:rPr>
              <a:t>tarafın</a:t>
            </a:r>
            <a:r>
              <a:rPr lang="en-US" altLang="tr-TR" sz="2800" dirty="0" smtClean="0">
                <a:latin typeface="+mj-lt"/>
              </a:rPr>
              <a:t> (</a:t>
            </a:r>
            <a:r>
              <a:rPr lang="en-US" altLang="tr-TR" sz="2800" dirty="0" err="1" smtClean="0">
                <a:solidFill>
                  <a:srgbClr val="FF0000"/>
                </a:solidFill>
                <a:latin typeface="+mj-lt"/>
              </a:rPr>
              <a:t>iş</a:t>
            </a:r>
            <a:r>
              <a:rPr lang="en-US" altLang="tr-TR" sz="2800" dirty="0" err="1" smtClean="0">
                <a:solidFill>
                  <a:srgbClr val="C00000"/>
                </a:solidFill>
                <a:latin typeface="+mj-lt"/>
              </a:rPr>
              <a:t>veren</a:t>
            </a:r>
            <a:r>
              <a:rPr lang="en-US" altLang="tr-TR" sz="2800" dirty="0" smtClean="0">
                <a:latin typeface="+mj-lt"/>
              </a:rPr>
              <a:t>) da </a:t>
            </a:r>
            <a:r>
              <a:rPr lang="en-US" altLang="tr-TR" sz="2800" dirty="0" err="1" smtClean="0">
                <a:latin typeface="+mj-lt"/>
              </a:rPr>
              <a:t>ücret</a:t>
            </a:r>
            <a:r>
              <a:rPr lang="en-US" altLang="tr-TR" sz="2800" dirty="0" smtClean="0">
                <a:latin typeface="+mj-lt"/>
              </a:rPr>
              <a:t> </a:t>
            </a:r>
            <a:r>
              <a:rPr lang="en-US" altLang="tr-TR" sz="2800" dirty="0" err="1" smtClean="0">
                <a:latin typeface="+mj-lt"/>
              </a:rPr>
              <a:t>ödemeyi</a:t>
            </a:r>
            <a:r>
              <a:rPr lang="en-US" altLang="tr-TR" sz="2800" dirty="0" smtClean="0">
                <a:latin typeface="+mj-lt"/>
              </a:rPr>
              <a:t> </a:t>
            </a:r>
            <a:r>
              <a:rPr lang="en-US" altLang="tr-TR" sz="2800" dirty="0" err="1" smtClean="0">
                <a:latin typeface="+mj-lt"/>
              </a:rPr>
              <a:t>üstlenmesinden</a:t>
            </a:r>
            <a:r>
              <a:rPr lang="en-US" altLang="tr-TR" sz="2800" dirty="0" smtClean="0">
                <a:latin typeface="+mj-lt"/>
              </a:rPr>
              <a:t> </a:t>
            </a:r>
            <a:r>
              <a:rPr lang="en-US" altLang="tr-TR" sz="2800" dirty="0" err="1" smtClean="0">
                <a:latin typeface="+mj-lt"/>
              </a:rPr>
              <a:t>oluşan</a:t>
            </a:r>
            <a:r>
              <a:rPr lang="en-US" altLang="tr-TR" sz="2800" dirty="0" smtClean="0">
                <a:latin typeface="+mj-lt"/>
              </a:rPr>
              <a:t> </a:t>
            </a:r>
            <a:r>
              <a:rPr lang="en-US" altLang="tr-TR" sz="2800" dirty="0" err="1" smtClean="0">
                <a:latin typeface="+mj-lt"/>
              </a:rPr>
              <a:t>sözleşmedir</a:t>
            </a:r>
            <a:r>
              <a:rPr lang="en-US" altLang="tr-TR" sz="2800" dirty="0" smtClean="0">
                <a:latin typeface="+mj-lt"/>
              </a:rPr>
              <a:t>. </a:t>
            </a:r>
            <a:endParaRPr lang="tr-TR" altLang="tr-TR" sz="2800" dirty="0" smtClean="0">
              <a:latin typeface="+mj-lt"/>
            </a:endParaRPr>
          </a:p>
          <a:p>
            <a:pPr eaLnBrk="1" hangingPunct="1">
              <a:buFontTx/>
              <a:buNone/>
            </a:pPr>
            <a:endParaRPr lang="tr-TR" altLang="tr-TR" sz="2800" dirty="0" smtClean="0">
              <a:latin typeface="+mj-lt"/>
            </a:endParaRPr>
          </a:p>
          <a:p>
            <a:pPr eaLnBrk="1" hangingPunct="1">
              <a:buFontTx/>
              <a:buNone/>
            </a:pPr>
            <a:r>
              <a:rPr lang="tr-TR" altLang="tr-TR" sz="2800" dirty="0" smtClean="0">
                <a:latin typeface="+mj-lt"/>
              </a:rPr>
              <a:t>   </a:t>
            </a:r>
            <a:r>
              <a:rPr lang="en-US" altLang="tr-TR" sz="2800" dirty="0" err="1" smtClean="0">
                <a:latin typeface="+mj-lt"/>
              </a:rPr>
              <a:t>İş</a:t>
            </a:r>
            <a:r>
              <a:rPr lang="en-US" altLang="tr-TR" sz="2800" dirty="0" smtClean="0">
                <a:latin typeface="+mj-lt"/>
              </a:rPr>
              <a:t> </a:t>
            </a:r>
            <a:r>
              <a:rPr lang="en-US" altLang="tr-TR" sz="2800" dirty="0" err="1" smtClean="0">
                <a:latin typeface="+mj-lt"/>
              </a:rPr>
              <a:t>sözleşmesi</a:t>
            </a:r>
            <a:r>
              <a:rPr lang="en-US" altLang="tr-TR" sz="2800" dirty="0" smtClean="0">
                <a:latin typeface="+mj-lt"/>
              </a:rPr>
              <a:t>, </a:t>
            </a:r>
            <a:r>
              <a:rPr lang="en-US" altLang="tr-TR" sz="2800" dirty="0" err="1" smtClean="0">
                <a:latin typeface="+mj-lt"/>
              </a:rPr>
              <a:t>Kanun</a:t>
            </a:r>
            <a:r>
              <a:rPr lang="tr-TR" altLang="tr-TR" sz="2800" dirty="0" smtClean="0">
                <a:latin typeface="+mj-lt"/>
              </a:rPr>
              <a:t>’</a:t>
            </a:r>
            <a:r>
              <a:rPr lang="en-US" altLang="tr-TR" sz="2800" dirty="0" smtClean="0">
                <a:latin typeface="+mj-lt"/>
              </a:rPr>
              <a:t>da </a:t>
            </a:r>
            <a:r>
              <a:rPr lang="en-US" altLang="tr-TR" sz="2800" dirty="0" err="1" smtClean="0">
                <a:latin typeface="+mj-lt"/>
              </a:rPr>
              <a:t>aksi</a:t>
            </a:r>
            <a:r>
              <a:rPr lang="en-US" altLang="tr-TR" sz="2800" dirty="0" smtClean="0">
                <a:latin typeface="+mj-lt"/>
              </a:rPr>
              <a:t> </a:t>
            </a:r>
            <a:r>
              <a:rPr lang="en-US" altLang="tr-TR" sz="2800" dirty="0" err="1" smtClean="0">
                <a:latin typeface="+mj-lt"/>
              </a:rPr>
              <a:t>belirtilmedikçe</a:t>
            </a:r>
            <a:r>
              <a:rPr lang="en-US" altLang="tr-TR" sz="2800" dirty="0" smtClean="0">
                <a:latin typeface="+mj-lt"/>
              </a:rPr>
              <a:t>, </a:t>
            </a:r>
            <a:r>
              <a:rPr lang="en-US" altLang="tr-TR" sz="2800" dirty="0" err="1" smtClean="0">
                <a:latin typeface="+mj-lt"/>
              </a:rPr>
              <a:t>özel</a:t>
            </a:r>
            <a:r>
              <a:rPr lang="en-US" altLang="tr-TR" sz="2800" dirty="0" smtClean="0">
                <a:latin typeface="+mj-lt"/>
              </a:rPr>
              <a:t> </a:t>
            </a:r>
            <a:r>
              <a:rPr lang="en-US" altLang="tr-TR" sz="2800" dirty="0" err="1" smtClean="0">
                <a:latin typeface="+mj-lt"/>
              </a:rPr>
              <a:t>bir</a:t>
            </a:r>
            <a:r>
              <a:rPr lang="en-US" altLang="tr-TR" sz="2800" dirty="0" smtClean="0">
                <a:latin typeface="+mj-lt"/>
              </a:rPr>
              <a:t> </a:t>
            </a:r>
            <a:r>
              <a:rPr lang="en-US" altLang="tr-TR" sz="2800" dirty="0" err="1" smtClean="0">
                <a:latin typeface="+mj-lt"/>
              </a:rPr>
              <a:t>şekle</a:t>
            </a:r>
            <a:r>
              <a:rPr lang="en-US" altLang="tr-TR" sz="2800" dirty="0" smtClean="0">
                <a:latin typeface="+mj-lt"/>
              </a:rPr>
              <a:t> </a:t>
            </a:r>
            <a:r>
              <a:rPr lang="en-US" altLang="tr-TR" sz="2800" dirty="0" err="1" smtClean="0">
                <a:latin typeface="+mj-lt"/>
              </a:rPr>
              <a:t>tâbi</a:t>
            </a:r>
            <a:r>
              <a:rPr lang="en-US" altLang="tr-TR" sz="2800" dirty="0" smtClean="0">
                <a:latin typeface="+mj-lt"/>
              </a:rPr>
              <a:t> </a:t>
            </a:r>
            <a:r>
              <a:rPr lang="en-US" altLang="tr-TR" sz="2800" dirty="0" err="1" smtClean="0">
                <a:latin typeface="+mj-lt"/>
              </a:rPr>
              <a:t>değildir</a:t>
            </a:r>
            <a:r>
              <a:rPr lang="en-US" altLang="tr-TR" sz="2800" dirty="0" smtClean="0">
                <a:latin typeface="+mj-lt"/>
              </a:rPr>
              <a:t>. </a:t>
            </a:r>
          </a:p>
        </p:txBody>
      </p:sp>
      <p:sp>
        <p:nvSpPr>
          <p:cNvPr id="4" name="5 Slayt Numarası Yer Tutucusu"/>
          <p:cNvSpPr>
            <a:spLocks noGrp="1"/>
          </p:cNvSpPr>
          <p:nvPr>
            <p:ph type="sldNum" sz="quarter" idx="12"/>
          </p:nvPr>
        </p:nvSpPr>
        <p:spPr/>
        <p:txBody>
          <a:bodyPr/>
          <a:lstStyle/>
          <a:p>
            <a:pPr>
              <a:defRPr/>
            </a:pPr>
            <a:fld id="{74B5BF69-25C0-463A-B7E6-2438C7ED37B9}" type="slidenum">
              <a:rPr lang="en-US"/>
              <a:pPr>
                <a:defRPr/>
              </a:pPr>
              <a:t>25</a:t>
            </a:fld>
            <a:endParaRPr lang="en-US"/>
          </a:p>
        </p:txBody>
      </p:sp>
    </p:spTree>
    <p:extLst>
      <p:ext uri="{BB962C8B-B14F-4D97-AF65-F5344CB8AC3E}">
        <p14:creationId xmlns:p14="http://schemas.microsoft.com/office/powerpoint/2010/main" val="3975025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457200" y="228600"/>
            <a:ext cx="8218488" cy="1400175"/>
          </a:xfrm>
        </p:spPr>
        <p:txBody>
          <a:bodyPr/>
          <a:lstStyle/>
          <a:p>
            <a:pPr eaLnBrk="1" hangingPunct="1">
              <a:defRPr/>
            </a:pPr>
            <a:r>
              <a:rPr lang="en-US" sz="2400" b="1" dirty="0" err="1" smtClean="0">
                <a:solidFill>
                  <a:schemeClr val="tx1"/>
                </a:solidFill>
                <a:latin typeface="+mj-lt"/>
              </a:rPr>
              <a:t>Süresi</a:t>
            </a:r>
            <a:r>
              <a:rPr lang="en-US" sz="2400" b="1" dirty="0" smtClean="0">
                <a:solidFill>
                  <a:schemeClr val="tx1"/>
                </a:solidFill>
                <a:latin typeface="+mj-lt"/>
              </a:rPr>
              <a:t> </a:t>
            </a:r>
            <a:r>
              <a:rPr lang="en-US" sz="2400" b="1" dirty="0" err="1" smtClean="0">
                <a:solidFill>
                  <a:schemeClr val="tx1"/>
                </a:solidFill>
                <a:latin typeface="+mj-lt"/>
              </a:rPr>
              <a:t>bir</a:t>
            </a:r>
            <a:r>
              <a:rPr lang="en-US" sz="2400" b="1" dirty="0" smtClean="0">
                <a:solidFill>
                  <a:schemeClr val="tx1"/>
                </a:solidFill>
                <a:latin typeface="+mj-lt"/>
              </a:rPr>
              <a:t> </a:t>
            </a:r>
            <a:r>
              <a:rPr lang="en-US" sz="2400" b="1" dirty="0" err="1" smtClean="0">
                <a:solidFill>
                  <a:schemeClr val="tx1"/>
                </a:solidFill>
                <a:latin typeface="+mj-lt"/>
              </a:rPr>
              <a:t>yıl</a:t>
            </a:r>
            <a:r>
              <a:rPr lang="en-US" sz="2400" b="1" dirty="0" smtClean="0">
                <a:solidFill>
                  <a:schemeClr val="tx1"/>
                </a:solidFill>
                <a:latin typeface="+mj-lt"/>
              </a:rPr>
              <a:t> </a:t>
            </a:r>
            <a:r>
              <a:rPr lang="en-US" sz="2400" b="1" dirty="0" err="1" smtClean="0">
                <a:solidFill>
                  <a:schemeClr val="tx1"/>
                </a:solidFill>
                <a:latin typeface="+mj-lt"/>
              </a:rPr>
              <a:t>ve</a:t>
            </a:r>
            <a:r>
              <a:rPr lang="en-US" sz="2400" b="1" dirty="0" smtClean="0">
                <a:solidFill>
                  <a:schemeClr val="tx1"/>
                </a:solidFill>
                <a:latin typeface="+mj-lt"/>
              </a:rPr>
              <a:t> </a:t>
            </a:r>
            <a:r>
              <a:rPr lang="en-US" sz="2400" b="1" dirty="0" err="1" smtClean="0">
                <a:solidFill>
                  <a:schemeClr val="tx1"/>
                </a:solidFill>
                <a:latin typeface="+mj-lt"/>
              </a:rPr>
              <a:t>daha</a:t>
            </a:r>
            <a:r>
              <a:rPr lang="en-US" sz="2400" b="1" dirty="0" smtClean="0">
                <a:solidFill>
                  <a:schemeClr val="tx1"/>
                </a:solidFill>
                <a:latin typeface="+mj-lt"/>
              </a:rPr>
              <a:t> </a:t>
            </a:r>
            <a:r>
              <a:rPr lang="en-US" sz="2400" b="1" dirty="0" err="1" smtClean="0">
                <a:solidFill>
                  <a:schemeClr val="tx1"/>
                </a:solidFill>
                <a:latin typeface="+mj-lt"/>
              </a:rPr>
              <a:t>fazla</a:t>
            </a:r>
            <a:r>
              <a:rPr lang="en-US" sz="2400" b="1" dirty="0" smtClean="0">
                <a:solidFill>
                  <a:schemeClr val="tx1"/>
                </a:solidFill>
                <a:latin typeface="+mj-lt"/>
              </a:rPr>
              <a:t> </a:t>
            </a:r>
            <a:r>
              <a:rPr lang="en-US" sz="2400" b="1" dirty="0" err="1" smtClean="0">
                <a:solidFill>
                  <a:schemeClr val="tx1"/>
                </a:solidFill>
                <a:latin typeface="+mj-lt"/>
              </a:rPr>
              <a:t>olan</a:t>
            </a:r>
            <a:r>
              <a:rPr lang="en-US" sz="2400" b="1" dirty="0" smtClean="0">
                <a:solidFill>
                  <a:schemeClr val="tx1"/>
                </a:solidFill>
                <a:latin typeface="+mj-lt"/>
              </a:rPr>
              <a:t> </a:t>
            </a:r>
            <a:r>
              <a:rPr lang="en-US" sz="2400" b="1" dirty="0" err="1" smtClean="0">
                <a:solidFill>
                  <a:schemeClr val="tx1"/>
                </a:solidFill>
                <a:latin typeface="+mj-lt"/>
              </a:rPr>
              <a:t>iş</a:t>
            </a:r>
            <a:r>
              <a:rPr lang="en-US" sz="2400" b="1" dirty="0" smtClean="0">
                <a:solidFill>
                  <a:schemeClr val="tx1"/>
                </a:solidFill>
                <a:latin typeface="+mj-lt"/>
              </a:rPr>
              <a:t> </a:t>
            </a:r>
            <a:r>
              <a:rPr lang="en-US" sz="2400" b="1" dirty="0" err="1" smtClean="0">
                <a:solidFill>
                  <a:schemeClr val="tx1"/>
                </a:solidFill>
                <a:latin typeface="+mj-lt"/>
              </a:rPr>
              <a:t>sözleşmelerinin</a:t>
            </a:r>
            <a:r>
              <a:rPr lang="en-US" sz="2400" b="1" dirty="0" smtClean="0">
                <a:solidFill>
                  <a:schemeClr val="tx1"/>
                </a:solidFill>
                <a:latin typeface="+mj-lt"/>
              </a:rPr>
              <a:t> </a:t>
            </a:r>
            <a:r>
              <a:rPr lang="en-US" sz="2400" b="1" dirty="0" err="1" smtClean="0">
                <a:solidFill>
                  <a:schemeClr val="tx1"/>
                </a:solidFill>
                <a:latin typeface="+mj-lt"/>
              </a:rPr>
              <a:t>yazılı</a:t>
            </a:r>
            <a:r>
              <a:rPr lang="en-US" sz="2400" b="1" dirty="0" smtClean="0">
                <a:solidFill>
                  <a:schemeClr val="tx1"/>
                </a:solidFill>
                <a:latin typeface="+mj-lt"/>
              </a:rPr>
              <a:t> </a:t>
            </a:r>
            <a:r>
              <a:rPr lang="en-US" sz="2400" b="1" dirty="0" err="1" smtClean="0">
                <a:solidFill>
                  <a:schemeClr val="tx1"/>
                </a:solidFill>
                <a:latin typeface="+mj-lt"/>
              </a:rPr>
              <a:t>şekilde</a:t>
            </a:r>
            <a:r>
              <a:rPr lang="en-US" sz="2400" b="1" dirty="0" smtClean="0">
                <a:solidFill>
                  <a:schemeClr val="tx1"/>
                </a:solidFill>
                <a:latin typeface="+mj-lt"/>
              </a:rPr>
              <a:t> </a:t>
            </a:r>
            <a:r>
              <a:rPr lang="en-US" sz="2400" b="1" dirty="0" err="1" smtClean="0">
                <a:solidFill>
                  <a:schemeClr val="tx1"/>
                </a:solidFill>
                <a:latin typeface="+mj-lt"/>
              </a:rPr>
              <a:t>yapılması</a:t>
            </a:r>
            <a:r>
              <a:rPr lang="en-US" sz="2400" b="1" dirty="0" smtClean="0">
                <a:solidFill>
                  <a:schemeClr val="tx1"/>
                </a:solidFill>
                <a:latin typeface="+mj-lt"/>
              </a:rPr>
              <a:t> </a:t>
            </a:r>
            <a:r>
              <a:rPr lang="en-US" sz="2400" b="1" dirty="0" err="1" smtClean="0">
                <a:solidFill>
                  <a:schemeClr val="tx1"/>
                </a:solidFill>
                <a:latin typeface="+mj-lt"/>
              </a:rPr>
              <a:t>zorunludur</a:t>
            </a:r>
            <a:r>
              <a:rPr lang="tr-TR" sz="2400" b="1" dirty="0" smtClean="0">
                <a:solidFill>
                  <a:schemeClr val="tx1"/>
                </a:solidFill>
                <a:latin typeface="+mj-lt"/>
              </a:rPr>
              <a:t/>
            </a:r>
            <a:br>
              <a:rPr lang="tr-TR" sz="2400" b="1" dirty="0" smtClean="0">
                <a:solidFill>
                  <a:schemeClr val="tx1"/>
                </a:solidFill>
                <a:latin typeface="+mj-lt"/>
              </a:rPr>
            </a:br>
            <a:endParaRPr lang="en-US" sz="2400" b="1" dirty="0" smtClean="0">
              <a:solidFill>
                <a:schemeClr val="tx1"/>
              </a:solidFill>
              <a:latin typeface="+mj-lt"/>
            </a:endParaRPr>
          </a:p>
        </p:txBody>
      </p:sp>
      <p:sp>
        <p:nvSpPr>
          <p:cNvPr id="23556" name="Rectangle 3"/>
          <p:cNvSpPr>
            <a:spLocks noGrp="1" noChangeArrowheads="1"/>
          </p:cNvSpPr>
          <p:nvPr>
            <p:ph idx="1"/>
          </p:nvPr>
        </p:nvSpPr>
        <p:spPr>
          <a:xfrm>
            <a:off x="251520" y="1052736"/>
            <a:ext cx="8892480" cy="5805263"/>
          </a:xfrm>
        </p:spPr>
        <p:txBody>
          <a:bodyPr>
            <a:normAutofit/>
          </a:bodyPr>
          <a:lstStyle/>
          <a:p>
            <a:pPr eaLnBrk="1" hangingPunct="1">
              <a:lnSpc>
                <a:spcPct val="80000"/>
              </a:lnSpc>
            </a:pPr>
            <a:endParaRPr lang="tr-TR" altLang="tr-TR" sz="2400" b="1" dirty="0" smtClean="0">
              <a:latin typeface="+mj-lt"/>
            </a:endParaRPr>
          </a:p>
          <a:p>
            <a:pPr eaLnBrk="1" hangingPunct="1">
              <a:lnSpc>
                <a:spcPct val="80000"/>
              </a:lnSpc>
            </a:pPr>
            <a:r>
              <a:rPr lang="en-US" altLang="tr-TR" sz="2400" b="1" dirty="0" err="1" smtClean="0">
                <a:latin typeface="+mj-lt"/>
              </a:rPr>
              <a:t>Yazılı</a:t>
            </a:r>
            <a:r>
              <a:rPr lang="en-US" altLang="tr-TR" sz="2400" b="1" dirty="0" smtClean="0">
                <a:latin typeface="+mj-lt"/>
              </a:rPr>
              <a:t> </a:t>
            </a:r>
            <a:r>
              <a:rPr lang="en-US" altLang="tr-TR" sz="2400" b="1" dirty="0" err="1" smtClean="0">
                <a:latin typeface="+mj-lt"/>
              </a:rPr>
              <a:t>sözleşme</a:t>
            </a:r>
            <a:r>
              <a:rPr lang="en-US" altLang="tr-TR" sz="2400" b="1" dirty="0" smtClean="0">
                <a:latin typeface="+mj-lt"/>
              </a:rPr>
              <a:t> </a:t>
            </a:r>
            <a:r>
              <a:rPr lang="en-US" altLang="tr-TR" sz="2400" b="1" dirty="0" err="1" smtClean="0">
                <a:latin typeface="+mj-lt"/>
              </a:rPr>
              <a:t>yapılmayan</a:t>
            </a:r>
            <a:r>
              <a:rPr lang="en-US" altLang="tr-TR" sz="2400" b="1" dirty="0" smtClean="0">
                <a:latin typeface="+mj-lt"/>
              </a:rPr>
              <a:t> </a:t>
            </a:r>
            <a:r>
              <a:rPr lang="en-US" altLang="tr-TR" sz="2400" b="1" dirty="0" err="1" smtClean="0">
                <a:latin typeface="+mj-lt"/>
              </a:rPr>
              <a:t>hallerde</a:t>
            </a:r>
            <a:r>
              <a:rPr lang="en-US" altLang="tr-TR" sz="2400" b="1" dirty="0" smtClean="0">
                <a:latin typeface="+mj-lt"/>
              </a:rPr>
              <a:t> </a:t>
            </a:r>
            <a:r>
              <a:rPr lang="en-US" altLang="tr-TR" sz="2400" b="1" dirty="0" err="1" smtClean="0">
                <a:latin typeface="+mj-lt"/>
              </a:rPr>
              <a:t>işveren</a:t>
            </a:r>
            <a:r>
              <a:rPr lang="en-US" altLang="tr-TR" sz="2400" b="1" dirty="0" smtClean="0">
                <a:latin typeface="+mj-lt"/>
              </a:rPr>
              <a:t> </a:t>
            </a:r>
            <a:r>
              <a:rPr lang="en-US" altLang="tr-TR" sz="2400" b="1" dirty="0" err="1" smtClean="0">
                <a:latin typeface="+mj-lt"/>
              </a:rPr>
              <a:t>işçiye</a:t>
            </a:r>
            <a:r>
              <a:rPr lang="en-US" altLang="tr-TR" sz="2400" b="1" dirty="0" smtClean="0">
                <a:latin typeface="+mj-lt"/>
              </a:rPr>
              <a:t> </a:t>
            </a:r>
            <a:r>
              <a:rPr lang="en-US" altLang="tr-TR" sz="2400" b="1" dirty="0" err="1" smtClean="0">
                <a:latin typeface="+mj-lt"/>
              </a:rPr>
              <a:t>en</a:t>
            </a:r>
            <a:r>
              <a:rPr lang="en-US" altLang="tr-TR" sz="2400" b="1" dirty="0" smtClean="0">
                <a:latin typeface="+mj-lt"/>
              </a:rPr>
              <a:t> </a:t>
            </a:r>
            <a:r>
              <a:rPr lang="en-US" altLang="tr-TR" sz="2400" b="1" dirty="0" err="1" smtClean="0">
                <a:latin typeface="+mj-lt"/>
              </a:rPr>
              <a:t>geç</a:t>
            </a:r>
            <a:r>
              <a:rPr lang="en-US" altLang="tr-TR" sz="2400" b="1" dirty="0" smtClean="0">
                <a:latin typeface="+mj-lt"/>
              </a:rPr>
              <a:t> </a:t>
            </a:r>
            <a:r>
              <a:rPr lang="en-US" altLang="tr-TR" sz="2400" b="1" dirty="0" err="1" smtClean="0">
                <a:latin typeface="+mj-lt"/>
              </a:rPr>
              <a:t>iki</a:t>
            </a:r>
            <a:r>
              <a:rPr lang="en-US" altLang="tr-TR" sz="2400" b="1" dirty="0" smtClean="0">
                <a:latin typeface="+mj-lt"/>
              </a:rPr>
              <a:t> ay </a:t>
            </a:r>
            <a:r>
              <a:rPr lang="en-US" altLang="tr-TR" sz="2400" b="1" dirty="0" err="1" smtClean="0">
                <a:latin typeface="+mj-lt"/>
              </a:rPr>
              <a:t>içinde</a:t>
            </a:r>
            <a:r>
              <a:rPr lang="en-US" altLang="tr-TR" sz="2400" b="1" dirty="0" smtClean="0">
                <a:latin typeface="+mj-lt"/>
              </a:rPr>
              <a:t> </a:t>
            </a:r>
            <a:r>
              <a:rPr lang="en-US" altLang="tr-TR" sz="2400" b="1" dirty="0" err="1" smtClean="0">
                <a:latin typeface="+mj-lt"/>
              </a:rPr>
              <a:t>genel</a:t>
            </a:r>
            <a:r>
              <a:rPr lang="en-US" altLang="tr-TR" sz="2400" b="1" dirty="0" smtClean="0">
                <a:latin typeface="+mj-lt"/>
              </a:rPr>
              <a:t> </a:t>
            </a:r>
            <a:r>
              <a:rPr lang="en-US" altLang="tr-TR" sz="2400" b="1" dirty="0" err="1" smtClean="0">
                <a:latin typeface="+mj-lt"/>
              </a:rPr>
              <a:t>ve</a:t>
            </a:r>
            <a:r>
              <a:rPr lang="en-US" altLang="tr-TR" sz="2400" b="1" dirty="0" smtClean="0">
                <a:latin typeface="+mj-lt"/>
              </a:rPr>
              <a:t> </a:t>
            </a:r>
            <a:r>
              <a:rPr lang="en-US" altLang="tr-TR" sz="2400" b="1" dirty="0" err="1" smtClean="0">
                <a:latin typeface="+mj-lt"/>
              </a:rPr>
              <a:t>özel</a:t>
            </a:r>
            <a:r>
              <a:rPr lang="en-US" altLang="tr-TR" sz="2400" b="1" dirty="0" smtClean="0">
                <a:latin typeface="+mj-lt"/>
              </a:rPr>
              <a:t> </a:t>
            </a:r>
            <a:r>
              <a:rPr lang="en-US" altLang="tr-TR" sz="2400" b="1" dirty="0" err="1" smtClean="0">
                <a:latin typeface="+mj-lt"/>
              </a:rPr>
              <a:t>çalışma</a:t>
            </a:r>
            <a:r>
              <a:rPr lang="en-US" altLang="tr-TR" sz="2400" b="1" dirty="0" smtClean="0">
                <a:latin typeface="+mj-lt"/>
              </a:rPr>
              <a:t> </a:t>
            </a:r>
            <a:r>
              <a:rPr lang="en-US" altLang="tr-TR" sz="2400" b="1" dirty="0" err="1" smtClean="0">
                <a:latin typeface="+mj-lt"/>
              </a:rPr>
              <a:t>koşullarını</a:t>
            </a:r>
            <a:r>
              <a:rPr lang="en-US" altLang="tr-TR" sz="2400" b="1" dirty="0" smtClean="0">
                <a:latin typeface="+mj-lt"/>
              </a:rPr>
              <a:t>, </a:t>
            </a:r>
            <a:r>
              <a:rPr lang="en-US" altLang="tr-TR" sz="2400" b="1" dirty="0" err="1" smtClean="0">
                <a:latin typeface="+mj-lt"/>
              </a:rPr>
              <a:t>günlük</a:t>
            </a:r>
            <a:r>
              <a:rPr lang="en-US" altLang="tr-TR" sz="2400" b="1" dirty="0" smtClean="0">
                <a:latin typeface="+mj-lt"/>
              </a:rPr>
              <a:t> </a:t>
            </a:r>
            <a:r>
              <a:rPr lang="en-US" altLang="tr-TR" sz="2400" b="1" dirty="0" err="1" smtClean="0">
                <a:latin typeface="+mj-lt"/>
              </a:rPr>
              <a:t>ya</a:t>
            </a:r>
            <a:r>
              <a:rPr lang="en-US" altLang="tr-TR" sz="2400" b="1" dirty="0" smtClean="0">
                <a:latin typeface="+mj-lt"/>
              </a:rPr>
              <a:t> da </a:t>
            </a:r>
            <a:r>
              <a:rPr lang="en-US" altLang="tr-TR" sz="2400" b="1" dirty="0" err="1" smtClean="0">
                <a:latin typeface="+mj-lt"/>
              </a:rPr>
              <a:t>haftalık</a:t>
            </a:r>
            <a:r>
              <a:rPr lang="en-US" altLang="tr-TR" sz="2400" b="1" dirty="0" smtClean="0">
                <a:latin typeface="+mj-lt"/>
              </a:rPr>
              <a:t> </a:t>
            </a:r>
            <a:r>
              <a:rPr lang="en-US" altLang="tr-TR" sz="2400" b="1" dirty="0" err="1" smtClean="0">
                <a:latin typeface="+mj-lt"/>
              </a:rPr>
              <a:t>çalışma</a:t>
            </a:r>
            <a:r>
              <a:rPr lang="en-US" altLang="tr-TR" sz="2400" b="1" dirty="0" smtClean="0">
                <a:latin typeface="+mj-lt"/>
              </a:rPr>
              <a:t> </a:t>
            </a:r>
            <a:r>
              <a:rPr lang="en-US" altLang="tr-TR" sz="2400" b="1" dirty="0" err="1" smtClean="0">
                <a:latin typeface="+mj-lt"/>
              </a:rPr>
              <a:t>süresini</a:t>
            </a:r>
            <a:r>
              <a:rPr lang="en-US" altLang="tr-TR" sz="2400" b="1" dirty="0" smtClean="0">
                <a:latin typeface="+mj-lt"/>
              </a:rPr>
              <a:t>, </a:t>
            </a:r>
            <a:r>
              <a:rPr lang="en-US" altLang="tr-TR" sz="2400" b="1" dirty="0" err="1" smtClean="0">
                <a:latin typeface="+mj-lt"/>
              </a:rPr>
              <a:t>temel</a:t>
            </a:r>
            <a:r>
              <a:rPr lang="en-US" altLang="tr-TR" sz="2400" b="1" dirty="0" smtClean="0">
                <a:latin typeface="+mj-lt"/>
              </a:rPr>
              <a:t> </a:t>
            </a:r>
            <a:r>
              <a:rPr lang="en-US" altLang="tr-TR" sz="2400" b="1" dirty="0" err="1" smtClean="0">
                <a:latin typeface="+mj-lt"/>
              </a:rPr>
              <a:t>ücreti</a:t>
            </a:r>
            <a:r>
              <a:rPr lang="en-US" altLang="tr-TR" sz="2400" b="1" dirty="0" smtClean="0">
                <a:latin typeface="+mj-lt"/>
              </a:rPr>
              <a:t> </a:t>
            </a:r>
            <a:r>
              <a:rPr lang="en-US" altLang="tr-TR" sz="2400" b="1" dirty="0" err="1" smtClean="0">
                <a:latin typeface="+mj-lt"/>
              </a:rPr>
              <a:t>ve</a:t>
            </a:r>
            <a:r>
              <a:rPr lang="en-US" altLang="tr-TR" sz="2400" b="1" dirty="0" smtClean="0">
                <a:latin typeface="+mj-lt"/>
              </a:rPr>
              <a:t> </a:t>
            </a:r>
            <a:r>
              <a:rPr lang="en-US" altLang="tr-TR" sz="2400" b="1" dirty="0" err="1" smtClean="0">
                <a:latin typeface="+mj-lt"/>
              </a:rPr>
              <a:t>varsa</a:t>
            </a:r>
            <a:r>
              <a:rPr lang="en-US" altLang="tr-TR" sz="2400" b="1" dirty="0" smtClean="0">
                <a:latin typeface="+mj-lt"/>
              </a:rPr>
              <a:t> </a:t>
            </a:r>
            <a:r>
              <a:rPr lang="en-US" altLang="tr-TR" sz="2400" b="1" dirty="0" err="1" smtClean="0">
                <a:latin typeface="+mj-lt"/>
              </a:rPr>
              <a:t>ücret</a:t>
            </a:r>
            <a:r>
              <a:rPr lang="en-US" altLang="tr-TR" sz="2400" b="1" dirty="0" smtClean="0">
                <a:latin typeface="+mj-lt"/>
              </a:rPr>
              <a:t> </a:t>
            </a:r>
            <a:r>
              <a:rPr lang="en-US" altLang="tr-TR" sz="2400" b="1" dirty="0" err="1" smtClean="0">
                <a:latin typeface="+mj-lt"/>
              </a:rPr>
              <a:t>eklerini</a:t>
            </a:r>
            <a:r>
              <a:rPr lang="en-US" altLang="tr-TR" sz="2400" b="1" dirty="0" smtClean="0">
                <a:latin typeface="+mj-lt"/>
              </a:rPr>
              <a:t>, </a:t>
            </a:r>
            <a:r>
              <a:rPr lang="en-US" altLang="tr-TR" sz="2400" b="1" dirty="0" err="1" smtClean="0">
                <a:latin typeface="+mj-lt"/>
              </a:rPr>
              <a:t>ücret</a:t>
            </a:r>
            <a:r>
              <a:rPr lang="en-US" altLang="tr-TR" sz="2400" b="1" dirty="0" smtClean="0">
                <a:latin typeface="+mj-lt"/>
              </a:rPr>
              <a:t> </a:t>
            </a:r>
            <a:r>
              <a:rPr lang="en-US" altLang="tr-TR" sz="2400" b="1" dirty="0" err="1" smtClean="0">
                <a:latin typeface="+mj-lt"/>
              </a:rPr>
              <a:t>ödeme</a:t>
            </a:r>
            <a:r>
              <a:rPr lang="en-US" altLang="tr-TR" sz="2400" b="1" dirty="0" smtClean="0">
                <a:latin typeface="+mj-lt"/>
              </a:rPr>
              <a:t> </a:t>
            </a:r>
            <a:r>
              <a:rPr lang="en-US" altLang="tr-TR" sz="2400" b="1" dirty="0" err="1" smtClean="0">
                <a:latin typeface="+mj-lt"/>
              </a:rPr>
              <a:t>dönemini</a:t>
            </a:r>
            <a:r>
              <a:rPr lang="en-US" altLang="tr-TR" sz="2400" b="1" dirty="0" smtClean="0">
                <a:latin typeface="+mj-lt"/>
              </a:rPr>
              <a:t>, </a:t>
            </a:r>
            <a:r>
              <a:rPr lang="en-US" altLang="tr-TR" sz="2400" b="1" dirty="0" err="1" smtClean="0">
                <a:latin typeface="+mj-lt"/>
              </a:rPr>
              <a:t>süresi</a:t>
            </a:r>
            <a:r>
              <a:rPr lang="en-US" altLang="tr-TR" sz="2400" b="1" dirty="0" smtClean="0">
                <a:latin typeface="+mj-lt"/>
              </a:rPr>
              <a:t> </a:t>
            </a:r>
            <a:r>
              <a:rPr lang="en-US" altLang="tr-TR" sz="2400" b="1" dirty="0" err="1" smtClean="0">
                <a:latin typeface="+mj-lt"/>
              </a:rPr>
              <a:t>belirli</a:t>
            </a:r>
            <a:r>
              <a:rPr lang="en-US" altLang="tr-TR" sz="2400" b="1" dirty="0" smtClean="0">
                <a:latin typeface="+mj-lt"/>
              </a:rPr>
              <a:t> </a:t>
            </a:r>
            <a:r>
              <a:rPr lang="en-US" altLang="tr-TR" sz="2400" b="1" dirty="0" err="1" smtClean="0">
                <a:latin typeface="+mj-lt"/>
              </a:rPr>
              <a:t>ise</a:t>
            </a:r>
            <a:r>
              <a:rPr lang="en-US" altLang="tr-TR" sz="2400" b="1" dirty="0" smtClean="0">
                <a:latin typeface="+mj-lt"/>
              </a:rPr>
              <a:t> </a:t>
            </a:r>
            <a:r>
              <a:rPr lang="en-US" altLang="tr-TR" sz="2400" b="1" dirty="0" err="1" smtClean="0">
                <a:latin typeface="+mj-lt"/>
              </a:rPr>
              <a:t>sözleşmenin</a:t>
            </a:r>
            <a:r>
              <a:rPr lang="en-US" altLang="tr-TR" sz="2400" b="1" dirty="0" smtClean="0">
                <a:latin typeface="+mj-lt"/>
              </a:rPr>
              <a:t> </a:t>
            </a:r>
            <a:r>
              <a:rPr lang="en-US" altLang="tr-TR" sz="2400" b="1" dirty="0" err="1" smtClean="0">
                <a:latin typeface="+mj-lt"/>
              </a:rPr>
              <a:t>süresini</a:t>
            </a:r>
            <a:r>
              <a:rPr lang="en-US" altLang="tr-TR" sz="2400" b="1" dirty="0" smtClean="0">
                <a:latin typeface="+mj-lt"/>
              </a:rPr>
              <a:t>, </a:t>
            </a:r>
            <a:r>
              <a:rPr lang="en-US" altLang="tr-TR" sz="2400" b="1" dirty="0" err="1" smtClean="0">
                <a:latin typeface="+mj-lt"/>
              </a:rPr>
              <a:t>fesih</a:t>
            </a:r>
            <a:r>
              <a:rPr lang="en-US" altLang="tr-TR" sz="2400" b="1" dirty="0" smtClean="0">
                <a:latin typeface="+mj-lt"/>
              </a:rPr>
              <a:t> </a:t>
            </a:r>
            <a:r>
              <a:rPr lang="en-US" altLang="tr-TR" sz="2400" b="1" dirty="0" err="1" smtClean="0">
                <a:latin typeface="+mj-lt"/>
              </a:rPr>
              <a:t>halinde</a:t>
            </a:r>
            <a:r>
              <a:rPr lang="en-US" altLang="tr-TR" sz="2400" b="1" dirty="0" smtClean="0">
                <a:latin typeface="+mj-lt"/>
              </a:rPr>
              <a:t> </a:t>
            </a:r>
            <a:r>
              <a:rPr lang="en-US" altLang="tr-TR" sz="2400" b="1" dirty="0" err="1" smtClean="0">
                <a:latin typeface="+mj-lt"/>
              </a:rPr>
              <a:t>tarafların</a:t>
            </a:r>
            <a:r>
              <a:rPr lang="en-US" altLang="tr-TR" sz="2400" b="1" dirty="0" smtClean="0">
                <a:latin typeface="+mj-lt"/>
              </a:rPr>
              <a:t> </a:t>
            </a:r>
            <a:r>
              <a:rPr lang="en-US" altLang="tr-TR" sz="2400" b="1" dirty="0" err="1" smtClean="0">
                <a:latin typeface="+mj-lt"/>
              </a:rPr>
              <a:t>uymak</a:t>
            </a:r>
            <a:r>
              <a:rPr lang="en-US" altLang="tr-TR" sz="2400" b="1" dirty="0" smtClean="0">
                <a:latin typeface="+mj-lt"/>
              </a:rPr>
              <a:t> </a:t>
            </a:r>
            <a:r>
              <a:rPr lang="en-US" altLang="tr-TR" sz="2400" b="1" dirty="0" err="1" smtClean="0">
                <a:latin typeface="+mj-lt"/>
              </a:rPr>
              <a:t>zorunda</a:t>
            </a:r>
            <a:r>
              <a:rPr lang="en-US" altLang="tr-TR" sz="2400" b="1" dirty="0" smtClean="0">
                <a:latin typeface="+mj-lt"/>
              </a:rPr>
              <a:t> </a:t>
            </a:r>
            <a:r>
              <a:rPr lang="en-US" altLang="tr-TR" sz="2400" b="1" dirty="0" err="1" smtClean="0">
                <a:latin typeface="+mj-lt"/>
              </a:rPr>
              <a:t>oldukları</a:t>
            </a:r>
            <a:r>
              <a:rPr lang="en-US" altLang="tr-TR" sz="2400" b="1" dirty="0" smtClean="0">
                <a:latin typeface="+mj-lt"/>
              </a:rPr>
              <a:t> </a:t>
            </a:r>
            <a:r>
              <a:rPr lang="en-US" altLang="tr-TR" sz="2400" b="1" dirty="0" err="1" smtClean="0">
                <a:latin typeface="+mj-lt"/>
              </a:rPr>
              <a:t>hükümleri</a:t>
            </a:r>
            <a:r>
              <a:rPr lang="en-US" altLang="tr-TR" sz="2400" b="1" dirty="0" smtClean="0">
                <a:latin typeface="+mj-lt"/>
              </a:rPr>
              <a:t> </a:t>
            </a:r>
            <a:r>
              <a:rPr lang="en-US" altLang="tr-TR" sz="2400" b="1" dirty="0" err="1" smtClean="0">
                <a:latin typeface="+mj-lt"/>
              </a:rPr>
              <a:t>gösteren</a:t>
            </a:r>
            <a:r>
              <a:rPr lang="en-US" altLang="tr-TR" sz="2400" b="1" dirty="0" smtClean="0">
                <a:latin typeface="+mj-lt"/>
              </a:rPr>
              <a:t> </a:t>
            </a:r>
            <a:r>
              <a:rPr lang="en-US" altLang="tr-TR" sz="2400" b="1" dirty="0" err="1" smtClean="0">
                <a:latin typeface="+mj-lt"/>
              </a:rPr>
              <a:t>yazılı</a:t>
            </a:r>
            <a:r>
              <a:rPr lang="en-US" altLang="tr-TR" sz="2400" b="1" dirty="0" smtClean="0">
                <a:latin typeface="+mj-lt"/>
              </a:rPr>
              <a:t> </a:t>
            </a:r>
            <a:r>
              <a:rPr lang="en-US" altLang="tr-TR" sz="2400" b="1" dirty="0" err="1" smtClean="0">
                <a:latin typeface="+mj-lt"/>
              </a:rPr>
              <a:t>bir</a:t>
            </a:r>
            <a:r>
              <a:rPr lang="en-US" altLang="tr-TR" sz="2400" b="1" dirty="0" smtClean="0">
                <a:latin typeface="+mj-lt"/>
              </a:rPr>
              <a:t> </a:t>
            </a:r>
            <a:r>
              <a:rPr lang="en-US" altLang="tr-TR" sz="2400" b="1" dirty="0" err="1" smtClean="0">
                <a:latin typeface="+mj-lt"/>
              </a:rPr>
              <a:t>belge</a:t>
            </a:r>
            <a:r>
              <a:rPr lang="en-US" altLang="tr-TR" sz="2400" b="1" dirty="0" smtClean="0">
                <a:latin typeface="+mj-lt"/>
              </a:rPr>
              <a:t> </a:t>
            </a:r>
            <a:r>
              <a:rPr lang="en-US" altLang="tr-TR" sz="2400" b="1" dirty="0" err="1" smtClean="0">
                <a:latin typeface="+mj-lt"/>
              </a:rPr>
              <a:t>vermekle</a:t>
            </a:r>
            <a:r>
              <a:rPr lang="en-US" altLang="tr-TR" sz="2400" b="1" dirty="0" smtClean="0">
                <a:latin typeface="+mj-lt"/>
              </a:rPr>
              <a:t> </a:t>
            </a:r>
            <a:r>
              <a:rPr lang="en-US" altLang="tr-TR" sz="2400" b="1" dirty="0" err="1" smtClean="0">
                <a:latin typeface="+mj-lt"/>
              </a:rPr>
              <a:t>yükümlüdür</a:t>
            </a:r>
            <a:r>
              <a:rPr lang="en-US" altLang="tr-TR" sz="2400" b="1" dirty="0" smtClean="0">
                <a:latin typeface="+mj-lt"/>
              </a:rPr>
              <a:t>. </a:t>
            </a:r>
            <a:endParaRPr lang="tr-TR" altLang="tr-TR" sz="2400" b="1" dirty="0" smtClean="0">
              <a:latin typeface="+mj-lt"/>
            </a:endParaRPr>
          </a:p>
          <a:p>
            <a:pPr eaLnBrk="1" hangingPunct="1">
              <a:lnSpc>
                <a:spcPct val="80000"/>
              </a:lnSpc>
              <a:buFontTx/>
              <a:buNone/>
            </a:pPr>
            <a:endParaRPr lang="tr-TR" altLang="tr-TR" sz="2400" b="1" dirty="0" smtClean="0">
              <a:latin typeface="+mj-lt"/>
            </a:endParaRPr>
          </a:p>
          <a:p>
            <a:pPr eaLnBrk="1" hangingPunct="1">
              <a:lnSpc>
                <a:spcPct val="80000"/>
              </a:lnSpc>
            </a:pPr>
            <a:r>
              <a:rPr lang="en-US" altLang="tr-TR" sz="2400" b="1" dirty="0" err="1" smtClean="0">
                <a:latin typeface="+mj-lt"/>
              </a:rPr>
              <a:t>Süresi</a:t>
            </a:r>
            <a:r>
              <a:rPr lang="en-US" altLang="tr-TR" sz="2400" b="1" dirty="0" smtClean="0">
                <a:latin typeface="+mj-lt"/>
              </a:rPr>
              <a:t> </a:t>
            </a:r>
            <a:r>
              <a:rPr lang="en-US" altLang="tr-TR" sz="2400" b="1" dirty="0" err="1" smtClean="0">
                <a:latin typeface="+mj-lt"/>
              </a:rPr>
              <a:t>bir</a:t>
            </a:r>
            <a:r>
              <a:rPr lang="en-US" altLang="tr-TR" sz="2400" b="1" dirty="0" smtClean="0">
                <a:latin typeface="+mj-lt"/>
              </a:rPr>
              <a:t> </a:t>
            </a:r>
            <a:r>
              <a:rPr lang="en-US" altLang="tr-TR" sz="2400" b="1" dirty="0" err="1" smtClean="0">
                <a:latin typeface="+mj-lt"/>
              </a:rPr>
              <a:t>ayı</a:t>
            </a:r>
            <a:r>
              <a:rPr lang="en-US" altLang="tr-TR" sz="2400" b="1" dirty="0" smtClean="0">
                <a:latin typeface="+mj-lt"/>
              </a:rPr>
              <a:t> </a:t>
            </a:r>
            <a:r>
              <a:rPr lang="en-US" altLang="tr-TR" sz="2400" b="1" dirty="0" err="1" smtClean="0">
                <a:latin typeface="+mj-lt"/>
              </a:rPr>
              <a:t>geçmeyen</a:t>
            </a:r>
            <a:r>
              <a:rPr lang="en-US" altLang="tr-TR" sz="2400" b="1" dirty="0" smtClean="0">
                <a:latin typeface="+mj-lt"/>
              </a:rPr>
              <a:t> </a:t>
            </a:r>
            <a:r>
              <a:rPr lang="en-US" altLang="tr-TR" sz="2400" b="1" dirty="0" err="1" smtClean="0">
                <a:latin typeface="+mj-lt"/>
              </a:rPr>
              <a:t>belirli</a:t>
            </a:r>
            <a:r>
              <a:rPr lang="en-US" altLang="tr-TR" sz="2400" b="1" dirty="0" smtClean="0">
                <a:latin typeface="+mj-lt"/>
              </a:rPr>
              <a:t> </a:t>
            </a:r>
            <a:r>
              <a:rPr lang="en-US" altLang="tr-TR" sz="2400" b="1" dirty="0" err="1" smtClean="0">
                <a:latin typeface="+mj-lt"/>
              </a:rPr>
              <a:t>süreli</a:t>
            </a:r>
            <a:r>
              <a:rPr lang="en-US" altLang="tr-TR" sz="2400" b="1" dirty="0" smtClean="0">
                <a:latin typeface="+mj-lt"/>
              </a:rPr>
              <a:t> </a:t>
            </a:r>
            <a:r>
              <a:rPr lang="en-US" altLang="tr-TR" sz="2400" b="1" dirty="0" err="1" smtClean="0">
                <a:latin typeface="+mj-lt"/>
              </a:rPr>
              <a:t>iş</a:t>
            </a:r>
            <a:r>
              <a:rPr lang="en-US" altLang="tr-TR" sz="2400" b="1" dirty="0" smtClean="0">
                <a:latin typeface="+mj-lt"/>
              </a:rPr>
              <a:t> </a:t>
            </a:r>
            <a:r>
              <a:rPr lang="en-US" altLang="tr-TR" sz="2400" b="1" dirty="0" err="1" smtClean="0">
                <a:latin typeface="+mj-lt"/>
              </a:rPr>
              <a:t>sözleşmelerinde</a:t>
            </a:r>
            <a:r>
              <a:rPr lang="en-US" altLang="tr-TR" sz="2400" b="1" dirty="0" smtClean="0">
                <a:latin typeface="+mj-lt"/>
              </a:rPr>
              <a:t> </a:t>
            </a:r>
            <a:r>
              <a:rPr lang="en-US" altLang="tr-TR" sz="2400" b="1" dirty="0" err="1" smtClean="0">
                <a:latin typeface="+mj-lt"/>
              </a:rPr>
              <a:t>bu</a:t>
            </a:r>
            <a:r>
              <a:rPr lang="en-US" altLang="tr-TR" sz="2400" b="1" dirty="0" smtClean="0">
                <a:latin typeface="+mj-lt"/>
              </a:rPr>
              <a:t> </a:t>
            </a:r>
            <a:r>
              <a:rPr lang="en-US" altLang="tr-TR" sz="2400" b="1" dirty="0" err="1" smtClean="0">
                <a:latin typeface="+mj-lt"/>
              </a:rPr>
              <a:t>fıkra</a:t>
            </a:r>
            <a:r>
              <a:rPr lang="en-US" altLang="tr-TR" sz="2400" b="1" dirty="0" smtClean="0">
                <a:latin typeface="+mj-lt"/>
              </a:rPr>
              <a:t> </a:t>
            </a:r>
            <a:r>
              <a:rPr lang="en-US" altLang="tr-TR" sz="2400" b="1" dirty="0" err="1" smtClean="0">
                <a:latin typeface="+mj-lt"/>
              </a:rPr>
              <a:t>hükmü</a:t>
            </a:r>
            <a:r>
              <a:rPr lang="en-US" altLang="tr-TR" sz="2400" b="1" dirty="0" smtClean="0">
                <a:latin typeface="+mj-lt"/>
              </a:rPr>
              <a:t> </a:t>
            </a:r>
            <a:r>
              <a:rPr lang="en-US" altLang="tr-TR" sz="2400" b="1" dirty="0" err="1" smtClean="0">
                <a:latin typeface="+mj-lt"/>
              </a:rPr>
              <a:t>uygulanmaz</a:t>
            </a:r>
            <a:r>
              <a:rPr lang="en-US" altLang="tr-TR" sz="2400" b="1" dirty="0" smtClean="0">
                <a:latin typeface="+mj-lt"/>
              </a:rPr>
              <a:t>. </a:t>
            </a:r>
            <a:endParaRPr lang="tr-TR" altLang="tr-TR" sz="2400" b="1" dirty="0" smtClean="0">
              <a:latin typeface="+mj-lt"/>
            </a:endParaRPr>
          </a:p>
          <a:p>
            <a:pPr eaLnBrk="1" hangingPunct="1">
              <a:lnSpc>
                <a:spcPct val="80000"/>
              </a:lnSpc>
            </a:pPr>
            <a:endParaRPr lang="tr-TR" altLang="tr-TR" sz="2400" b="1" dirty="0" smtClean="0">
              <a:latin typeface="+mj-lt"/>
            </a:endParaRPr>
          </a:p>
          <a:p>
            <a:pPr eaLnBrk="1" hangingPunct="1">
              <a:lnSpc>
                <a:spcPct val="80000"/>
              </a:lnSpc>
            </a:pPr>
            <a:r>
              <a:rPr lang="en-US" altLang="tr-TR" sz="2400" b="1" dirty="0" err="1" smtClean="0">
                <a:latin typeface="+mj-lt"/>
              </a:rPr>
              <a:t>İş</a:t>
            </a:r>
            <a:r>
              <a:rPr lang="en-US" altLang="tr-TR" sz="2400" b="1" dirty="0" smtClean="0">
                <a:latin typeface="+mj-lt"/>
              </a:rPr>
              <a:t> </a:t>
            </a:r>
            <a:r>
              <a:rPr lang="en-US" altLang="tr-TR" sz="2400" b="1" dirty="0" err="1" smtClean="0">
                <a:latin typeface="+mj-lt"/>
              </a:rPr>
              <a:t>sözleşmesi</a:t>
            </a:r>
            <a:r>
              <a:rPr lang="en-US" altLang="tr-TR" sz="2400" b="1" dirty="0" smtClean="0">
                <a:latin typeface="+mj-lt"/>
              </a:rPr>
              <a:t> </a:t>
            </a:r>
            <a:r>
              <a:rPr lang="en-US" altLang="tr-TR" sz="2400" b="1" dirty="0" err="1" smtClean="0">
                <a:latin typeface="+mj-lt"/>
              </a:rPr>
              <a:t>iki</a:t>
            </a:r>
            <a:r>
              <a:rPr lang="en-US" altLang="tr-TR" sz="2400" b="1" dirty="0" smtClean="0">
                <a:latin typeface="+mj-lt"/>
              </a:rPr>
              <a:t> </a:t>
            </a:r>
            <a:r>
              <a:rPr lang="en-US" altLang="tr-TR" sz="2400" b="1" dirty="0" err="1" smtClean="0">
                <a:latin typeface="+mj-lt"/>
              </a:rPr>
              <a:t>aylık</a:t>
            </a:r>
            <a:r>
              <a:rPr lang="en-US" altLang="tr-TR" sz="2400" b="1" dirty="0" smtClean="0">
                <a:latin typeface="+mj-lt"/>
              </a:rPr>
              <a:t> </a:t>
            </a:r>
            <a:r>
              <a:rPr lang="en-US" altLang="tr-TR" sz="2400" b="1" dirty="0" err="1" smtClean="0">
                <a:latin typeface="+mj-lt"/>
              </a:rPr>
              <a:t>süre</a:t>
            </a:r>
            <a:r>
              <a:rPr lang="en-US" altLang="tr-TR" sz="2400" b="1" dirty="0" smtClean="0">
                <a:latin typeface="+mj-lt"/>
              </a:rPr>
              <a:t> </a:t>
            </a:r>
            <a:r>
              <a:rPr lang="en-US" altLang="tr-TR" sz="2400" b="1" dirty="0" err="1" smtClean="0">
                <a:latin typeface="+mj-lt"/>
              </a:rPr>
              <a:t>dolmadan</a:t>
            </a:r>
            <a:r>
              <a:rPr lang="en-US" altLang="tr-TR" sz="2400" b="1" dirty="0" smtClean="0">
                <a:latin typeface="+mj-lt"/>
              </a:rPr>
              <a:t> </a:t>
            </a:r>
            <a:r>
              <a:rPr lang="en-US" altLang="tr-TR" sz="2400" b="1" dirty="0" err="1" smtClean="0">
                <a:latin typeface="+mj-lt"/>
              </a:rPr>
              <a:t>sona</a:t>
            </a:r>
            <a:r>
              <a:rPr lang="en-US" altLang="tr-TR" sz="2400" b="1" dirty="0" smtClean="0">
                <a:latin typeface="+mj-lt"/>
              </a:rPr>
              <a:t> </a:t>
            </a:r>
            <a:r>
              <a:rPr lang="en-US" altLang="tr-TR" sz="2400" b="1" dirty="0" err="1" smtClean="0">
                <a:latin typeface="+mj-lt"/>
              </a:rPr>
              <a:t>ermiş</a:t>
            </a:r>
            <a:r>
              <a:rPr lang="en-US" altLang="tr-TR" sz="2400" b="1" dirty="0" smtClean="0">
                <a:latin typeface="+mj-lt"/>
              </a:rPr>
              <a:t> </a:t>
            </a:r>
            <a:r>
              <a:rPr lang="en-US" altLang="tr-TR" sz="2400" b="1" dirty="0" err="1" smtClean="0">
                <a:latin typeface="+mj-lt"/>
              </a:rPr>
              <a:t>ise</a:t>
            </a:r>
            <a:r>
              <a:rPr lang="en-US" altLang="tr-TR" sz="2400" b="1" dirty="0" smtClean="0">
                <a:latin typeface="+mj-lt"/>
              </a:rPr>
              <a:t>, </a:t>
            </a:r>
            <a:r>
              <a:rPr lang="en-US" altLang="tr-TR" sz="2400" b="1" dirty="0" err="1" smtClean="0">
                <a:latin typeface="+mj-lt"/>
              </a:rPr>
              <a:t>bu</a:t>
            </a:r>
            <a:r>
              <a:rPr lang="en-US" altLang="tr-TR" sz="2400" b="1" dirty="0" smtClean="0">
                <a:latin typeface="+mj-lt"/>
              </a:rPr>
              <a:t> </a:t>
            </a:r>
            <a:r>
              <a:rPr lang="en-US" altLang="tr-TR" sz="2400" b="1" dirty="0" err="1" smtClean="0">
                <a:latin typeface="+mj-lt"/>
              </a:rPr>
              <a:t>bilgilerin</a:t>
            </a:r>
            <a:r>
              <a:rPr lang="en-US" altLang="tr-TR" sz="2400" b="1" dirty="0" smtClean="0">
                <a:latin typeface="+mj-lt"/>
              </a:rPr>
              <a:t> </a:t>
            </a:r>
            <a:r>
              <a:rPr lang="en-US" altLang="tr-TR" sz="2400" b="1" dirty="0" err="1" smtClean="0">
                <a:latin typeface="+mj-lt"/>
              </a:rPr>
              <a:t>en</a:t>
            </a:r>
            <a:r>
              <a:rPr lang="en-US" altLang="tr-TR" sz="2400" b="1" dirty="0" smtClean="0">
                <a:latin typeface="+mj-lt"/>
              </a:rPr>
              <a:t> </a:t>
            </a:r>
            <a:r>
              <a:rPr lang="en-US" altLang="tr-TR" sz="2400" b="1" dirty="0" err="1" smtClean="0">
                <a:latin typeface="+mj-lt"/>
              </a:rPr>
              <a:t>geç</a:t>
            </a:r>
            <a:r>
              <a:rPr lang="en-US" altLang="tr-TR" sz="2400" b="1" dirty="0" smtClean="0">
                <a:latin typeface="+mj-lt"/>
              </a:rPr>
              <a:t> </a:t>
            </a:r>
            <a:r>
              <a:rPr lang="en-US" altLang="tr-TR" sz="2400" b="1" dirty="0" err="1" smtClean="0">
                <a:latin typeface="+mj-lt"/>
              </a:rPr>
              <a:t>sona</a:t>
            </a:r>
            <a:r>
              <a:rPr lang="en-US" altLang="tr-TR" sz="2400" b="1" dirty="0" smtClean="0">
                <a:latin typeface="+mj-lt"/>
              </a:rPr>
              <a:t> </a:t>
            </a:r>
            <a:r>
              <a:rPr lang="en-US" altLang="tr-TR" sz="2400" b="1" dirty="0" err="1" smtClean="0">
                <a:latin typeface="+mj-lt"/>
              </a:rPr>
              <a:t>erme</a:t>
            </a:r>
            <a:r>
              <a:rPr lang="en-US" altLang="tr-TR" sz="2400" b="1" dirty="0" smtClean="0">
                <a:latin typeface="+mj-lt"/>
              </a:rPr>
              <a:t> </a:t>
            </a:r>
            <a:r>
              <a:rPr lang="en-US" altLang="tr-TR" sz="2400" b="1" dirty="0" err="1" smtClean="0">
                <a:latin typeface="+mj-lt"/>
              </a:rPr>
              <a:t>tarihinde</a:t>
            </a:r>
            <a:r>
              <a:rPr lang="en-US" altLang="tr-TR" sz="2400" b="1" dirty="0" smtClean="0">
                <a:latin typeface="+mj-lt"/>
              </a:rPr>
              <a:t> </a:t>
            </a:r>
            <a:r>
              <a:rPr lang="en-US" altLang="tr-TR" sz="2400" b="1" dirty="0" err="1" smtClean="0">
                <a:latin typeface="+mj-lt"/>
              </a:rPr>
              <a:t>işçiye</a:t>
            </a:r>
            <a:r>
              <a:rPr lang="en-US" altLang="tr-TR" sz="2400" b="1" dirty="0" smtClean="0">
                <a:latin typeface="+mj-lt"/>
              </a:rPr>
              <a:t> </a:t>
            </a:r>
            <a:r>
              <a:rPr lang="en-US" altLang="tr-TR" sz="2400" b="1" dirty="0" err="1" smtClean="0">
                <a:latin typeface="+mj-lt"/>
              </a:rPr>
              <a:t>yazılı</a:t>
            </a:r>
            <a:r>
              <a:rPr lang="en-US" altLang="tr-TR" sz="2400" b="1" dirty="0" smtClean="0">
                <a:latin typeface="+mj-lt"/>
              </a:rPr>
              <a:t> </a:t>
            </a:r>
            <a:r>
              <a:rPr lang="en-US" altLang="tr-TR" sz="2400" b="1" dirty="0" err="1" smtClean="0">
                <a:latin typeface="+mj-lt"/>
              </a:rPr>
              <a:t>olarak</a:t>
            </a:r>
            <a:r>
              <a:rPr lang="en-US" altLang="tr-TR" sz="2400" b="1" dirty="0" smtClean="0">
                <a:latin typeface="+mj-lt"/>
              </a:rPr>
              <a:t> </a:t>
            </a:r>
            <a:r>
              <a:rPr lang="en-US" altLang="tr-TR" sz="2400" b="1" dirty="0" err="1" smtClean="0">
                <a:latin typeface="+mj-lt"/>
              </a:rPr>
              <a:t>verilmesi</a:t>
            </a:r>
            <a:r>
              <a:rPr lang="en-US" altLang="tr-TR" sz="2400" b="1" dirty="0" smtClean="0">
                <a:latin typeface="+mj-lt"/>
              </a:rPr>
              <a:t> </a:t>
            </a:r>
            <a:r>
              <a:rPr lang="en-US" altLang="tr-TR" sz="2400" b="1" dirty="0" err="1" smtClean="0">
                <a:latin typeface="+mj-lt"/>
              </a:rPr>
              <a:t>zorunludur</a:t>
            </a:r>
            <a:r>
              <a:rPr lang="en-US" altLang="tr-TR" sz="2400" b="1" dirty="0" smtClean="0">
                <a:latin typeface="+mj-lt"/>
              </a:rPr>
              <a:t>. </a:t>
            </a:r>
          </a:p>
        </p:txBody>
      </p:sp>
      <p:sp>
        <p:nvSpPr>
          <p:cNvPr id="4" name="5 Slayt Numarası Yer Tutucusu"/>
          <p:cNvSpPr>
            <a:spLocks noGrp="1"/>
          </p:cNvSpPr>
          <p:nvPr>
            <p:ph type="sldNum" sz="quarter" idx="12"/>
          </p:nvPr>
        </p:nvSpPr>
        <p:spPr/>
        <p:txBody>
          <a:bodyPr/>
          <a:lstStyle/>
          <a:p>
            <a:pPr>
              <a:defRPr/>
            </a:pPr>
            <a:fld id="{D1D835DC-3DCA-49B9-B9C4-EB127E4AB712}" type="slidenum">
              <a:rPr lang="en-US"/>
              <a:pPr>
                <a:defRPr/>
              </a:pPr>
              <a:t>26</a:t>
            </a:fld>
            <a:endParaRPr lang="en-US"/>
          </a:p>
        </p:txBody>
      </p:sp>
    </p:spTree>
    <p:extLst>
      <p:ext uri="{BB962C8B-B14F-4D97-AF65-F5344CB8AC3E}">
        <p14:creationId xmlns:p14="http://schemas.microsoft.com/office/powerpoint/2010/main" val="2981615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388" y="188913"/>
            <a:ext cx="8569325" cy="6217575"/>
          </a:xfrm>
        </p:spPr>
        <p:txBody>
          <a:bodyPr>
            <a:normAutofit fontScale="77500" lnSpcReduction="20000"/>
          </a:bodyPr>
          <a:lstStyle/>
          <a:p>
            <a:pPr marL="0" indent="0">
              <a:buFontTx/>
              <a:buNone/>
              <a:defRPr/>
            </a:pPr>
            <a:endParaRPr lang="tr-TR" sz="2400" dirty="0" smtClean="0">
              <a:latin typeface="+mj-lt"/>
            </a:endParaRPr>
          </a:p>
          <a:p>
            <a:pPr marL="0" indent="0">
              <a:buNone/>
              <a:defRPr/>
            </a:pPr>
            <a:r>
              <a:rPr lang="tr-TR" sz="2400" dirty="0" smtClean="0">
                <a:latin typeface="+mj-lt"/>
              </a:rPr>
              <a:t> </a:t>
            </a:r>
          </a:p>
          <a:p>
            <a:pPr>
              <a:defRPr/>
            </a:pPr>
            <a:endParaRPr lang="tr-TR" sz="2400" dirty="0" smtClean="0">
              <a:latin typeface="+mj-lt"/>
            </a:endParaRPr>
          </a:p>
          <a:p>
            <a:pPr>
              <a:defRPr/>
            </a:pPr>
            <a:r>
              <a:rPr lang="tr-TR" sz="5200" dirty="0" smtClean="0">
                <a:latin typeface="+mj-lt"/>
              </a:rPr>
              <a:t>Nitelikleri bakımından en çok otuz iş günü süren işlere </a:t>
            </a:r>
            <a:r>
              <a:rPr lang="tr-TR" sz="5200" b="1" dirty="0" smtClean="0">
                <a:solidFill>
                  <a:srgbClr val="C00000"/>
                </a:solidFill>
                <a:latin typeface="+mj-lt"/>
              </a:rPr>
              <a:t>süreksiz iş</a:t>
            </a:r>
            <a:r>
              <a:rPr lang="tr-TR" sz="5200" dirty="0" smtClean="0">
                <a:latin typeface="+mj-lt"/>
              </a:rPr>
              <a:t>,</a:t>
            </a:r>
          </a:p>
          <a:p>
            <a:pPr>
              <a:defRPr/>
            </a:pPr>
            <a:endParaRPr lang="tr-TR" sz="5200" dirty="0">
              <a:latin typeface="+mj-lt"/>
            </a:endParaRPr>
          </a:p>
          <a:p>
            <a:pPr>
              <a:defRPr/>
            </a:pPr>
            <a:endParaRPr lang="tr-TR" sz="5200" dirty="0" smtClean="0">
              <a:latin typeface="+mj-lt"/>
            </a:endParaRPr>
          </a:p>
          <a:p>
            <a:pPr>
              <a:defRPr/>
            </a:pPr>
            <a:r>
              <a:rPr lang="tr-TR" sz="5200" dirty="0" smtClean="0">
                <a:latin typeface="+mj-lt"/>
              </a:rPr>
              <a:t>30 iş gününden  fazla süreli olan işlere ise  </a:t>
            </a:r>
            <a:r>
              <a:rPr lang="tr-TR" sz="5200" b="1" dirty="0" smtClean="0">
                <a:solidFill>
                  <a:srgbClr val="C00000"/>
                </a:solidFill>
                <a:latin typeface="+mj-lt"/>
              </a:rPr>
              <a:t>sürekli iş </a:t>
            </a:r>
            <a:r>
              <a:rPr lang="tr-TR" sz="5200" dirty="0" smtClean="0">
                <a:latin typeface="+mj-lt"/>
              </a:rPr>
              <a:t>denir. </a:t>
            </a:r>
          </a:p>
          <a:p>
            <a:pPr>
              <a:defRPr/>
            </a:pPr>
            <a:endParaRPr lang="tr-TR" sz="3600" dirty="0">
              <a:latin typeface="+mj-lt"/>
            </a:endParaRPr>
          </a:p>
          <a:p>
            <a:pPr marL="0" indent="0">
              <a:buFontTx/>
              <a:buNone/>
              <a:defRPr/>
            </a:pPr>
            <a:endParaRPr lang="tr-TR" sz="3600" dirty="0">
              <a:latin typeface="+mj-lt"/>
            </a:endParaRPr>
          </a:p>
          <a:p>
            <a:pPr marL="0" indent="0">
              <a:buFontTx/>
              <a:buNone/>
              <a:defRPr/>
            </a:pPr>
            <a:r>
              <a:rPr lang="tr-TR" sz="2400" dirty="0" smtClean="0">
                <a:latin typeface="+mj-lt"/>
              </a:rPr>
              <a:t> </a:t>
            </a:r>
            <a:endParaRPr lang="tr-TR" sz="2400" dirty="0">
              <a:latin typeface="+mj-lt"/>
            </a:endParaRPr>
          </a:p>
        </p:txBody>
      </p:sp>
      <p:sp>
        <p:nvSpPr>
          <p:cNvPr id="4" name="Slayt Numarası Yer Tutucusu 3"/>
          <p:cNvSpPr>
            <a:spLocks noGrp="1"/>
          </p:cNvSpPr>
          <p:nvPr>
            <p:ph type="sldNum" sz="quarter" idx="12"/>
          </p:nvPr>
        </p:nvSpPr>
        <p:spPr/>
        <p:txBody>
          <a:bodyPr/>
          <a:lstStyle/>
          <a:p>
            <a:pPr>
              <a:defRPr/>
            </a:pPr>
            <a:fld id="{06F0112E-F77B-4D04-AD4D-09A851FE1892}" type="slidenum">
              <a:rPr lang="en-US" smtClean="0"/>
              <a:pPr>
                <a:defRPr/>
              </a:pPr>
              <a:t>27</a:t>
            </a:fld>
            <a:endParaRPr lang="en-US" dirty="0"/>
          </a:p>
        </p:txBody>
      </p:sp>
    </p:spTree>
    <p:extLst>
      <p:ext uri="{BB962C8B-B14F-4D97-AF65-F5344CB8AC3E}">
        <p14:creationId xmlns:p14="http://schemas.microsoft.com/office/powerpoint/2010/main" val="4034598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188914"/>
            <a:ext cx="8101087" cy="846800"/>
          </a:xfrm>
        </p:spPr>
        <p:txBody>
          <a:bodyPr/>
          <a:lstStyle/>
          <a:p>
            <a:pPr>
              <a:defRPr/>
            </a:pPr>
            <a:r>
              <a:rPr lang="tr-TR" b="1" dirty="0" smtClean="0">
                <a:solidFill>
                  <a:schemeClr val="tx1"/>
                </a:solidFill>
                <a:latin typeface="+mj-lt"/>
              </a:rPr>
              <a:t>             Sözleşme Türleri</a:t>
            </a:r>
            <a:endParaRPr lang="tr-TR" b="1" dirty="0">
              <a:solidFill>
                <a:schemeClr val="tx1"/>
              </a:solidFill>
              <a:latin typeface="+mj-lt"/>
            </a:endParaRPr>
          </a:p>
        </p:txBody>
      </p:sp>
      <p:sp>
        <p:nvSpPr>
          <p:cNvPr id="25603" name="İçerik Yer Tutucusu 2"/>
          <p:cNvSpPr>
            <a:spLocks noGrp="1"/>
          </p:cNvSpPr>
          <p:nvPr>
            <p:ph idx="1"/>
          </p:nvPr>
        </p:nvSpPr>
        <p:spPr>
          <a:xfrm>
            <a:off x="179388" y="1268413"/>
            <a:ext cx="8964612" cy="4540250"/>
          </a:xfrm>
        </p:spPr>
        <p:txBody>
          <a:bodyPr>
            <a:normAutofit/>
          </a:bodyPr>
          <a:lstStyle/>
          <a:p>
            <a:endParaRPr lang="tr-TR" altLang="tr-TR" sz="2400" dirty="0" smtClean="0">
              <a:latin typeface="+mj-lt"/>
            </a:endParaRPr>
          </a:p>
          <a:p>
            <a:r>
              <a:rPr lang="tr-TR" altLang="tr-TR" sz="2800" dirty="0" smtClean="0">
                <a:latin typeface="+mj-lt"/>
              </a:rPr>
              <a:t>İş ilişkisinin bir süreye bağlı olarak yapılmadığı sözleşme </a:t>
            </a:r>
            <a:r>
              <a:rPr lang="tr-TR" altLang="tr-TR" sz="2800" b="1" dirty="0" smtClean="0">
                <a:solidFill>
                  <a:srgbClr val="FF0000"/>
                </a:solidFill>
                <a:latin typeface="+mj-lt"/>
              </a:rPr>
              <a:t>belirsiz süreli sözleşme</a:t>
            </a:r>
            <a:r>
              <a:rPr lang="tr-TR" altLang="tr-TR" sz="2800" dirty="0" smtClean="0">
                <a:solidFill>
                  <a:srgbClr val="FF0000"/>
                </a:solidFill>
                <a:latin typeface="+mj-lt"/>
              </a:rPr>
              <a:t>dir</a:t>
            </a:r>
            <a:r>
              <a:rPr lang="tr-TR" altLang="tr-TR" sz="2800" dirty="0" smtClean="0">
                <a:latin typeface="+mj-lt"/>
              </a:rPr>
              <a:t>. </a:t>
            </a:r>
          </a:p>
          <a:p>
            <a:endParaRPr lang="tr-TR" altLang="tr-TR" sz="2800" dirty="0" smtClean="0">
              <a:latin typeface="+mj-lt"/>
            </a:endParaRPr>
          </a:p>
          <a:p>
            <a:r>
              <a:rPr lang="tr-TR" altLang="tr-TR" sz="2800" dirty="0" smtClean="0">
                <a:latin typeface="+mj-lt"/>
              </a:rPr>
              <a:t>Belirli süreli işlerde veya belirli bir işin tamamlanması veya belirli bir olgunun ortaya çıkması gibi objektif koşullara bağlı olarak işveren ile işçi arasında yazılı şekilde yapılan iş sözleşmesi ise </a:t>
            </a:r>
            <a:r>
              <a:rPr lang="tr-TR" altLang="tr-TR" sz="2800" b="1" dirty="0" smtClean="0">
                <a:solidFill>
                  <a:srgbClr val="FF0000"/>
                </a:solidFill>
                <a:latin typeface="+mj-lt"/>
              </a:rPr>
              <a:t>belirli süreli iş sözleşmesi</a:t>
            </a:r>
            <a:r>
              <a:rPr lang="tr-TR" altLang="tr-TR" sz="2800" dirty="0" smtClean="0">
                <a:solidFill>
                  <a:srgbClr val="FF0000"/>
                </a:solidFill>
                <a:latin typeface="+mj-lt"/>
              </a:rPr>
              <a:t>dir</a:t>
            </a:r>
          </a:p>
        </p:txBody>
      </p:sp>
      <p:sp>
        <p:nvSpPr>
          <p:cNvPr id="4" name="Slayt Numarası Yer Tutucusu 3"/>
          <p:cNvSpPr>
            <a:spLocks noGrp="1"/>
          </p:cNvSpPr>
          <p:nvPr>
            <p:ph type="sldNum" sz="quarter" idx="12"/>
          </p:nvPr>
        </p:nvSpPr>
        <p:spPr/>
        <p:txBody>
          <a:bodyPr/>
          <a:lstStyle/>
          <a:p>
            <a:pPr>
              <a:defRPr/>
            </a:pPr>
            <a:fld id="{324D1553-3FD8-437C-9FAC-7791AE86ED68}" type="slidenum">
              <a:rPr lang="en-US" smtClean="0"/>
              <a:pPr>
                <a:defRPr/>
              </a:pPr>
              <a:t>28</a:t>
            </a:fld>
            <a:endParaRPr lang="en-US"/>
          </a:p>
        </p:txBody>
      </p:sp>
    </p:spTree>
    <p:extLst>
      <p:ext uri="{BB962C8B-B14F-4D97-AF65-F5344CB8AC3E}">
        <p14:creationId xmlns:p14="http://schemas.microsoft.com/office/powerpoint/2010/main" val="670383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913"/>
            <a:ext cx="9144000" cy="6669087"/>
          </a:xfrm>
        </p:spPr>
        <p:txBody>
          <a:bodyPr>
            <a:normAutofit fontScale="92500" lnSpcReduction="20000"/>
          </a:bodyPr>
          <a:lstStyle/>
          <a:p>
            <a:pPr marL="0" indent="0">
              <a:buFontTx/>
              <a:buNone/>
              <a:defRPr/>
            </a:pPr>
            <a:r>
              <a:rPr lang="tr-TR" sz="2600" dirty="0" smtClean="0">
                <a:latin typeface="+mj-lt"/>
              </a:rPr>
              <a:t> İşçinin normal haftalık çalışma süresinin, tam süreli iş sözleşmesiyle çalışan </a:t>
            </a:r>
            <a:r>
              <a:rPr lang="tr-TR" sz="2600" dirty="0" smtClean="0">
                <a:solidFill>
                  <a:srgbClr val="FF0000"/>
                </a:solidFill>
                <a:latin typeface="+mj-lt"/>
              </a:rPr>
              <a:t>emsal işçiye göre önemli ölçüde daha az </a:t>
            </a:r>
            <a:r>
              <a:rPr lang="tr-TR" sz="2600" dirty="0" smtClean="0">
                <a:latin typeface="+mj-lt"/>
              </a:rPr>
              <a:t>belirlenmesi durumunda, yapılan sözleşme kısmî süreli iş sözleşmesidir. </a:t>
            </a:r>
          </a:p>
          <a:p>
            <a:pPr marL="0" indent="0">
              <a:buFontTx/>
              <a:buNone/>
              <a:defRPr/>
            </a:pPr>
            <a:endParaRPr lang="tr-TR" sz="2600" dirty="0" smtClean="0">
              <a:latin typeface="+mj-lt"/>
            </a:endParaRPr>
          </a:p>
          <a:p>
            <a:pPr marL="0" indent="0">
              <a:buFontTx/>
              <a:buNone/>
              <a:defRPr/>
            </a:pPr>
            <a:r>
              <a:rPr lang="tr-TR" sz="2600" dirty="0" smtClean="0">
                <a:latin typeface="+mj-lt"/>
              </a:rPr>
              <a:t>Yazılı sözleşme ile  işçinin yapmayı üstlendiği işle ilgili olarak </a:t>
            </a:r>
            <a:r>
              <a:rPr lang="tr-TR" sz="2600" dirty="0" smtClean="0">
                <a:solidFill>
                  <a:srgbClr val="FF0000"/>
                </a:solidFill>
                <a:latin typeface="+mj-lt"/>
              </a:rPr>
              <a:t>kendisine ihtiyaç duyulması halinde iş görme ediminin yerine getirileceğinin kararlaştırıldığı iş ilişkisi</a:t>
            </a:r>
            <a:r>
              <a:rPr lang="tr-TR" sz="2600" dirty="0" smtClean="0">
                <a:latin typeface="+mj-lt"/>
              </a:rPr>
              <a:t>, çağrı üzerine </a:t>
            </a:r>
            <a:r>
              <a:rPr lang="tr-TR" sz="2600" dirty="0" smtClean="0">
                <a:solidFill>
                  <a:srgbClr val="FF0000"/>
                </a:solidFill>
                <a:latin typeface="+mj-lt"/>
              </a:rPr>
              <a:t>çalışmaya dayalı kısmi süreli  iş sözleşmesidir. </a:t>
            </a:r>
          </a:p>
          <a:p>
            <a:pPr marL="0" indent="0">
              <a:buFontTx/>
              <a:buNone/>
              <a:defRPr/>
            </a:pPr>
            <a:endParaRPr lang="tr-TR" sz="2600" dirty="0">
              <a:latin typeface="+mj-lt"/>
            </a:endParaRPr>
          </a:p>
          <a:p>
            <a:pPr marL="0" indent="0">
              <a:buFontTx/>
              <a:buNone/>
              <a:defRPr/>
            </a:pPr>
            <a:r>
              <a:rPr lang="tr-TR" sz="2600" dirty="0" smtClean="0">
                <a:latin typeface="+mj-lt"/>
              </a:rPr>
              <a:t>Taraflarca iş sözleşmesine bir deneme kaydı konulduğunda, bunun süresi </a:t>
            </a:r>
            <a:r>
              <a:rPr lang="tr-TR" sz="2600" dirty="0" smtClean="0">
                <a:solidFill>
                  <a:srgbClr val="FF0000"/>
                </a:solidFill>
                <a:latin typeface="+mj-lt"/>
              </a:rPr>
              <a:t>en çok iki ay olabilir</a:t>
            </a:r>
            <a:r>
              <a:rPr lang="tr-TR" sz="2600" dirty="0" smtClean="0">
                <a:latin typeface="+mj-lt"/>
              </a:rPr>
              <a:t>. Ancak deneme süresi toplu iş sözleşmeleriyle </a:t>
            </a:r>
            <a:r>
              <a:rPr lang="tr-TR" sz="2600" dirty="0" smtClean="0">
                <a:solidFill>
                  <a:srgbClr val="FF0000"/>
                </a:solidFill>
                <a:latin typeface="+mj-lt"/>
              </a:rPr>
              <a:t>dört aya kadar uzatılabilir</a:t>
            </a:r>
            <a:r>
              <a:rPr lang="tr-TR" sz="2600" dirty="0" smtClean="0">
                <a:latin typeface="+mj-lt"/>
              </a:rPr>
              <a:t>.  Deneme süresi içinde taraflar iş sözleşmesini bildirim süresine gerek olmaksızın ve tazminatsız feshedebilir. (Deneme Süreli İş </a:t>
            </a:r>
            <a:r>
              <a:rPr lang="tr-TR" sz="2600" dirty="0" err="1" smtClean="0">
                <a:latin typeface="+mj-lt"/>
              </a:rPr>
              <a:t>Sz</a:t>
            </a:r>
            <a:r>
              <a:rPr lang="tr-TR" sz="2600" dirty="0" smtClean="0">
                <a:latin typeface="+mj-lt"/>
              </a:rPr>
              <a:t>.)</a:t>
            </a:r>
          </a:p>
          <a:p>
            <a:pPr marL="0" indent="0">
              <a:buFontTx/>
              <a:buNone/>
              <a:defRPr/>
            </a:pPr>
            <a:endParaRPr lang="tr-TR" sz="2600" dirty="0">
              <a:latin typeface="+mj-lt"/>
            </a:endParaRPr>
          </a:p>
          <a:p>
            <a:pPr marL="0" indent="0">
              <a:buFontTx/>
              <a:buNone/>
              <a:defRPr/>
            </a:pPr>
            <a:r>
              <a:rPr lang="tr-TR" sz="2600" dirty="0" smtClean="0">
                <a:latin typeface="+mj-lt"/>
              </a:rPr>
              <a:t> Birden fazla işçinin meydana getirdiği bir takımı temsilen bu işçilerden birinin, takım kılavuzu sıfatıyla işverenle yaptığı sözleşmeye takım sözleşmesi denir. </a:t>
            </a:r>
          </a:p>
          <a:p>
            <a:pPr>
              <a:defRPr/>
            </a:pPr>
            <a:endParaRPr lang="tr-TR" sz="2000" dirty="0">
              <a:latin typeface="+mj-lt"/>
            </a:endParaRPr>
          </a:p>
          <a:p>
            <a:pPr>
              <a:defRPr/>
            </a:pPr>
            <a:endParaRPr lang="tr-TR" sz="2000" dirty="0">
              <a:latin typeface="+mj-lt"/>
            </a:endParaRPr>
          </a:p>
        </p:txBody>
      </p:sp>
      <p:sp>
        <p:nvSpPr>
          <p:cNvPr id="4" name="Slayt Numarası Yer Tutucusu 3"/>
          <p:cNvSpPr>
            <a:spLocks noGrp="1"/>
          </p:cNvSpPr>
          <p:nvPr>
            <p:ph type="sldNum" sz="quarter" idx="12"/>
          </p:nvPr>
        </p:nvSpPr>
        <p:spPr/>
        <p:txBody>
          <a:bodyPr/>
          <a:lstStyle/>
          <a:p>
            <a:pPr>
              <a:defRPr/>
            </a:pPr>
            <a:fld id="{CF8C9B06-A465-40E8-A2DC-D62DC8B6DAFD}" type="slidenum">
              <a:rPr lang="en-US" smtClean="0"/>
              <a:pPr>
                <a:defRPr/>
              </a:pPr>
              <a:t>29</a:t>
            </a:fld>
            <a:endParaRPr lang="en-US"/>
          </a:p>
        </p:txBody>
      </p:sp>
    </p:spTree>
    <p:extLst>
      <p:ext uri="{BB962C8B-B14F-4D97-AF65-F5344CB8AC3E}">
        <p14:creationId xmlns:p14="http://schemas.microsoft.com/office/powerpoint/2010/main" val="31984704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332656"/>
            <a:ext cx="8568951" cy="6336704"/>
          </a:xfrm>
        </p:spPr>
        <p:txBody>
          <a:bodyPr/>
          <a:lstStyle/>
          <a:p>
            <a:r>
              <a:rPr lang="tr-TR" sz="2800" dirty="0"/>
              <a:t>- </a:t>
            </a:r>
            <a:r>
              <a:rPr lang="tr-TR" sz="2800" dirty="0" err="1"/>
              <a:t>İşv</a:t>
            </a:r>
            <a:r>
              <a:rPr lang="tr-TR" sz="2800" dirty="0"/>
              <a:t>. sorumluluğunun kapsamı, sorumlulukta kusurun </a:t>
            </a:r>
            <a:r>
              <a:rPr lang="tr-TR" sz="2800" dirty="0" smtClean="0"/>
              <a:t>rolü</a:t>
            </a:r>
            <a:endParaRPr lang="tr-TR" sz="2800" dirty="0"/>
          </a:p>
          <a:p>
            <a:r>
              <a:rPr lang="tr-TR" sz="2800" dirty="0"/>
              <a:t> - işverenler tarafından ödenecek tazminatlar</a:t>
            </a:r>
          </a:p>
          <a:p>
            <a:r>
              <a:rPr lang="tr-TR" sz="2800" dirty="0"/>
              <a:t> - Maddi-manevi tazminat</a:t>
            </a:r>
          </a:p>
          <a:p>
            <a:r>
              <a:rPr lang="tr-TR" sz="2800" dirty="0"/>
              <a:t> - Destekten yoksun kalma tazminatı</a:t>
            </a:r>
          </a:p>
          <a:p>
            <a:r>
              <a:rPr lang="tr-TR" sz="2800" dirty="0"/>
              <a:t> - Rücu tazminatı</a:t>
            </a:r>
          </a:p>
          <a:p>
            <a:r>
              <a:rPr lang="tr-TR" sz="2800" dirty="0"/>
              <a:t> - İşverenin idari sorumluluğu</a:t>
            </a:r>
          </a:p>
          <a:p>
            <a:r>
              <a:rPr lang="tr-TR" sz="2800" dirty="0"/>
              <a:t> - İşverenin cezai sorumluluğu</a:t>
            </a:r>
          </a:p>
          <a:p>
            <a:r>
              <a:rPr lang="tr-TR" sz="2800" dirty="0"/>
              <a:t>● Çalışma sürelerine ilişkin hükümler</a:t>
            </a:r>
          </a:p>
          <a:p>
            <a:r>
              <a:rPr lang="tr-TR" sz="2800" dirty="0"/>
              <a:t>● İş sağlığı ve güvenliğine ilişkin ceza yaptırımları</a:t>
            </a:r>
          </a:p>
          <a:p>
            <a:endParaRPr lang="tr-TR" dirty="0"/>
          </a:p>
        </p:txBody>
      </p:sp>
    </p:spTree>
    <p:extLst>
      <p:ext uri="{BB962C8B-B14F-4D97-AF65-F5344CB8AC3E}">
        <p14:creationId xmlns:p14="http://schemas.microsoft.com/office/powerpoint/2010/main" val="36376102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İçerik Yer Tutucusu 2"/>
          <p:cNvSpPr>
            <a:spLocks noGrp="1"/>
          </p:cNvSpPr>
          <p:nvPr>
            <p:ph idx="1"/>
          </p:nvPr>
        </p:nvSpPr>
        <p:spPr>
          <a:xfrm>
            <a:off x="0" y="0"/>
            <a:ext cx="9144000" cy="6858000"/>
          </a:xfrm>
        </p:spPr>
        <p:txBody>
          <a:bodyPr>
            <a:normAutofit fontScale="92500" lnSpcReduction="20000"/>
          </a:bodyPr>
          <a:lstStyle/>
          <a:p>
            <a:pPr>
              <a:defRPr/>
            </a:pPr>
            <a:endParaRPr lang="tr-TR" altLang="tr-TR" sz="2400" b="1" dirty="0" smtClean="0">
              <a:latin typeface="+mj-lt"/>
            </a:endParaRPr>
          </a:p>
          <a:p>
            <a:pPr marL="0" indent="0">
              <a:buNone/>
              <a:defRPr/>
            </a:pPr>
            <a:r>
              <a:rPr lang="tr-TR" altLang="tr-TR" sz="2600" b="1" dirty="0" smtClean="0">
                <a:solidFill>
                  <a:srgbClr val="FF0000"/>
                </a:solidFill>
                <a:latin typeface="+mj-lt"/>
              </a:rPr>
              <a:t>   ÇALIŞMA SÜRELERİ</a:t>
            </a:r>
          </a:p>
          <a:p>
            <a:pPr>
              <a:defRPr/>
            </a:pPr>
            <a:r>
              <a:rPr lang="tr-TR" altLang="tr-TR" sz="2600" b="1" dirty="0" smtClean="0">
                <a:solidFill>
                  <a:srgbClr val="FF0000"/>
                </a:solidFill>
                <a:latin typeface="+mj-lt"/>
              </a:rPr>
              <a:t>NORMAL ÇALIŞMA SÜRESİ: </a:t>
            </a:r>
            <a:r>
              <a:rPr lang="tr-TR" altLang="tr-TR" sz="2600" b="1" dirty="0" smtClean="0">
                <a:latin typeface="+mj-lt"/>
              </a:rPr>
              <a:t>günlük 7,5 , haftalık en fazla 45 saattir. İşveren veya taraflar haftalık normal çalışma süresi olarak 45 saatin altında bir süre belirleyebilirler. Haftalık çalışma süresinin, çalışılan günlere eşit değil de farklı dağıtılması halinde, günlük normal çalışma, </a:t>
            </a:r>
            <a:r>
              <a:rPr lang="tr-TR" altLang="tr-TR" sz="2600" b="1" u="sng" dirty="0" smtClean="0">
                <a:solidFill>
                  <a:srgbClr val="FF0000"/>
                </a:solidFill>
                <a:latin typeface="+mj-lt"/>
              </a:rPr>
              <a:t>hiçbir şekilde 11 saati aşamaz.</a:t>
            </a:r>
          </a:p>
          <a:p>
            <a:pPr>
              <a:defRPr/>
            </a:pPr>
            <a:endParaRPr lang="tr-TR" altLang="tr-TR" sz="2600" b="1" dirty="0" smtClean="0">
              <a:latin typeface="+mj-lt"/>
            </a:endParaRPr>
          </a:p>
          <a:p>
            <a:pPr>
              <a:defRPr/>
            </a:pPr>
            <a:r>
              <a:rPr lang="tr-TR" altLang="tr-TR" sz="2600" b="1" dirty="0" smtClean="0">
                <a:solidFill>
                  <a:srgbClr val="FF0000"/>
                </a:solidFill>
                <a:latin typeface="+mj-lt"/>
              </a:rPr>
              <a:t>FAZLA ÇALIŞMA : </a:t>
            </a:r>
            <a:r>
              <a:rPr lang="tr-TR" altLang="tr-TR" sz="2600" b="1" dirty="0" smtClean="0">
                <a:latin typeface="+mj-lt"/>
              </a:rPr>
              <a:t>Haftalık 45 saati aşan çalışmalardır. Normal ücret üzerinden </a:t>
            </a:r>
            <a:r>
              <a:rPr lang="tr-TR" altLang="tr-TR" sz="2600" b="1" dirty="0" smtClean="0">
                <a:solidFill>
                  <a:srgbClr val="FF0000"/>
                </a:solidFill>
                <a:latin typeface="+mj-lt"/>
              </a:rPr>
              <a:t>%50 zamlı </a:t>
            </a:r>
            <a:r>
              <a:rPr lang="tr-TR" altLang="tr-TR" sz="2600" b="1" dirty="0" smtClean="0">
                <a:latin typeface="+mj-lt"/>
              </a:rPr>
              <a:t>hesaplanır.</a:t>
            </a:r>
          </a:p>
          <a:p>
            <a:pPr>
              <a:defRPr/>
            </a:pPr>
            <a:endParaRPr lang="tr-TR" altLang="tr-TR" sz="2600" b="1" dirty="0" smtClean="0">
              <a:latin typeface="+mj-lt"/>
            </a:endParaRPr>
          </a:p>
          <a:p>
            <a:pPr>
              <a:defRPr/>
            </a:pPr>
            <a:r>
              <a:rPr lang="tr-TR" altLang="tr-TR" sz="2600" b="1" dirty="0" smtClean="0">
                <a:solidFill>
                  <a:srgbClr val="FF0000"/>
                </a:solidFill>
                <a:latin typeface="+mj-lt"/>
              </a:rPr>
              <a:t>FAZLA SÜRELERDE ÇALIŞMA : </a:t>
            </a:r>
            <a:r>
              <a:rPr lang="tr-TR" altLang="tr-TR" sz="2600" b="1" dirty="0" smtClean="0">
                <a:latin typeface="+mj-lt"/>
              </a:rPr>
              <a:t>Haftalık çalışma süresinin sözleşmelerle 45 saatin altında belirlendiği durumlarda, uygulanan ortalama haftalık çalışma süresini aşan ve 45 saate kadar yapılan çalışmalardır. Her bir saat fazla çalışma için, normal çalışma </a:t>
            </a:r>
            <a:r>
              <a:rPr lang="tr-TR" altLang="tr-TR" sz="2600" b="1" dirty="0" smtClean="0">
                <a:solidFill>
                  <a:srgbClr val="FF0000"/>
                </a:solidFill>
                <a:latin typeface="+mj-lt"/>
              </a:rPr>
              <a:t>ücretinin %25 yükseltilmesiyle </a:t>
            </a:r>
            <a:r>
              <a:rPr lang="tr-TR" altLang="tr-TR" sz="2600" b="1" dirty="0" smtClean="0">
                <a:latin typeface="+mj-lt"/>
              </a:rPr>
              <a:t>ödenir</a:t>
            </a:r>
          </a:p>
          <a:p>
            <a:pPr marL="365125" indent="-365125">
              <a:buFontTx/>
              <a:buNone/>
              <a:defRPr/>
            </a:pPr>
            <a:r>
              <a:rPr lang="tr-TR" altLang="tr-TR" sz="2600" b="1" dirty="0" smtClean="0">
                <a:latin typeface="+mj-lt"/>
              </a:rPr>
              <a:t>    • Fazla çalışma süresinin toplamı </a:t>
            </a:r>
            <a:r>
              <a:rPr lang="tr-TR" altLang="tr-TR" sz="2600" b="1" u="sng" dirty="0" smtClean="0">
                <a:solidFill>
                  <a:srgbClr val="FF0000"/>
                </a:solidFill>
                <a:latin typeface="+mj-lt"/>
              </a:rPr>
              <a:t>bir yılda 270 saatten fazla   olamaz.</a:t>
            </a:r>
          </a:p>
        </p:txBody>
      </p:sp>
      <p:sp>
        <p:nvSpPr>
          <p:cNvPr id="4" name="Slayt Numarası Yer Tutucusu 3"/>
          <p:cNvSpPr>
            <a:spLocks noGrp="1"/>
          </p:cNvSpPr>
          <p:nvPr>
            <p:ph type="sldNum" sz="quarter" idx="12"/>
          </p:nvPr>
        </p:nvSpPr>
        <p:spPr/>
        <p:txBody>
          <a:bodyPr/>
          <a:lstStyle/>
          <a:p>
            <a:pPr>
              <a:defRPr/>
            </a:pPr>
            <a:fld id="{6D5CFA2D-815A-4586-8973-9662A23E5705}" type="slidenum">
              <a:rPr lang="en-US" smtClean="0"/>
              <a:pPr>
                <a:defRPr/>
              </a:pPr>
              <a:t>30</a:t>
            </a:fld>
            <a:endParaRPr lang="en-US"/>
          </a:p>
        </p:txBody>
      </p:sp>
    </p:spTree>
    <p:extLst>
      <p:ext uri="{BB962C8B-B14F-4D97-AF65-F5344CB8AC3E}">
        <p14:creationId xmlns:p14="http://schemas.microsoft.com/office/powerpoint/2010/main" val="3320540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648"/>
            <a:ext cx="9144000" cy="6408712"/>
          </a:xfrm>
        </p:spPr>
        <p:txBody>
          <a:bodyPr>
            <a:normAutofit/>
          </a:bodyPr>
          <a:lstStyle/>
          <a:p>
            <a:pPr>
              <a:defRPr/>
            </a:pPr>
            <a:endParaRPr lang="tr-TR" dirty="0" smtClean="0">
              <a:latin typeface="+mj-lt"/>
            </a:endParaRPr>
          </a:p>
          <a:p>
            <a:pPr marL="0" indent="0">
              <a:buNone/>
              <a:defRPr/>
            </a:pPr>
            <a:r>
              <a:rPr lang="tr-TR" sz="2500" b="1" dirty="0" smtClean="0">
                <a:solidFill>
                  <a:srgbClr val="FF0000"/>
                </a:solidFill>
                <a:ea typeface="+mj-ea"/>
                <a:cs typeface="+mj-cs"/>
              </a:rPr>
              <a:t>      Gece </a:t>
            </a:r>
            <a:r>
              <a:rPr lang="tr-TR" sz="2500" b="1" dirty="0">
                <a:solidFill>
                  <a:srgbClr val="FF0000"/>
                </a:solidFill>
                <a:ea typeface="+mj-ea"/>
                <a:cs typeface="+mj-cs"/>
              </a:rPr>
              <a:t>süresi ve gece çalışmaları </a:t>
            </a:r>
            <a:r>
              <a:rPr lang="tr-TR" sz="2500" b="1" dirty="0" smtClean="0">
                <a:solidFill>
                  <a:srgbClr val="FF0000"/>
                </a:solidFill>
                <a:ea typeface="+mj-ea"/>
                <a:cs typeface="+mj-cs"/>
              </a:rPr>
              <a:t> (</a:t>
            </a:r>
            <a:r>
              <a:rPr lang="tr-TR" sz="2500" b="1" dirty="0">
                <a:solidFill>
                  <a:srgbClr val="FF0000"/>
                </a:solidFill>
                <a:ea typeface="+mj-ea"/>
                <a:cs typeface="+mj-cs"/>
              </a:rPr>
              <a:t>4857/ 69,73 )</a:t>
            </a:r>
            <a:endParaRPr lang="tr-TR" dirty="0" smtClean="0">
              <a:solidFill>
                <a:srgbClr val="FF0000"/>
              </a:solidFill>
              <a:latin typeface="+mj-lt"/>
            </a:endParaRPr>
          </a:p>
          <a:p>
            <a:pPr>
              <a:defRPr/>
            </a:pPr>
            <a:r>
              <a:rPr lang="tr-TR" dirty="0" smtClean="0">
                <a:latin typeface="+mj-lt"/>
              </a:rPr>
              <a:t>- </a:t>
            </a:r>
            <a:r>
              <a:rPr lang="tr-TR" sz="2400" b="1" dirty="0" smtClean="0">
                <a:latin typeface="+mj-lt"/>
              </a:rPr>
              <a:t>Çalışma hayatında "gece" en geç saat </a:t>
            </a:r>
            <a:r>
              <a:rPr lang="tr-TR" sz="2400" b="1" dirty="0" smtClean="0">
                <a:solidFill>
                  <a:srgbClr val="FF0000"/>
                </a:solidFill>
                <a:latin typeface="+mj-lt"/>
              </a:rPr>
              <a:t>20.00'de başlayarak en erken saat 06.00'ya</a:t>
            </a:r>
            <a:r>
              <a:rPr lang="tr-TR" sz="2400" b="1" dirty="0" smtClean="0">
                <a:latin typeface="+mj-lt"/>
              </a:rPr>
              <a:t> kadar geçen ve her halde </a:t>
            </a:r>
            <a:r>
              <a:rPr lang="tr-TR" sz="2400" b="1" dirty="0" smtClean="0">
                <a:solidFill>
                  <a:srgbClr val="FF0000"/>
                </a:solidFill>
                <a:latin typeface="+mj-lt"/>
              </a:rPr>
              <a:t>en fazla 11 saat süren dönemdir</a:t>
            </a:r>
            <a:r>
              <a:rPr lang="tr-TR" sz="2400" b="1" dirty="0" smtClean="0">
                <a:latin typeface="+mj-lt"/>
              </a:rPr>
              <a:t>. </a:t>
            </a:r>
          </a:p>
          <a:p>
            <a:pPr>
              <a:defRPr/>
            </a:pPr>
            <a:endParaRPr lang="tr-TR" sz="2400" b="1" dirty="0">
              <a:latin typeface="+mj-lt"/>
            </a:endParaRPr>
          </a:p>
          <a:p>
            <a:pPr>
              <a:defRPr/>
            </a:pPr>
            <a:r>
              <a:rPr lang="tr-TR" sz="2400" b="1" dirty="0" smtClean="0">
                <a:latin typeface="+mj-lt"/>
              </a:rPr>
              <a:t>- İşçilerin gece çalışmaları </a:t>
            </a:r>
            <a:r>
              <a:rPr lang="tr-TR" sz="2400" b="1" dirty="0" err="1" smtClean="0">
                <a:solidFill>
                  <a:srgbClr val="FF0000"/>
                </a:solidFill>
                <a:latin typeface="+mj-lt"/>
              </a:rPr>
              <a:t>yedibuçuk</a:t>
            </a:r>
            <a:r>
              <a:rPr lang="tr-TR" sz="2400" b="1" dirty="0" smtClean="0">
                <a:solidFill>
                  <a:srgbClr val="FF0000"/>
                </a:solidFill>
                <a:latin typeface="+mj-lt"/>
              </a:rPr>
              <a:t> saati geçemez. </a:t>
            </a:r>
            <a:r>
              <a:rPr lang="tr-TR" sz="2400" b="1" dirty="0">
                <a:solidFill>
                  <a:srgbClr val="FF0000"/>
                </a:solidFill>
                <a:latin typeface="+mj-lt"/>
              </a:rPr>
              <a:t>(</a:t>
            </a:r>
            <a:r>
              <a:rPr lang="tr-TR" sz="2400" b="1" dirty="0" smtClean="0">
                <a:solidFill>
                  <a:srgbClr val="FF0000"/>
                </a:solidFill>
                <a:latin typeface="+mj-lt"/>
              </a:rPr>
              <a:t> Gece çalışmalarında fazla çalışma yaptırılamaz.)</a:t>
            </a:r>
          </a:p>
          <a:p>
            <a:pPr>
              <a:defRPr/>
            </a:pPr>
            <a:endParaRPr lang="tr-TR" sz="2400" b="1" dirty="0" smtClean="0">
              <a:latin typeface="+mj-lt"/>
            </a:endParaRPr>
          </a:p>
          <a:p>
            <a:pPr>
              <a:defRPr/>
            </a:pPr>
            <a:r>
              <a:rPr lang="tr-TR" sz="2400" b="1" dirty="0" smtClean="0">
                <a:latin typeface="+mj-lt"/>
              </a:rPr>
              <a:t>- Sanayiye ait işlerde </a:t>
            </a:r>
            <a:r>
              <a:rPr lang="tr-TR" sz="2400" b="1" dirty="0" err="1" smtClean="0">
                <a:solidFill>
                  <a:srgbClr val="FF0000"/>
                </a:solidFill>
                <a:latin typeface="+mj-lt"/>
              </a:rPr>
              <a:t>onsekiz</a:t>
            </a:r>
            <a:r>
              <a:rPr lang="tr-TR" sz="2400" b="1" dirty="0" smtClean="0">
                <a:solidFill>
                  <a:srgbClr val="FF0000"/>
                </a:solidFill>
                <a:latin typeface="+mj-lt"/>
              </a:rPr>
              <a:t> yaşını doldurmamış çocuk ve genç işçilerin gece çalıştırılması yasaktır</a:t>
            </a:r>
            <a:r>
              <a:rPr lang="tr-TR" sz="2400" b="1" dirty="0" smtClean="0">
                <a:latin typeface="+mj-lt"/>
              </a:rPr>
              <a:t>. </a:t>
            </a:r>
          </a:p>
          <a:p>
            <a:pPr>
              <a:defRPr/>
            </a:pPr>
            <a:endParaRPr lang="tr-TR" sz="2400" b="1" dirty="0">
              <a:latin typeface="+mj-lt"/>
            </a:endParaRPr>
          </a:p>
          <a:p>
            <a:pPr>
              <a:defRPr/>
            </a:pPr>
            <a:endParaRPr lang="tr-TR" sz="2000" dirty="0" smtClean="0">
              <a:latin typeface="+mj-lt"/>
            </a:endParaRPr>
          </a:p>
          <a:p>
            <a:pPr>
              <a:defRPr/>
            </a:pPr>
            <a:endParaRPr lang="tr-TR" sz="2000" dirty="0">
              <a:latin typeface="+mj-lt"/>
            </a:endParaRPr>
          </a:p>
          <a:p>
            <a:pPr marL="0" indent="0">
              <a:buFontTx/>
              <a:buNone/>
              <a:defRPr/>
            </a:pPr>
            <a:endParaRPr lang="tr-TR" sz="2000" dirty="0">
              <a:latin typeface="+mj-lt"/>
            </a:endParaRPr>
          </a:p>
        </p:txBody>
      </p:sp>
      <p:sp>
        <p:nvSpPr>
          <p:cNvPr id="4" name="Slayt Numarası Yer Tutucusu 3"/>
          <p:cNvSpPr>
            <a:spLocks noGrp="1"/>
          </p:cNvSpPr>
          <p:nvPr>
            <p:ph type="sldNum" sz="quarter" idx="12"/>
          </p:nvPr>
        </p:nvSpPr>
        <p:spPr/>
        <p:txBody>
          <a:bodyPr/>
          <a:lstStyle/>
          <a:p>
            <a:pPr>
              <a:defRPr/>
            </a:pPr>
            <a:fld id="{D537A7D0-86E6-4156-A2A8-2B90742BA017}" type="slidenum">
              <a:rPr lang="en-US" smtClean="0"/>
              <a:pPr>
                <a:defRPr/>
              </a:pPr>
              <a:t>31</a:t>
            </a:fld>
            <a:endParaRPr lang="en-US"/>
          </a:p>
        </p:txBody>
      </p:sp>
    </p:spTree>
    <p:extLst>
      <p:ext uri="{BB962C8B-B14F-4D97-AF65-F5344CB8AC3E}">
        <p14:creationId xmlns:p14="http://schemas.microsoft.com/office/powerpoint/2010/main" val="33948037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88" y="0"/>
            <a:ext cx="8435975" cy="896938"/>
          </a:xfrm>
        </p:spPr>
        <p:txBody>
          <a:bodyPr/>
          <a:lstStyle/>
          <a:p>
            <a:pPr>
              <a:defRPr/>
            </a:pPr>
            <a:r>
              <a:rPr lang="tr-TR" sz="3200" b="1" dirty="0" smtClean="0">
                <a:solidFill>
                  <a:schemeClr val="tx1"/>
                </a:solidFill>
                <a:latin typeface="+mj-lt"/>
              </a:rPr>
              <a:t>     </a:t>
            </a:r>
            <a:r>
              <a:rPr lang="tr-TR" sz="3200" b="1" u="sng" dirty="0" smtClean="0">
                <a:solidFill>
                  <a:srgbClr val="FF0000"/>
                </a:solidFill>
                <a:latin typeface="+mj-lt"/>
              </a:rPr>
              <a:t>Çalışma Süresinden </a:t>
            </a:r>
            <a:r>
              <a:rPr lang="tr-TR" sz="3200" b="1" u="sng" dirty="0">
                <a:solidFill>
                  <a:srgbClr val="FF0000"/>
                </a:solidFill>
                <a:latin typeface="+mj-lt"/>
              </a:rPr>
              <a:t>S</a:t>
            </a:r>
            <a:r>
              <a:rPr lang="tr-TR" sz="3200" b="1" u="sng" dirty="0" smtClean="0">
                <a:solidFill>
                  <a:srgbClr val="FF0000"/>
                </a:solidFill>
                <a:latin typeface="+mj-lt"/>
              </a:rPr>
              <a:t>ayılan  </a:t>
            </a:r>
            <a:r>
              <a:rPr lang="tr-TR" sz="3200" b="1" u="sng" dirty="0">
                <a:solidFill>
                  <a:srgbClr val="FF0000"/>
                </a:solidFill>
                <a:latin typeface="+mj-lt"/>
              </a:rPr>
              <a:t>H</a:t>
            </a:r>
            <a:r>
              <a:rPr lang="tr-TR" sz="3200" b="1" u="sng" dirty="0" smtClean="0">
                <a:solidFill>
                  <a:srgbClr val="FF0000"/>
                </a:solidFill>
                <a:latin typeface="+mj-lt"/>
              </a:rPr>
              <a:t>aller</a:t>
            </a:r>
            <a:endParaRPr lang="tr-TR" sz="3200" b="1" u="sng" dirty="0">
              <a:solidFill>
                <a:srgbClr val="FF0000"/>
              </a:solidFill>
              <a:latin typeface="+mj-lt"/>
            </a:endParaRPr>
          </a:p>
        </p:txBody>
      </p:sp>
      <p:sp>
        <p:nvSpPr>
          <p:cNvPr id="29699" name="İçerik Yer Tutucusu 2"/>
          <p:cNvSpPr>
            <a:spLocks noGrp="1"/>
          </p:cNvSpPr>
          <p:nvPr>
            <p:ph idx="1"/>
          </p:nvPr>
        </p:nvSpPr>
        <p:spPr>
          <a:xfrm>
            <a:off x="0" y="692150"/>
            <a:ext cx="9144000" cy="6165850"/>
          </a:xfrm>
        </p:spPr>
        <p:txBody>
          <a:bodyPr>
            <a:noAutofit/>
          </a:bodyPr>
          <a:lstStyle/>
          <a:p>
            <a:pPr marL="0" indent="0">
              <a:buFontTx/>
              <a:buNone/>
            </a:pPr>
            <a:r>
              <a:rPr lang="tr-TR" altLang="tr-TR" sz="2400" dirty="0" smtClean="0">
                <a:latin typeface="+mj-lt"/>
              </a:rPr>
              <a:t> a) Madenlerde, taşocaklarında yahut her ne şekilde olursa olsun yeraltında veya su altında çalışılacak işlerde işçilerin kuyulara, dehlizlere veya asıl çalışma yerlerine inmeleri veya girmeleri ve bu yerlerden  çıkmaları için gereken süreler. </a:t>
            </a:r>
          </a:p>
          <a:p>
            <a:pPr marL="0" indent="0">
              <a:buFontTx/>
              <a:buNone/>
            </a:pPr>
            <a:r>
              <a:rPr lang="tr-TR" altLang="tr-TR" sz="2400" dirty="0" smtClean="0">
                <a:latin typeface="+mj-lt"/>
              </a:rPr>
              <a:t> b) İşçilerin işveren tarafından işyerlerinden başka bir yerde çalıştırılmak üzere gönderilmeleri halinde yolda geçen süreler. </a:t>
            </a:r>
          </a:p>
          <a:p>
            <a:pPr marL="0" indent="0">
              <a:buFontTx/>
              <a:buNone/>
            </a:pPr>
            <a:r>
              <a:rPr lang="tr-TR" altLang="tr-TR" sz="2400" dirty="0" smtClean="0">
                <a:latin typeface="+mj-lt"/>
              </a:rPr>
              <a:t> c) İşçinin işinde ve her an iş görmeye hazır bir halde bulunmakla beraber çalıştırılmaksızın ve çıkacak işi bekleyerek boş geçirdiği süreler.   </a:t>
            </a:r>
          </a:p>
          <a:p>
            <a:pPr marL="0" indent="0">
              <a:buFontTx/>
              <a:buNone/>
            </a:pPr>
            <a:r>
              <a:rPr lang="tr-TR" altLang="tr-TR" sz="2400" dirty="0" smtClean="0">
                <a:latin typeface="+mj-lt"/>
              </a:rPr>
              <a:t>d) İşçinin işveren tarafından başka bir yere gönderilmesi veya işveren evinde veya bürosunda yahut işverenle ilgili herhangi bir yerde meşgul edilmesi suretiyle asıl işini yapmaksızın geçirdiği süreler.   </a:t>
            </a:r>
          </a:p>
        </p:txBody>
      </p:sp>
      <p:sp>
        <p:nvSpPr>
          <p:cNvPr id="4" name="Slayt Numarası Yer Tutucusu 3"/>
          <p:cNvSpPr>
            <a:spLocks noGrp="1"/>
          </p:cNvSpPr>
          <p:nvPr>
            <p:ph type="sldNum" sz="quarter" idx="12"/>
          </p:nvPr>
        </p:nvSpPr>
        <p:spPr/>
        <p:txBody>
          <a:bodyPr/>
          <a:lstStyle/>
          <a:p>
            <a:pPr>
              <a:defRPr/>
            </a:pPr>
            <a:fld id="{4A402123-8E54-492F-928F-9481F4B5CA3C}" type="slidenum">
              <a:rPr lang="en-US" smtClean="0"/>
              <a:pPr>
                <a:defRPr/>
              </a:pPr>
              <a:t>32</a:t>
            </a:fld>
            <a:endParaRPr lang="en-US"/>
          </a:p>
        </p:txBody>
      </p:sp>
    </p:spTree>
    <p:extLst>
      <p:ext uri="{BB962C8B-B14F-4D97-AF65-F5344CB8AC3E}">
        <p14:creationId xmlns:p14="http://schemas.microsoft.com/office/powerpoint/2010/main" val="738758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İçerik Yer Tutucusu 2"/>
          <p:cNvSpPr>
            <a:spLocks noGrp="1"/>
          </p:cNvSpPr>
          <p:nvPr>
            <p:ph idx="1"/>
          </p:nvPr>
        </p:nvSpPr>
        <p:spPr>
          <a:xfrm>
            <a:off x="107950" y="404812"/>
            <a:ext cx="8856663" cy="6453187"/>
          </a:xfrm>
        </p:spPr>
        <p:txBody>
          <a:bodyPr>
            <a:normAutofit fontScale="92500"/>
          </a:bodyPr>
          <a:lstStyle/>
          <a:p>
            <a:pPr marL="0" indent="0">
              <a:buFontTx/>
              <a:buNone/>
            </a:pPr>
            <a:endParaRPr lang="tr-TR" altLang="tr-TR" sz="2000" b="1" dirty="0" smtClean="0">
              <a:latin typeface="+mj-lt"/>
            </a:endParaRPr>
          </a:p>
          <a:p>
            <a:pPr marL="0" indent="0">
              <a:buFontTx/>
              <a:buNone/>
            </a:pPr>
            <a:r>
              <a:rPr lang="tr-TR" altLang="tr-TR" sz="2600" b="1" dirty="0" smtClean="0">
                <a:latin typeface="+mj-lt"/>
              </a:rPr>
              <a:t>e) Çocuk emziren kadın işçilerin çocuklarına süt vermeleri için belirtilecek süreler.  </a:t>
            </a:r>
          </a:p>
          <a:p>
            <a:pPr marL="0" indent="0">
              <a:buFontTx/>
              <a:buNone/>
            </a:pPr>
            <a:endParaRPr lang="tr-TR" altLang="tr-TR" sz="2600" b="1" dirty="0" smtClean="0">
              <a:latin typeface="+mj-lt"/>
            </a:endParaRPr>
          </a:p>
          <a:p>
            <a:pPr marL="0" indent="0">
              <a:buFontTx/>
              <a:buNone/>
            </a:pPr>
            <a:r>
              <a:rPr lang="tr-TR" altLang="tr-TR" sz="2600" b="1" dirty="0" smtClean="0">
                <a:latin typeface="+mj-lt"/>
              </a:rPr>
              <a:t>f) Demiryolları, karayolları ve köprülerin yapılması, korunması ya da onarım ve tadili gibi, işçilerin yerleşim yerlerinden uzak bir mesafede bulunan işyerlerine hep birlikte getirilip götürülmeleri gereken her türlü işlerde bunların toplu ve düzenli bir şekilde götürülüp getirilmeleri esnasında geçen süreler</a:t>
            </a:r>
            <a:r>
              <a:rPr lang="tr-TR" altLang="tr-TR" sz="2600" dirty="0" smtClean="0">
                <a:latin typeface="+mj-lt"/>
              </a:rPr>
              <a:t>.  </a:t>
            </a:r>
          </a:p>
          <a:p>
            <a:pPr marL="0" indent="0">
              <a:buFontTx/>
              <a:buNone/>
            </a:pPr>
            <a:endParaRPr lang="tr-TR" altLang="tr-TR" sz="2600" dirty="0" smtClean="0">
              <a:latin typeface="+mj-lt"/>
            </a:endParaRPr>
          </a:p>
          <a:p>
            <a:pPr marL="0" indent="0">
              <a:buFontTx/>
              <a:buNone/>
            </a:pPr>
            <a:r>
              <a:rPr lang="tr-TR" altLang="tr-TR" sz="2600" dirty="0" smtClean="0">
                <a:latin typeface="+mj-lt"/>
              </a:rPr>
              <a:t>-------------------------</a:t>
            </a:r>
          </a:p>
          <a:p>
            <a:pPr marL="0" indent="0">
              <a:buFontTx/>
              <a:buNone/>
            </a:pPr>
            <a:r>
              <a:rPr lang="tr-TR" altLang="tr-TR" sz="2600" dirty="0" smtClean="0">
                <a:latin typeface="+mj-lt"/>
              </a:rPr>
              <a:t>İşin niteliğinden doğmayıp da işveren tarafından sırf sosyal yardım amacıyla işyerine götürülüp getirilme esnasında araçlarda geçen süre çalışma süresinden sayılmaz. </a:t>
            </a:r>
          </a:p>
        </p:txBody>
      </p:sp>
      <p:sp>
        <p:nvSpPr>
          <p:cNvPr id="4" name="Slayt Numarası Yer Tutucusu 3"/>
          <p:cNvSpPr>
            <a:spLocks noGrp="1"/>
          </p:cNvSpPr>
          <p:nvPr>
            <p:ph type="sldNum" sz="quarter" idx="12"/>
          </p:nvPr>
        </p:nvSpPr>
        <p:spPr/>
        <p:txBody>
          <a:bodyPr/>
          <a:lstStyle/>
          <a:p>
            <a:pPr>
              <a:defRPr/>
            </a:pPr>
            <a:fld id="{F8374A76-F15A-4BF8-AADA-AFB9525C5160}" type="slidenum">
              <a:rPr lang="en-US" smtClean="0"/>
              <a:pPr>
                <a:defRPr/>
              </a:pPr>
              <a:t>33</a:t>
            </a:fld>
            <a:endParaRPr lang="en-US"/>
          </a:p>
        </p:txBody>
      </p:sp>
    </p:spTree>
    <p:extLst>
      <p:ext uri="{BB962C8B-B14F-4D97-AF65-F5344CB8AC3E}">
        <p14:creationId xmlns:p14="http://schemas.microsoft.com/office/powerpoint/2010/main" val="1262336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E7FF6A12-77C6-4EC9-AD80-36670E3F024D}" type="slidenum">
              <a:rPr lang="en-US"/>
              <a:pPr>
                <a:defRPr/>
              </a:pPr>
              <a:t>34</a:t>
            </a:fld>
            <a:endParaRPr lang="en-US"/>
          </a:p>
        </p:txBody>
      </p:sp>
      <p:sp>
        <p:nvSpPr>
          <p:cNvPr id="10243" name="Rectangle 2"/>
          <p:cNvSpPr>
            <a:spLocks noGrp="1" noChangeArrowheads="1"/>
          </p:cNvSpPr>
          <p:nvPr>
            <p:ph type="title" idx="4294967295"/>
          </p:nvPr>
        </p:nvSpPr>
        <p:spPr>
          <a:xfrm>
            <a:off x="0" y="274638"/>
            <a:ext cx="8229600" cy="1143000"/>
          </a:xfrm>
        </p:spPr>
        <p:txBody>
          <a:bodyPr/>
          <a:lstStyle/>
          <a:p>
            <a:pPr eaLnBrk="1" hangingPunct="1">
              <a:lnSpc>
                <a:spcPct val="120000"/>
              </a:lnSpc>
              <a:defRPr/>
            </a:pPr>
            <a:r>
              <a:rPr lang="tr-TR" b="1" dirty="0" smtClean="0">
                <a:solidFill>
                  <a:srgbClr val="FF0000"/>
                </a:solidFill>
                <a:latin typeface="+mj-lt"/>
              </a:rPr>
              <a:t>                     İŞYERİ </a:t>
            </a:r>
          </a:p>
        </p:txBody>
      </p:sp>
      <p:sp>
        <p:nvSpPr>
          <p:cNvPr id="31748" name="Rectangle 5"/>
          <p:cNvSpPr>
            <a:spLocks noGrp="1"/>
          </p:cNvSpPr>
          <p:nvPr>
            <p:ph type="body" idx="4294967295"/>
          </p:nvPr>
        </p:nvSpPr>
        <p:spPr>
          <a:xfrm>
            <a:off x="0" y="1600200"/>
            <a:ext cx="8229600" cy="4525963"/>
          </a:xfrm>
        </p:spPr>
        <p:txBody>
          <a:bodyPr/>
          <a:lstStyle/>
          <a:p>
            <a:pPr eaLnBrk="1" hangingPunct="1">
              <a:lnSpc>
                <a:spcPct val="120000"/>
              </a:lnSpc>
            </a:pPr>
            <a:endParaRPr lang="tr-TR" altLang="tr-TR" sz="2800" b="1" smtClean="0">
              <a:latin typeface="+mj-lt"/>
            </a:endParaRPr>
          </a:p>
          <a:p>
            <a:pPr eaLnBrk="1" hangingPunct="1">
              <a:lnSpc>
                <a:spcPct val="120000"/>
              </a:lnSpc>
            </a:pPr>
            <a:r>
              <a:rPr lang="tr-TR" altLang="tr-TR" sz="2800" b="1" smtClean="0">
                <a:latin typeface="+mj-lt"/>
              </a:rPr>
              <a:t>İşveren tarafından </a:t>
            </a:r>
            <a:r>
              <a:rPr lang="tr-TR" altLang="tr-TR" sz="2800" b="1" u="sng" smtClean="0">
                <a:latin typeface="+mj-lt"/>
              </a:rPr>
              <a:t>mal veya hizmet üretmek amacıyla</a:t>
            </a:r>
            <a:r>
              <a:rPr lang="tr-TR" altLang="tr-TR" sz="2800" b="1" smtClean="0">
                <a:latin typeface="+mj-lt"/>
              </a:rPr>
              <a:t> sağlanmış bulunan maddî olan ve olmayan unsurlar ile işçinin birlikte örgütlendiği birime işyeri denir.</a:t>
            </a:r>
          </a:p>
        </p:txBody>
      </p:sp>
    </p:spTree>
    <p:extLst>
      <p:ext uri="{BB962C8B-B14F-4D97-AF65-F5344CB8AC3E}">
        <p14:creationId xmlns:p14="http://schemas.microsoft.com/office/powerpoint/2010/main" val="323881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3E5D2627-089D-48BE-936A-AB783F4CF539}" type="slidenum">
              <a:rPr lang="en-US"/>
              <a:pPr>
                <a:defRPr/>
              </a:pPr>
              <a:t>35</a:t>
            </a:fld>
            <a:endParaRPr lang="en-US"/>
          </a:p>
        </p:txBody>
      </p:sp>
      <p:sp>
        <p:nvSpPr>
          <p:cNvPr id="746498" name="Rectangle 2"/>
          <p:cNvSpPr>
            <a:spLocks noGrp="1" noChangeArrowheads="1"/>
          </p:cNvSpPr>
          <p:nvPr>
            <p:ph type="title" idx="4294967295"/>
          </p:nvPr>
        </p:nvSpPr>
        <p:spPr>
          <a:xfrm>
            <a:off x="395536" y="1556792"/>
            <a:ext cx="7386637" cy="3971925"/>
          </a:xfrm>
        </p:spPr>
        <p:txBody>
          <a:bodyPr>
            <a:normAutofit/>
          </a:bodyPr>
          <a:lstStyle/>
          <a:p>
            <a:pPr eaLnBrk="1" hangingPunct="1">
              <a:defRPr/>
            </a:pPr>
            <a:r>
              <a:rPr lang="tr-TR" sz="3200" b="1" dirty="0" smtClean="0">
                <a:solidFill>
                  <a:schemeClr val="tx1"/>
                </a:solidFill>
                <a:latin typeface="+mj-lt"/>
              </a:rPr>
              <a:t>Bağımsız olarak çalışılmayan, </a:t>
            </a:r>
            <a:r>
              <a:rPr lang="tr-TR" sz="3200" b="1" u="sng" dirty="0" smtClean="0">
                <a:solidFill>
                  <a:schemeClr val="tx1"/>
                </a:solidFill>
                <a:latin typeface="+mj-lt"/>
              </a:rPr>
              <a:t>avlu, depo, muayenehane, kreş, irtibat büroları</a:t>
            </a:r>
            <a:r>
              <a:rPr lang="tr-TR" sz="3200" b="1" dirty="0" smtClean="0">
                <a:solidFill>
                  <a:schemeClr val="tx1"/>
                </a:solidFill>
                <a:latin typeface="+mj-lt"/>
              </a:rPr>
              <a:t> gibi yerler “</a:t>
            </a:r>
            <a:r>
              <a:rPr lang="tr-TR" sz="3200" b="1" dirty="0" smtClean="0">
                <a:solidFill>
                  <a:srgbClr val="C00000"/>
                </a:solidFill>
                <a:latin typeface="+mj-lt"/>
              </a:rPr>
              <a:t>eklenti”</a:t>
            </a:r>
            <a:r>
              <a:rPr lang="tr-TR" sz="3200" b="1" dirty="0" smtClean="0">
                <a:solidFill>
                  <a:schemeClr val="tx1"/>
                </a:solidFill>
                <a:latin typeface="+mj-lt"/>
              </a:rPr>
              <a:t> olarak nitelendirilmekte ve işyerinden sayılmaktadır.</a:t>
            </a:r>
            <a:r>
              <a:rPr lang="tr-TR" sz="2800" dirty="0" smtClean="0">
                <a:solidFill>
                  <a:schemeClr val="tx1"/>
                </a:solidFill>
                <a:latin typeface="+mj-lt"/>
              </a:rPr>
              <a:t> </a:t>
            </a:r>
          </a:p>
        </p:txBody>
      </p:sp>
    </p:spTree>
    <p:extLst>
      <p:ext uri="{BB962C8B-B14F-4D97-AF65-F5344CB8AC3E}">
        <p14:creationId xmlns:p14="http://schemas.microsoft.com/office/powerpoint/2010/main" val="2417800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77603313-4717-4E74-9480-DB7FFEB319BD}" type="slidenum">
              <a:rPr lang="en-US" smtClean="0"/>
              <a:pPr>
                <a:defRPr/>
              </a:pPr>
              <a:t>36</a:t>
            </a:fld>
            <a:endParaRPr lang="en-US"/>
          </a:p>
        </p:txBody>
      </p:sp>
      <p:sp>
        <p:nvSpPr>
          <p:cNvPr id="33795" name="Dikdörtgen 2"/>
          <p:cNvSpPr>
            <a:spLocks noChangeArrowheads="1"/>
          </p:cNvSpPr>
          <p:nvPr/>
        </p:nvSpPr>
        <p:spPr bwMode="auto">
          <a:xfrm>
            <a:off x="179388" y="612775"/>
            <a:ext cx="8785225"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r>
              <a:rPr lang="tr-TR" altLang="tr-TR" sz="3200" dirty="0">
                <a:solidFill>
                  <a:srgbClr val="FF0000"/>
                </a:solidFill>
              </a:rPr>
              <a:t>İşyerini bildirme (4857/3) </a:t>
            </a:r>
          </a:p>
          <a:p>
            <a:pPr eaLnBrk="1" hangingPunct="1"/>
            <a:endParaRPr lang="tr-TR" altLang="tr-TR" sz="3200" dirty="0"/>
          </a:p>
          <a:p>
            <a:pPr eaLnBrk="1" hangingPunct="1"/>
            <a:r>
              <a:rPr lang="tr-TR" altLang="tr-TR" sz="2400" dirty="0"/>
              <a:t>Bu Kanunun kapsamına giren nitelikte bir işyerini kuran, her ne suretle olursa olsun devralan, çalışma konusunu kısmen veya tamamen değiştiren veya herhangi bir sebeple faaliyetine son veren ve işyerini kapatan işveren, işyerinin unvan ve adresini, çalıştırılan işçi sayısını, çalışma konusunu, işin başlama veya bitme gününü, kendi adını ve soyadını yahut unvanını, adresini, varsa işveren vekili veya vekillerinin adı, soyadı ve adreslerini </a:t>
            </a:r>
            <a:r>
              <a:rPr lang="tr-TR" altLang="tr-TR" sz="2400" b="1" dirty="0">
                <a:solidFill>
                  <a:srgbClr val="FF0000"/>
                </a:solidFill>
              </a:rPr>
              <a:t>bir ay içinde Çlş.ve İş Kur. İl Müdürlüğü’ne</a:t>
            </a:r>
            <a:r>
              <a:rPr lang="tr-TR" altLang="tr-TR" sz="2400" dirty="0">
                <a:solidFill>
                  <a:srgbClr val="FF0000"/>
                </a:solidFill>
              </a:rPr>
              <a:t> </a:t>
            </a:r>
            <a:r>
              <a:rPr lang="tr-TR" altLang="tr-TR" sz="2400" dirty="0"/>
              <a:t>bildirmek zorundadır</a:t>
            </a:r>
            <a:r>
              <a:rPr lang="tr-TR" altLang="tr-TR" dirty="0"/>
              <a:t>. </a:t>
            </a:r>
          </a:p>
        </p:txBody>
      </p:sp>
    </p:spTree>
    <p:extLst>
      <p:ext uri="{BB962C8B-B14F-4D97-AF65-F5344CB8AC3E}">
        <p14:creationId xmlns:p14="http://schemas.microsoft.com/office/powerpoint/2010/main" val="192696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a:xfrm>
            <a:off x="179388" y="274638"/>
            <a:ext cx="8856662" cy="993775"/>
          </a:xfrm>
        </p:spPr>
        <p:txBody>
          <a:bodyPr/>
          <a:lstStyle/>
          <a:p>
            <a:pPr algn="l">
              <a:defRPr/>
            </a:pPr>
            <a:r>
              <a:rPr lang="tr-TR" altLang="tr-TR" sz="2800" b="1" dirty="0">
                <a:solidFill>
                  <a:schemeClr val="tx1"/>
                </a:solidFill>
                <a:latin typeface="+mj-lt"/>
              </a:rPr>
              <a:t>Büyük Kaza Önleme Politika Belgesi </a:t>
            </a:r>
            <a:r>
              <a:rPr lang="tr-TR" altLang="tr-TR" sz="2800" b="1" dirty="0" smtClean="0">
                <a:solidFill>
                  <a:schemeClr val="tx1"/>
                </a:solidFill>
                <a:latin typeface="+mj-lt"/>
              </a:rPr>
              <a:t>veya Güvenlik Raporu  (</a:t>
            </a:r>
            <a:r>
              <a:rPr lang="tr-TR" altLang="tr-TR" sz="2400" b="1" dirty="0" smtClean="0">
                <a:solidFill>
                  <a:schemeClr val="tx1"/>
                </a:solidFill>
                <a:latin typeface="+mj-lt"/>
              </a:rPr>
              <a:t>6331/29</a:t>
            </a:r>
            <a:r>
              <a:rPr lang="tr-TR" altLang="tr-TR" sz="2800" b="1" dirty="0" smtClean="0">
                <a:solidFill>
                  <a:schemeClr val="tx1"/>
                </a:solidFill>
                <a:latin typeface="+mj-lt"/>
              </a:rPr>
              <a:t>)</a:t>
            </a:r>
            <a:endParaRPr lang="tr-TR" sz="2800" dirty="0">
              <a:solidFill>
                <a:schemeClr val="tx1"/>
              </a:solidFill>
              <a:latin typeface="+mj-lt"/>
            </a:endParaRPr>
          </a:p>
        </p:txBody>
      </p:sp>
      <p:sp>
        <p:nvSpPr>
          <p:cNvPr id="34819" name="Metin Yer Tutucusu 5"/>
          <p:cNvSpPr>
            <a:spLocks noGrp="1"/>
          </p:cNvSpPr>
          <p:nvPr>
            <p:ph type="body" sz="half" idx="1"/>
          </p:nvPr>
        </p:nvSpPr>
        <p:spPr>
          <a:xfrm>
            <a:off x="-28575" y="1484313"/>
            <a:ext cx="5248275" cy="4537075"/>
          </a:xfrm>
        </p:spPr>
        <p:txBody>
          <a:bodyPr/>
          <a:lstStyle/>
          <a:p>
            <a:r>
              <a:rPr lang="nb-NO" altLang="tr-TR" sz="2000" b="1" dirty="0" smtClean="0">
                <a:latin typeface="+mj-lt"/>
              </a:rPr>
              <a:t>İşletmeye başlanmadan önce, büyük endüstriyel kaza oluşabilecek işyerleri için, işyerlerinin büyüklüğüne göre büyük kaza önleme politika belgesi veya güvenlik raporu </a:t>
            </a:r>
            <a:r>
              <a:rPr lang="nb-NO" altLang="tr-TR" sz="2000" b="1" dirty="0" smtClean="0">
                <a:solidFill>
                  <a:srgbClr val="C00000"/>
                </a:solidFill>
                <a:latin typeface="+mj-lt"/>
              </a:rPr>
              <a:t>işveren tarafından hazırlanır.</a:t>
            </a:r>
            <a:endParaRPr lang="tr-TR" altLang="tr-TR" sz="2000" b="1" dirty="0" smtClean="0">
              <a:solidFill>
                <a:srgbClr val="C00000"/>
              </a:solidFill>
              <a:latin typeface="+mj-lt"/>
            </a:endParaRPr>
          </a:p>
          <a:p>
            <a:r>
              <a:rPr lang="nb-NO" altLang="tr-TR" sz="2000" b="1" dirty="0" smtClean="0">
                <a:latin typeface="+mj-lt"/>
              </a:rPr>
              <a:t> Güvenlik raporu hazırlama yükümlülüğü bulunan işveren</a:t>
            </a:r>
            <a:r>
              <a:rPr lang="tr-TR" altLang="tr-TR" sz="2000" b="1" dirty="0" err="1" smtClean="0">
                <a:latin typeface="+mj-lt"/>
              </a:rPr>
              <a:t>ler</a:t>
            </a:r>
            <a:r>
              <a:rPr lang="nb-NO" altLang="tr-TR" sz="2000" b="1" dirty="0" smtClean="0">
                <a:latin typeface="+mj-lt"/>
              </a:rPr>
              <a:t>, hazırladıkları güvenlik raporlarının içerik ve yeterlilikleri </a:t>
            </a:r>
            <a:r>
              <a:rPr lang="nb-NO" altLang="tr-TR" sz="2000" b="1" dirty="0" smtClean="0">
                <a:solidFill>
                  <a:srgbClr val="C00000"/>
                </a:solidFill>
                <a:latin typeface="+mj-lt"/>
              </a:rPr>
              <a:t>Bakanlıkça incelenmesini müteakip işyerlerini işletmeye açabilir</a:t>
            </a:r>
            <a:r>
              <a:rPr lang="tr-TR" altLang="tr-TR" sz="2000" b="1" dirty="0" err="1" smtClean="0">
                <a:solidFill>
                  <a:srgbClr val="C00000"/>
                </a:solidFill>
                <a:latin typeface="+mj-lt"/>
              </a:rPr>
              <a:t>ler</a:t>
            </a:r>
            <a:r>
              <a:rPr lang="nb-NO" altLang="tr-TR" sz="2000" b="1" dirty="0" smtClean="0">
                <a:solidFill>
                  <a:srgbClr val="C00000"/>
                </a:solidFill>
                <a:latin typeface="+mj-lt"/>
              </a:rPr>
              <a:t>.</a:t>
            </a:r>
            <a:endParaRPr lang="tr-TR" altLang="tr-TR" sz="2000" b="1" dirty="0" smtClean="0">
              <a:solidFill>
                <a:srgbClr val="C00000"/>
              </a:solidFill>
              <a:latin typeface="+mj-lt"/>
            </a:endParaRPr>
          </a:p>
          <a:p>
            <a:pPr algn="just"/>
            <a:endParaRPr lang="tr-TR" altLang="tr-TR" sz="2000" dirty="0" smtClean="0">
              <a:latin typeface="+mj-lt"/>
            </a:endParaRPr>
          </a:p>
        </p:txBody>
      </p:sp>
      <p:pic>
        <p:nvPicPr>
          <p:cNvPr id="34821"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292725" y="1557338"/>
            <a:ext cx="3995738" cy="4319587"/>
          </a:xfrm>
          <a:noFill/>
        </p:spPr>
      </p:pic>
      <p:sp>
        <p:nvSpPr>
          <p:cNvPr id="2" name="Slayt Numarası Yer Tutucusu 1"/>
          <p:cNvSpPr>
            <a:spLocks noGrp="1"/>
          </p:cNvSpPr>
          <p:nvPr>
            <p:ph type="sldNum" sz="quarter" idx="12"/>
          </p:nvPr>
        </p:nvSpPr>
        <p:spPr/>
        <p:txBody>
          <a:bodyPr/>
          <a:lstStyle/>
          <a:p>
            <a:pPr>
              <a:defRPr/>
            </a:pPr>
            <a:fld id="{E551FF53-1C45-4FCF-B134-9C6BE6866254}" type="slidenum">
              <a:rPr lang="en-US" smtClean="0"/>
              <a:pPr>
                <a:defRPr/>
              </a:pPr>
              <a:t>37</a:t>
            </a:fld>
            <a:endParaRPr lang="en-US"/>
          </a:p>
        </p:txBody>
      </p:sp>
    </p:spTree>
    <p:extLst>
      <p:ext uri="{BB962C8B-B14F-4D97-AF65-F5344CB8AC3E}">
        <p14:creationId xmlns:p14="http://schemas.microsoft.com/office/powerpoint/2010/main" val="3914712072"/>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layt Numarası Yer Tutucusu"/>
          <p:cNvSpPr>
            <a:spLocks noGrp="1"/>
          </p:cNvSpPr>
          <p:nvPr>
            <p:ph type="sldNum" sz="quarter" idx="12"/>
          </p:nvPr>
        </p:nvSpPr>
        <p:spPr/>
        <p:txBody>
          <a:bodyPr/>
          <a:lstStyle/>
          <a:p>
            <a:pPr>
              <a:defRPr/>
            </a:pPr>
            <a:fld id="{759EAD5E-93CF-4091-9A74-D903394A736E}" type="slidenum">
              <a:rPr lang="en-US"/>
              <a:pPr>
                <a:defRPr/>
              </a:pPr>
              <a:t>38</a:t>
            </a:fld>
            <a:endParaRPr lang="en-US"/>
          </a:p>
        </p:txBody>
      </p:sp>
      <p:sp>
        <p:nvSpPr>
          <p:cNvPr id="11267" name="Rectangle 2"/>
          <p:cNvSpPr>
            <a:spLocks noGrp="1" noChangeArrowheads="1"/>
          </p:cNvSpPr>
          <p:nvPr>
            <p:ph type="title" idx="4294967295"/>
          </p:nvPr>
        </p:nvSpPr>
        <p:spPr>
          <a:xfrm>
            <a:off x="0" y="274638"/>
            <a:ext cx="8229600" cy="1143000"/>
          </a:xfrm>
        </p:spPr>
        <p:txBody>
          <a:bodyPr/>
          <a:lstStyle/>
          <a:p>
            <a:pPr eaLnBrk="1" hangingPunct="1">
              <a:lnSpc>
                <a:spcPct val="120000"/>
              </a:lnSpc>
              <a:defRPr/>
            </a:pPr>
            <a:r>
              <a:rPr lang="tr-TR" sz="4000" b="1" dirty="0" smtClean="0">
                <a:solidFill>
                  <a:schemeClr val="tx1"/>
                </a:solidFill>
                <a:latin typeface="+mj-lt"/>
              </a:rPr>
              <a:t>İŞVEREN VEKİLİ</a:t>
            </a:r>
          </a:p>
        </p:txBody>
      </p:sp>
      <p:sp>
        <p:nvSpPr>
          <p:cNvPr id="35844" name="Rectangle 5"/>
          <p:cNvSpPr>
            <a:spLocks noGrp="1"/>
          </p:cNvSpPr>
          <p:nvPr>
            <p:ph type="body" idx="4294967295"/>
          </p:nvPr>
        </p:nvSpPr>
        <p:spPr>
          <a:xfrm>
            <a:off x="0" y="1600200"/>
            <a:ext cx="8229600" cy="4525963"/>
          </a:xfrm>
        </p:spPr>
        <p:txBody>
          <a:bodyPr/>
          <a:lstStyle/>
          <a:p>
            <a:pPr eaLnBrk="1" hangingPunct="1">
              <a:lnSpc>
                <a:spcPct val="120000"/>
              </a:lnSpc>
            </a:pPr>
            <a:r>
              <a:rPr lang="tr-TR" altLang="tr-TR" sz="2800" b="1" u="sng" dirty="0" smtClean="0">
                <a:solidFill>
                  <a:srgbClr val="FF0000"/>
                </a:solidFill>
                <a:latin typeface="+mj-lt"/>
              </a:rPr>
              <a:t>İşveren adına hareket eden</a:t>
            </a:r>
            <a:r>
              <a:rPr lang="tr-TR" altLang="tr-TR" sz="2800" b="1" dirty="0" smtClean="0">
                <a:solidFill>
                  <a:srgbClr val="FF0000"/>
                </a:solidFill>
                <a:latin typeface="+mj-lt"/>
              </a:rPr>
              <a:t> </a:t>
            </a:r>
            <a:r>
              <a:rPr lang="tr-TR" altLang="tr-TR" sz="2800" b="1" dirty="0" smtClean="0">
                <a:latin typeface="+mj-lt"/>
              </a:rPr>
              <a:t>ve işin, işyerinin ve işletmenin yönetiminde görev alan kimselere işveren vekili denir.</a:t>
            </a:r>
          </a:p>
        </p:txBody>
      </p:sp>
      <p:pic>
        <p:nvPicPr>
          <p:cNvPr id="35845" name="Picture 8" descr="employers1"/>
          <p:cNvPicPr>
            <a:picLocks noChangeAspect="1" noChangeArrowheads="1"/>
          </p:cNvPicPr>
          <p:nvPr/>
        </p:nvPicPr>
        <p:blipFill>
          <a:blip r:embed="rId3">
            <a:lum bright="-6000" contrast="42000"/>
            <a:extLst>
              <a:ext uri="{28A0092B-C50C-407E-A947-70E740481C1C}">
                <a14:useLocalDpi xmlns:a14="http://schemas.microsoft.com/office/drawing/2010/main" val="0"/>
              </a:ext>
            </a:extLst>
          </a:blip>
          <a:srcRect/>
          <a:stretch>
            <a:fillRect/>
          </a:stretch>
        </p:blipFill>
        <p:spPr bwMode="auto">
          <a:xfrm>
            <a:off x="2411413" y="3573463"/>
            <a:ext cx="4465637" cy="328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8370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5"/>
          <p:cNvSpPr>
            <a:spLocks noGrp="1"/>
          </p:cNvSpPr>
          <p:nvPr>
            <p:ph type="title"/>
          </p:nvPr>
        </p:nvSpPr>
        <p:spPr>
          <a:xfrm>
            <a:off x="2483768" y="463704"/>
            <a:ext cx="3167583" cy="1143000"/>
          </a:xfrm>
        </p:spPr>
        <p:txBody>
          <a:bodyPr/>
          <a:lstStyle/>
          <a:p>
            <a:pPr eaLnBrk="1" hangingPunct="1">
              <a:lnSpc>
                <a:spcPct val="120000"/>
              </a:lnSpc>
              <a:defRPr/>
            </a:pPr>
            <a:r>
              <a:rPr lang="tr-TR" b="1" dirty="0" smtClean="0">
                <a:solidFill>
                  <a:srgbClr val="FF0000"/>
                </a:solidFill>
                <a:latin typeface="+mj-lt"/>
              </a:rPr>
              <a:t>ALT İŞVEREN </a:t>
            </a:r>
          </a:p>
        </p:txBody>
      </p:sp>
      <p:sp>
        <p:nvSpPr>
          <p:cNvPr id="5" name="5 Slayt Numarası Yer Tutucusu"/>
          <p:cNvSpPr>
            <a:spLocks noGrp="1"/>
          </p:cNvSpPr>
          <p:nvPr>
            <p:ph type="sldNum" sz="quarter" idx="12"/>
          </p:nvPr>
        </p:nvSpPr>
        <p:spPr/>
        <p:txBody>
          <a:bodyPr/>
          <a:lstStyle/>
          <a:p>
            <a:pPr>
              <a:defRPr/>
            </a:pPr>
            <a:fld id="{DA1FAB4E-C22F-45A1-8772-2EDD6B668AA0}" type="slidenum">
              <a:rPr lang="en-US"/>
              <a:pPr>
                <a:defRPr/>
              </a:pPr>
              <a:t>39</a:t>
            </a:fld>
            <a:endParaRPr lang="en-US"/>
          </a:p>
        </p:txBody>
      </p:sp>
      <p:sp>
        <p:nvSpPr>
          <p:cNvPr id="36867" name="5 Slayt Numarası Yer Tutucusu"/>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r" eaLnBrk="1" hangingPunct="1">
              <a:spcBef>
                <a:spcPct val="20000"/>
              </a:spcBef>
              <a:buClr>
                <a:schemeClr val="hlink"/>
              </a:buClr>
              <a:buFont typeface="Wingdings" pitchFamily="2" charset="2"/>
              <a:buNone/>
            </a:pPr>
            <a:fld id="{AC9AB3FD-015F-4683-BEAC-E8D8963396DF}" type="slidenum">
              <a:rPr lang="tr-TR" altLang="tr-TR" sz="1400" b="1" i="1">
                <a:solidFill>
                  <a:schemeClr val="bg1"/>
                </a:solidFill>
                <a:latin typeface="Times New Roman" pitchFamily="18" charset="0"/>
              </a:rPr>
              <a:pPr algn="r" eaLnBrk="1" hangingPunct="1">
                <a:spcBef>
                  <a:spcPct val="20000"/>
                </a:spcBef>
                <a:buClr>
                  <a:schemeClr val="hlink"/>
                </a:buClr>
                <a:buFont typeface="Wingdings" pitchFamily="2" charset="2"/>
                <a:buNone/>
              </a:pPr>
              <a:t>39</a:t>
            </a:fld>
            <a:endParaRPr lang="tr-TR" altLang="tr-TR" sz="1400" b="1" i="1">
              <a:solidFill>
                <a:schemeClr val="bg1"/>
              </a:solidFill>
              <a:latin typeface="Times New Roman" pitchFamily="18" charset="0"/>
            </a:endParaRPr>
          </a:p>
        </p:txBody>
      </p:sp>
      <p:sp>
        <p:nvSpPr>
          <p:cNvPr id="6" name="Rectangle 3"/>
          <p:cNvSpPr txBox="1">
            <a:spLocks noChangeArrowheads="1"/>
          </p:cNvSpPr>
          <p:nvPr/>
        </p:nvSpPr>
        <p:spPr bwMode="auto">
          <a:xfrm>
            <a:off x="323528" y="1758696"/>
            <a:ext cx="8229600" cy="4495800"/>
          </a:xfrm>
          <a:prstGeom prst="rect">
            <a:avLst/>
          </a:prstGeom>
          <a:noFill/>
          <a:ln>
            <a:noFill/>
          </a:ln>
          <a:extLst/>
        </p:spPr>
        <p:txBody>
          <a:bodyPr/>
          <a:lst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l" rtl="0" fontAlgn="base">
              <a:spcBef>
                <a:spcPct val="20000"/>
              </a:spcBef>
              <a:spcAft>
                <a:spcPct val="0"/>
              </a:spcAft>
              <a:buClr>
                <a:schemeClr val="tx2"/>
              </a:buClr>
              <a:buChar char="•"/>
              <a:defRPr sz="2000">
                <a:solidFill>
                  <a:schemeClr val="tx1"/>
                </a:solidFill>
                <a:latin typeface="+mn-lt"/>
                <a:cs typeface="+mn-cs"/>
              </a:defRPr>
            </a:lvl6pPr>
            <a:lvl7pPr marL="2971800" indent="-228600" algn="l" rtl="0" fontAlgn="base">
              <a:spcBef>
                <a:spcPct val="20000"/>
              </a:spcBef>
              <a:spcAft>
                <a:spcPct val="0"/>
              </a:spcAft>
              <a:buClr>
                <a:schemeClr val="tx2"/>
              </a:buClr>
              <a:buChar char="•"/>
              <a:defRPr sz="2000">
                <a:solidFill>
                  <a:schemeClr val="tx1"/>
                </a:solidFill>
                <a:latin typeface="+mn-lt"/>
                <a:cs typeface="+mn-cs"/>
              </a:defRPr>
            </a:lvl7pPr>
            <a:lvl8pPr marL="3429000" indent="-228600" algn="l" rtl="0" fontAlgn="base">
              <a:spcBef>
                <a:spcPct val="20000"/>
              </a:spcBef>
              <a:spcAft>
                <a:spcPct val="0"/>
              </a:spcAft>
              <a:buClr>
                <a:schemeClr val="tx2"/>
              </a:buClr>
              <a:buChar char="•"/>
              <a:defRPr sz="2000">
                <a:solidFill>
                  <a:schemeClr val="tx1"/>
                </a:solidFill>
                <a:latin typeface="+mn-lt"/>
                <a:cs typeface="+mn-cs"/>
              </a:defRPr>
            </a:lvl8pPr>
            <a:lvl9pPr marL="3886200" indent="-228600" algn="l" rtl="0" fontAlgn="base">
              <a:spcBef>
                <a:spcPct val="20000"/>
              </a:spcBef>
              <a:spcAft>
                <a:spcPct val="0"/>
              </a:spcAft>
              <a:buClr>
                <a:schemeClr val="tx2"/>
              </a:buClr>
              <a:buChar char="•"/>
              <a:defRPr sz="2000">
                <a:solidFill>
                  <a:schemeClr val="tx1"/>
                </a:solidFill>
                <a:latin typeface="+mn-lt"/>
                <a:cs typeface="+mn-cs"/>
              </a:defRPr>
            </a:lvl9pPr>
          </a:lstStyle>
          <a:p>
            <a:pPr eaLnBrk="1" hangingPunct="1">
              <a:lnSpc>
                <a:spcPct val="120000"/>
              </a:lnSpc>
              <a:buFont typeface="Verdana" pitchFamily="34" charset="0"/>
              <a:buNone/>
              <a:defRPr/>
            </a:pPr>
            <a:r>
              <a:rPr lang="tr-TR" altLang="tr-TR" sz="2400" kern="0" dirty="0" smtClean="0"/>
              <a:t>BİR İŞVERENDEN, İşyerinde yürüttüğü mal ve hizmet üretimine ilişkin;</a:t>
            </a:r>
          </a:p>
          <a:p>
            <a:pPr eaLnBrk="1" hangingPunct="1">
              <a:lnSpc>
                <a:spcPct val="120000"/>
              </a:lnSpc>
              <a:defRPr/>
            </a:pPr>
            <a:r>
              <a:rPr lang="tr-TR" altLang="tr-TR" sz="2400" kern="0" dirty="0" smtClean="0"/>
              <a:t>YARDIMCI İŞLERİNDE</a:t>
            </a:r>
          </a:p>
          <a:p>
            <a:pPr eaLnBrk="1" hangingPunct="1">
              <a:lnSpc>
                <a:spcPct val="120000"/>
              </a:lnSpc>
              <a:defRPr/>
            </a:pPr>
            <a:r>
              <a:rPr lang="tr-TR" altLang="tr-TR" sz="2400" kern="0" dirty="0" smtClean="0"/>
              <a:t>VEYA ASIL İŞİN BİR BÖLÜMÜNDE</a:t>
            </a:r>
          </a:p>
          <a:p>
            <a:pPr eaLnBrk="1" hangingPunct="1">
              <a:lnSpc>
                <a:spcPct val="120000"/>
              </a:lnSpc>
              <a:buFont typeface="Verdana" pitchFamily="34" charset="0"/>
              <a:buNone/>
              <a:defRPr/>
            </a:pPr>
            <a:r>
              <a:rPr lang="tr-TR" altLang="tr-TR" sz="2400" kern="0" dirty="0" smtClean="0"/>
              <a:t>İşletmenin ve </a:t>
            </a:r>
            <a:r>
              <a:rPr lang="tr-TR" altLang="tr-TR" sz="2400" kern="0" dirty="0" smtClean="0">
                <a:solidFill>
                  <a:srgbClr val="FF0000"/>
                </a:solidFill>
              </a:rPr>
              <a:t>işin gereği ile teknolojik nedenlerle uzmanlık gerektiren işlerde </a:t>
            </a:r>
            <a:r>
              <a:rPr lang="tr-TR" altLang="tr-TR" sz="2400" kern="0" dirty="0" smtClean="0"/>
              <a:t>iş alan ve bu iş için görevlendirdiği işçilerini </a:t>
            </a:r>
            <a:r>
              <a:rPr lang="tr-TR" altLang="tr-TR" sz="2400" u="sng" kern="0" dirty="0" smtClean="0"/>
              <a:t>SADECE BU İŞYERİNDE ÇALIŞTIRAN</a:t>
            </a:r>
            <a:r>
              <a:rPr lang="tr-TR" altLang="tr-TR" sz="2400" kern="0" dirty="0" smtClean="0"/>
              <a:t> </a:t>
            </a:r>
            <a:r>
              <a:rPr lang="tr-TR" sz="2400" b="1" kern="0" dirty="0">
                <a:latin typeface="Calibri"/>
                <a:ea typeface="Calibri"/>
                <a:cs typeface="Times New Roman"/>
              </a:rPr>
              <a:t>gerçek veya tüzel kişi yahut tüzel kişiliği olmayan kurum ve </a:t>
            </a:r>
            <a:r>
              <a:rPr lang="tr-TR" sz="2400" b="1" kern="0" dirty="0" smtClean="0">
                <a:latin typeface="Calibri"/>
                <a:ea typeface="Calibri"/>
                <a:cs typeface="Times New Roman"/>
              </a:rPr>
              <a:t>kuruluş.</a:t>
            </a:r>
            <a:r>
              <a:rPr lang="tr-TR" sz="2400" b="1" kern="0" dirty="0">
                <a:latin typeface="Calibri"/>
                <a:ea typeface="Calibri"/>
                <a:cs typeface="Times New Roman"/>
              </a:rPr>
              <a:t> </a:t>
            </a:r>
            <a:endParaRPr lang="tr-TR" altLang="tr-TR" sz="2400" kern="0" dirty="0" smtClean="0"/>
          </a:p>
        </p:txBody>
      </p:sp>
    </p:spTree>
    <p:extLst>
      <p:ext uri="{BB962C8B-B14F-4D97-AF65-F5344CB8AC3E}">
        <p14:creationId xmlns:p14="http://schemas.microsoft.com/office/powerpoint/2010/main" val="1943499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60648"/>
            <a:ext cx="8496943" cy="6408712"/>
          </a:xfrm>
        </p:spPr>
        <p:txBody>
          <a:bodyPr/>
          <a:lstStyle/>
          <a:p>
            <a:r>
              <a:rPr lang="tr-TR" sz="2400" dirty="0"/>
              <a:t>● İşveren ile sözleşme yapma ve sonlandırmaya ilişkin hükümler,</a:t>
            </a:r>
          </a:p>
          <a:p>
            <a:r>
              <a:rPr lang="tr-TR" sz="2400" dirty="0"/>
              <a:t>● İş güvenliği uzmanının ve çalışanların istihdamı ile işten çıkarılmada 	öngörülen iş güvencesi ve tazminat sistemlerine ilişkin düzenlemeler,</a:t>
            </a:r>
          </a:p>
          <a:p>
            <a:r>
              <a:rPr lang="tr-TR" sz="2400" dirty="0"/>
              <a:t>● İSG hizmetlerinin organizasyonu ve yasal yetkililerin rolü</a:t>
            </a:r>
          </a:p>
          <a:p>
            <a:r>
              <a:rPr lang="tr-TR" sz="2400" dirty="0"/>
              <a:t>Alt başlıkları</a:t>
            </a:r>
          </a:p>
          <a:p>
            <a:r>
              <a:rPr lang="tr-TR" sz="2400" dirty="0"/>
              <a:t>● İşçi, işveren, alt işveren, işveren vekili kavramları</a:t>
            </a:r>
          </a:p>
          <a:p>
            <a:r>
              <a:rPr lang="tr-TR" sz="2400" dirty="0"/>
              <a:t>● işverenin hak ve yükümlülükleri</a:t>
            </a:r>
          </a:p>
          <a:p>
            <a:r>
              <a:rPr lang="tr-TR" sz="2400" dirty="0"/>
              <a:t>● işverenin sorumluluğu</a:t>
            </a:r>
          </a:p>
          <a:p>
            <a:r>
              <a:rPr lang="tr-TR" sz="2400" dirty="0"/>
              <a:t>● işverenlerin sorumluluğunun hukuki dayanağı</a:t>
            </a:r>
          </a:p>
          <a:p>
            <a:endParaRPr lang="tr-TR" dirty="0"/>
          </a:p>
        </p:txBody>
      </p:sp>
    </p:spTree>
    <p:extLst>
      <p:ext uri="{BB962C8B-B14F-4D97-AF65-F5344CB8AC3E}">
        <p14:creationId xmlns:p14="http://schemas.microsoft.com/office/powerpoint/2010/main" val="21504876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835696" y="115888"/>
            <a:ext cx="6717754" cy="1143000"/>
          </a:xfrm>
        </p:spPr>
        <p:txBody>
          <a:bodyPr/>
          <a:lstStyle/>
          <a:p>
            <a:pPr eaLnBrk="1" hangingPunct="1"/>
            <a:r>
              <a:rPr lang="tr-TR" altLang="tr-TR" sz="3600" b="1" dirty="0" smtClean="0">
                <a:solidFill>
                  <a:srgbClr val="FF0000"/>
                </a:solidFill>
                <a:effectLst/>
                <a:latin typeface="+mj-lt"/>
              </a:rPr>
              <a:t>ÇALIŞAN TEMSİLCİSİ</a:t>
            </a:r>
          </a:p>
        </p:txBody>
      </p:sp>
      <p:sp>
        <p:nvSpPr>
          <p:cNvPr id="35843" name="Rectangle 3"/>
          <p:cNvSpPr>
            <a:spLocks noGrp="1" noChangeArrowheads="1"/>
          </p:cNvSpPr>
          <p:nvPr>
            <p:ph type="body" sz="half" idx="1"/>
          </p:nvPr>
        </p:nvSpPr>
        <p:spPr>
          <a:xfrm>
            <a:off x="0" y="1341438"/>
            <a:ext cx="6084888" cy="4967287"/>
          </a:xfrm>
        </p:spPr>
        <p:txBody>
          <a:bodyPr/>
          <a:lstStyle/>
          <a:p>
            <a:pPr marL="457200" indent="-457200" eaLnBrk="1" hangingPunct="1">
              <a:buFontTx/>
              <a:buNone/>
              <a:defRPr/>
            </a:pPr>
            <a:endParaRPr lang="tr-TR" altLang="tr-TR" sz="500" dirty="0" smtClean="0">
              <a:latin typeface="+mj-lt"/>
            </a:endParaRPr>
          </a:p>
          <a:p>
            <a:pPr algn="just" eaLnBrk="1" hangingPunct="1">
              <a:buFontTx/>
              <a:buChar char="-"/>
              <a:defRPr/>
            </a:pPr>
            <a:endParaRPr lang="tr-TR" altLang="tr-TR" sz="2000" b="1" dirty="0" smtClean="0">
              <a:latin typeface="+mj-lt"/>
            </a:endParaRPr>
          </a:p>
          <a:p>
            <a:pPr algn="just" eaLnBrk="1" hangingPunct="1">
              <a:buFontTx/>
              <a:buChar char="-"/>
              <a:defRPr/>
            </a:pPr>
            <a:r>
              <a:rPr lang="tr-TR" altLang="tr-TR" sz="2000" b="1" dirty="0" smtClean="0">
                <a:latin typeface="+mj-lt"/>
              </a:rPr>
              <a:t>Çalışan Temsilcisi çalışanlar arasında yapılacak seçim veya seçimle belirlenemediği durumda işverence atama yoluyla seçilir.	</a:t>
            </a:r>
          </a:p>
          <a:p>
            <a:pPr marL="0" indent="0" algn="just" eaLnBrk="1" hangingPunct="1">
              <a:buFontTx/>
              <a:buNone/>
              <a:defRPr/>
            </a:pPr>
            <a:r>
              <a:rPr lang="tr-TR" altLang="tr-TR" sz="2000" b="1" dirty="0" smtClean="0">
                <a:latin typeface="+mj-lt"/>
              </a:rPr>
              <a:t> </a:t>
            </a:r>
          </a:p>
          <a:p>
            <a:pPr algn="just" eaLnBrk="1" hangingPunct="1">
              <a:buFontTx/>
              <a:buChar char="-"/>
              <a:defRPr/>
            </a:pPr>
            <a:r>
              <a:rPr lang="tr-TR" altLang="tr-TR" sz="2000" b="1" dirty="0" smtClean="0">
                <a:latin typeface="+mj-lt"/>
              </a:rPr>
              <a:t>Çalışan temsilcileri, tehlike kaynağının yok edilmesi için, işverenden  gerekli tedbirlerin alınmasını isteme hakkına sahiptir. </a:t>
            </a:r>
          </a:p>
          <a:p>
            <a:pPr marL="0" indent="0" algn="just" eaLnBrk="1" hangingPunct="1">
              <a:buFontTx/>
              <a:buNone/>
              <a:defRPr/>
            </a:pPr>
            <a:r>
              <a:rPr lang="tr-TR" altLang="tr-TR" sz="2000" b="1" dirty="0" smtClean="0">
                <a:latin typeface="+mj-lt"/>
              </a:rPr>
              <a:t>		    		</a:t>
            </a:r>
          </a:p>
          <a:p>
            <a:pPr marL="457200" indent="-457200" algn="just" eaLnBrk="1" hangingPunct="1">
              <a:buFontTx/>
              <a:buNone/>
              <a:defRPr/>
            </a:pPr>
            <a:r>
              <a:rPr lang="tr-TR" altLang="tr-TR" sz="2000" b="1" dirty="0" smtClean="0">
                <a:latin typeface="+mj-lt"/>
              </a:rPr>
              <a:t>- Çalışan temsilcileri ve destek elemanlarının hakları kısıtlanamaz</a:t>
            </a:r>
            <a:r>
              <a:rPr lang="tr-TR" altLang="tr-TR" sz="2400" dirty="0" smtClean="0">
                <a:latin typeface="+mj-lt"/>
              </a:rPr>
              <a:t>.	    			</a:t>
            </a:r>
            <a:endParaRPr lang="tr-TR" altLang="tr-TR" sz="2400" dirty="0" smtClean="0">
              <a:solidFill>
                <a:schemeClr val="hlink"/>
              </a:solidFill>
              <a:latin typeface="+mj-lt"/>
            </a:endParaRPr>
          </a:p>
        </p:txBody>
      </p:sp>
      <p:pic>
        <p:nvPicPr>
          <p:cNvPr id="37892"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227763" y="1341438"/>
            <a:ext cx="2736850" cy="4464050"/>
          </a:xfrm>
          <a:noFill/>
        </p:spPr>
      </p:pic>
    </p:spTree>
    <p:extLst>
      <p:ext uri="{BB962C8B-B14F-4D97-AF65-F5344CB8AC3E}">
        <p14:creationId xmlns:p14="http://schemas.microsoft.com/office/powerpoint/2010/main" val="2271384511"/>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5AAB78E4-FD75-48B4-87F7-3B1B965D61DA}" type="slidenum">
              <a:rPr lang="en-US"/>
              <a:pPr>
                <a:defRPr/>
              </a:pPr>
              <a:t>41</a:t>
            </a:fld>
            <a:endParaRPr lang="en-US"/>
          </a:p>
        </p:txBody>
      </p:sp>
      <p:sp>
        <p:nvSpPr>
          <p:cNvPr id="61441" name="Rectangle 2"/>
          <p:cNvSpPr>
            <a:spLocks noGrp="1"/>
          </p:cNvSpPr>
          <p:nvPr>
            <p:ph type="title" idx="4294967295"/>
          </p:nvPr>
        </p:nvSpPr>
        <p:spPr>
          <a:xfrm>
            <a:off x="995363" y="260350"/>
            <a:ext cx="8148637" cy="5459413"/>
          </a:xfrm>
        </p:spPr>
        <p:txBody>
          <a:bodyPr/>
          <a:lstStyle/>
          <a:p>
            <a:pPr eaLnBrk="1" hangingPunct="1">
              <a:defRPr/>
            </a:pPr>
            <a:r>
              <a:rPr lang="tr-TR" b="1" dirty="0" smtClean="0">
                <a:solidFill>
                  <a:schemeClr val="tx1"/>
                </a:solidFill>
                <a:latin typeface="+mj-lt"/>
              </a:rPr>
              <a:t>İŞVERENİN BORÇLARI</a:t>
            </a:r>
            <a:r>
              <a:rPr lang="tr-TR" sz="3600" dirty="0" smtClean="0">
                <a:solidFill>
                  <a:schemeClr val="tx1"/>
                </a:solidFill>
                <a:latin typeface="+mj-lt"/>
              </a:rPr>
              <a:t> </a:t>
            </a:r>
          </a:p>
        </p:txBody>
      </p:sp>
    </p:spTree>
    <p:extLst>
      <p:ext uri="{BB962C8B-B14F-4D97-AF65-F5344CB8AC3E}">
        <p14:creationId xmlns:p14="http://schemas.microsoft.com/office/powerpoint/2010/main" val="3471083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39734F5C-2810-4E47-A71A-4DD78492DF64}" type="slidenum">
              <a:rPr lang="en-US"/>
              <a:pPr>
                <a:defRPr/>
              </a:pPr>
              <a:t>42</a:t>
            </a:fld>
            <a:endParaRPr lang="en-US"/>
          </a:p>
        </p:txBody>
      </p:sp>
      <p:sp>
        <p:nvSpPr>
          <p:cNvPr id="39939" name="Rectangle 3"/>
          <p:cNvSpPr>
            <a:spLocks noGrp="1"/>
          </p:cNvSpPr>
          <p:nvPr>
            <p:ph idx="4294967295"/>
          </p:nvPr>
        </p:nvSpPr>
        <p:spPr>
          <a:xfrm>
            <a:off x="1066800" y="357188"/>
            <a:ext cx="8077200" cy="5891212"/>
          </a:xfrm>
        </p:spPr>
        <p:txBody>
          <a:bodyPr/>
          <a:lstStyle/>
          <a:p>
            <a:pPr marL="596900" indent="-514350" eaLnBrk="1" hangingPunct="1">
              <a:buFont typeface="Wingdings 2" pitchFamily="18" charset="2"/>
              <a:buNone/>
            </a:pPr>
            <a:r>
              <a:rPr lang="tr-TR" altLang="tr-TR" sz="4000" dirty="0" smtClean="0">
                <a:solidFill>
                  <a:srgbClr val="FF0000"/>
                </a:solidFill>
                <a:latin typeface="+mj-lt"/>
              </a:rPr>
              <a:t>1.</a:t>
            </a:r>
            <a:r>
              <a:rPr lang="tr-TR" altLang="tr-TR" sz="4000" dirty="0" smtClean="0">
                <a:latin typeface="+mj-lt"/>
              </a:rPr>
              <a:t> Ücret Ödeme Borcu</a:t>
            </a:r>
          </a:p>
          <a:p>
            <a:pPr marL="596900" indent="-514350" eaLnBrk="1" hangingPunct="1">
              <a:buFont typeface="Wingdings 2" pitchFamily="18" charset="2"/>
              <a:buNone/>
            </a:pPr>
            <a:r>
              <a:rPr lang="tr-TR" altLang="tr-TR" sz="4000" dirty="0" smtClean="0">
                <a:solidFill>
                  <a:srgbClr val="FF0000"/>
                </a:solidFill>
                <a:latin typeface="+mj-lt"/>
              </a:rPr>
              <a:t>2. </a:t>
            </a:r>
            <a:r>
              <a:rPr lang="tr-TR" altLang="tr-TR" sz="4000" dirty="0" smtClean="0">
                <a:latin typeface="+mj-lt"/>
              </a:rPr>
              <a:t>İşçiyi Koruma Borcu</a:t>
            </a:r>
          </a:p>
          <a:p>
            <a:pPr marL="596900" indent="-514350" eaLnBrk="1" hangingPunct="1">
              <a:buFontTx/>
              <a:buNone/>
            </a:pPr>
            <a:r>
              <a:rPr lang="tr-TR" altLang="tr-TR" dirty="0" smtClean="0">
                <a:latin typeface="+mj-lt"/>
              </a:rPr>
              <a:t>         - İSG Önlemleri</a:t>
            </a:r>
          </a:p>
          <a:p>
            <a:pPr marL="596900" indent="-514350" eaLnBrk="1" hangingPunct="1">
              <a:buFont typeface="Wingdings 2" pitchFamily="18" charset="2"/>
              <a:buNone/>
            </a:pPr>
            <a:r>
              <a:rPr lang="tr-TR" altLang="tr-TR" sz="4000" dirty="0" smtClean="0">
                <a:solidFill>
                  <a:srgbClr val="FF0000"/>
                </a:solidFill>
                <a:latin typeface="+mj-lt"/>
              </a:rPr>
              <a:t>3. </a:t>
            </a:r>
            <a:r>
              <a:rPr lang="tr-TR" altLang="tr-TR" sz="4000" dirty="0" smtClean="0">
                <a:latin typeface="+mj-lt"/>
              </a:rPr>
              <a:t>Eşit Davranma Borcu</a:t>
            </a:r>
          </a:p>
          <a:p>
            <a:pPr marL="596900" indent="-514350" eaLnBrk="1" hangingPunct="1">
              <a:buFont typeface="Wingdings 2" pitchFamily="18" charset="2"/>
              <a:buNone/>
            </a:pPr>
            <a:r>
              <a:rPr lang="tr-TR" altLang="tr-TR" sz="4000" dirty="0" smtClean="0">
                <a:solidFill>
                  <a:srgbClr val="FF0000"/>
                </a:solidFill>
                <a:latin typeface="+mj-lt"/>
              </a:rPr>
              <a:t>4. </a:t>
            </a:r>
            <a:r>
              <a:rPr lang="tr-TR" altLang="tr-TR" sz="4000" dirty="0" smtClean="0">
                <a:latin typeface="+mj-lt"/>
              </a:rPr>
              <a:t>Diğer Borçları</a:t>
            </a:r>
          </a:p>
          <a:p>
            <a:pPr marL="596900" indent="-514350" eaLnBrk="1" hangingPunct="1">
              <a:buFontTx/>
              <a:buNone/>
            </a:pPr>
            <a:r>
              <a:rPr lang="tr-TR" altLang="tr-TR" dirty="0" smtClean="0">
                <a:latin typeface="+mj-lt"/>
              </a:rPr>
              <a:t>         - Tatil Kullandırma</a:t>
            </a:r>
          </a:p>
          <a:p>
            <a:pPr marL="596900" indent="-514350" eaLnBrk="1" hangingPunct="1">
              <a:buFontTx/>
              <a:buNone/>
            </a:pPr>
            <a:r>
              <a:rPr lang="tr-TR" altLang="tr-TR" dirty="0" smtClean="0">
                <a:latin typeface="+mj-lt"/>
              </a:rPr>
              <a:t>         - Yıllık İzin Verme</a:t>
            </a:r>
          </a:p>
          <a:p>
            <a:pPr marL="596900" indent="-514350" eaLnBrk="1" hangingPunct="1">
              <a:buFontTx/>
              <a:buNone/>
            </a:pPr>
            <a:r>
              <a:rPr lang="tr-TR" altLang="tr-TR" dirty="0" smtClean="0">
                <a:latin typeface="+mj-lt"/>
              </a:rPr>
              <a:t>         - Ara Dinlenmesi</a:t>
            </a:r>
          </a:p>
        </p:txBody>
      </p:sp>
    </p:spTree>
    <p:extLst>
      <p:ext uri="{BB962C8B-B14F-4D97-AF65-F5344CB8AC3E}">
        <p14:creationId xmlns:p14="http://schemas.microsoft.com/office/powerpoint/2010/main" val="3933332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3"/>
          <p:cNvSpPr>
            <a:spLocks noGrp="1" noChangeArrowheads="1"/>
          </p:cNvSpPr>
          <p:nvPr>
            <p:ph idx="1"/>
          </p:nvPr>
        </p:nvSpPr>
        <p:spPr>
          <a:xfrm>
            <a:off x="0" y="476672"/>
            <a:ext cx="9144000" cy="6264696"/>
          </a:xfrm>
        </p:spPr>
        <p:txBody>
          <a:bodyPr>
            <a:normAutofit lnSpcReduction="10000"/>
          </a:bodyPr>
          <a:lstStyle/>
          <a:p>
            <a:pPr eaLnBrk="1" hangingPunct="1">
              <a:lnSpc>
                <a:spcPct val="80000"/>
              </a:lnSpc>
              <a:buFontTx/>
              <a:buNone/>
            </a:pPr>
            <a:r>
              <a:rPr lang="tr-TR" altLang="tr-TR" sz="2400" dirty="0" smtClean="0">
                <a:latin typeface="+mj-lt"/>
              </a:rPr>
              <a:t>  </a:t>
            </a:r>
            <a:endParaRPr lang="tr-TR" altLang="tr-TR" sz="2400" dirty="0" smtClean="0">
              <a:solidFill>
                <a:srgbClr val="FF0000"/>
              </a:solidFill>
              <a:latin typeface="+mj-lt"/>
            </a:endParaRPr>
          </a:p>
          <a:p>
            <a:pPr>
              <a:lnSpc>
                <a:spcPct val="80000"/>
              </a:lnSpc>
              <a:buNone/>
            </a:pPr>
            <a:r>
              <a:rPr lang="tr-TR" sz="2800" b="1" dirty="0" smtClean="0">
                <a:solidFill>
                  <a:srgbClr val="FF0000"/>
                </a:solidFill>
                <a:ea typeface="+mj-ea"/>
                <a:cs typeface="+mj-cs"/>
              </a:rPr>
              <a:t>                 </a:t>
            </a:r>
            <a:r>
              <a:rPr lang="en-US" sz="2800" b="1" dirty="0" smtClean="0">
                <a:solidFill>
                  <a:srgbClr val="FF0000"/>
                </a:solidFill>
                <a:ea typeface="+mj-ea"/>
                <a:cs typeface="+mj-cs"/>
              </a:rPr>
              <a:t>Ara </a:t>
            </a:r>
            <a:r>
              <a:rPr lang="en-US" sz="2800" b="1" dirty="0" err="1">
                <a:solidFill>
                  <a:srgbClr val="FF0000"/>
                </a:solidFill>
                <a:ea typeface="+mj-ea"/>
                <a:cs typeface="+mj-cs"/>
              </a:rPr>
              <a:t>dinlenmesi</a:t>
            </a:r>
            <a:endParaRPr lang="tr-TR" altLang="tr-TR" sz="2400" dirty="0">
              <a:solidFill>
                <a:srgbClr val="FF0000"/>
              </a:solidFill>
              <a:latin typeface="+mj-lt"/>
            </a:endParaRPr>
          </a:p>
          <a:p>
            <a:pPr eaLnBrk="1" hangingPunct="1">
              <a:lnSpc>
                <a:spcPct val="80000"/>
              </a:lnSpc>
              <a:buFontTx/>
              <a:buNone/>
            </a:pPr>
            <a:endParaRPr lang="tr-TR" altLang="tr-TR" sz="2800" dirty="0" smtClean="0">
              <a:latin typeface="+mj-lt"/>
            </a:endParaRPr>
          </a:p>
          <a:p>
            <a:pPr eaLnBrk="1" hangingPunct="1">
              <a:lnSpc>
                <a:spcPct val="80000"/>
              </a:lnSpc>
              <a:buFontTx/>
              <a:buNone/>
            </a:pPr>
            <a:r>
              <a:rPr lang="tr-TR" altLang="tr-TR" sz="2800" dirty="0">
                <a:latin typeface="+mj-lt"/>
              </a:rPr>
              <a:t> </a:t>
            </a:r>
            <a:r>
              <a:rPr lang="tr-TR" altLang="tr-TR" sz="2800" dirty="0" smtClean="0">
                <a:latin typeface="+mj-lt"/>
              </a:rPr>
              <a:t>          </a:t>
            </a:r>
            <a:r>
              <a:rPr lang="en-US" altLang="tr-TR" sz="2800" dirty="0" err="1" smtClean="0">
                <a:latin typeface="+mj-lt"/>
              </a:rPr>
              <a:t>Günlük</a:t>
            </a:r>
            <a:r>
              <a:rPr lang="en-US" altLang="tr-TR" sz="2800" dirty="0" smtClean="0">
                <a:latin typeface="+mj-lt"/>
              </a:rPr>
              <a:t> </a:t>
            </a:r>
            <a:r>
              <a:rPr lang="en-US" altLang="tr-TR" sz="2800" dirty="0" err="1" smtClean="0">
                <a:latin typeface="+mj-lt"/>
              </a:rPr>
              <a:t>çalışma</a:t>
            </a:r>
            <a:r>
              <a:rPr lang="en-US" altLang="tr-TR" sz="2800" dirty="0" smtClean="0">
                <a:latin typeface="+mj-lt"/>
              </a:rPr>
              <a:t> </a:t>
            </a:r>
            <a:r>
              <a:rPr lang="en-US" altLang="tr-TR" sz="2800" dirty="0" err="1" smtClean="0">
                <a:latin typeface="+mj-lt"/>
              </a:rPr>
              <a:t>süresinin</a:t>
            </a:r>
            <a:r>
              <a:rPr lang="en-US" altLang="tr-TR" sz="2800" dirty="0" smtClean="0">
                <a:latin typeface="+mj-lt"/>
              </a:rPr>
              <a:t> </a:t>
            </a:r>
            <a:r>
              <a:rPr lang="en-US" altLang="tr-TR" sz="2800" dirty="0" err="1" smtClean="0">
                <a:latin typeface="+mj-lt"/>
              </a:rPr>
              <a:t>ortalama</a:t>
            </a:r>
            <a:r>
              <a:rPr lang="en-US" altLang="tr-TR" sz="2800" dirty="0" smtClean="0">
                <a:latin typeface="+mj-lt"/>
              </a:rPr>
              <a:t> </a:t>
            </a:r>
            <a:r>
              <a:rPr lang="en-US" altLang="tr-TR" sz="2800" dirty="0" err="1" smtClean="0">
                <a:latin typeface="+mj-lt"/>
              </a:rPr>
              <a:t>bir</a:t>
            </a:r>
            <a:r>
              <a:rPr lang="en-US" altLang="tr-TR" sz="2800" dirty="0" smtClean="0">
                <a:latin typeface="+mj-lt"/>
              </a:rPr>
              <a:t> </a:t>
            </a:r>
            <a:r>
              <a:rPr lang="en-US" altLang="tr-TR" sz="2800" dirty="0" err="1" smtClean="0">
                <a:latin typeface="+mj-lt"/>
              </a:rPr>
              <a:t>zamanında</a:t>
            </a:r>
            <a:r>
              <a:rPr lang="en-US" altLang="tr-TR" sz="2800" dirty="0" smtClean="0">
                <a:latin typeface="+mj-lt"/>
              </a:rPr>
              <a:t> o </a:t>
            </a:r>
            <a:r>
              <a:rPr lang="en-US" altLang="tr-TR" sz="2800" dirty="0" err="1" smtClean="0">
                <a:latin typeface="+mj-lt"/>
              </a:rPr>
              <a:t>yerin</a:t>
            </a:r>
            <a:r>
              <a:rPr lang="en-US" altLang="tr-TR" sz="2800" dirty="0" smtClean="0">
                <a:latin typeface="+mj-lt"/>
              </a:rPr>
              <a:t> </a:t>
            </a:r>
            <a:r>
              <a:rPr lang="en-US" altLang="tr-TR" sz="2800" dirty="0" err="1" smtClean="0">
                <a:latin typeface="+mj-lt"/>
              </a:rPr>
              <a:t>gelenekleri</a:t>
            </a:r>
            <a:r>
              <a:rPr lang="en-US" altLang="tr-TR" sz="2800" dirty="0" smtClean="0">
                <a:latin typeface="+mj-lt"/>
              </a:rPr>
              <a:t> </a:t>
            </a:r>
            <a:r>
              <a:rPr lang="en-US" altLang="tr-TR" sz="2800" dirty="0" err="1" smtClean="0">
                <a:latin typeface="+mj-lt"/>
              </a:rPr>
              <a:t>ve</a:t>
            </a:r>
            <a:r>
              <a:rPr lang="en-US" altLang="tr-TR" sz="2800" dirty="0" smtClean="0">
                <a:latin typeface="+mj-lt"/>
              </a:rPr>
              <a:t> </a:t>
            </a:r>
            <a:r>
              <a:rPr lang="en-US" altLang="tr-TR" sz="2800" dirty="0" err="1" smtClean="0">
                <a:latin typeface="+mj-lt"/>
              </a:rPr>
              <a:t>işin</a:t>
            </a:r>
            <a:r>
              <a:rPr lang="en-US" altLang="tr-TR" sz="2800" dirty="0" smtClean="0">
                <a:latin typeface="+mj-lt"/>
              </a:rPr>
              <a:t> </a:t>
            </a:r>
            <a:r>
              <a:rPr lang="en-US" altLang="tr-TR" sz="2800" dirty="0" err="1" smtClean="0">
                <a:latin typeface="+mj-lt"/>
              </a:rPr>
              <a:t>gereğine</a:t>
            </a:r>
            <a:r>
              <a:rPr lang="en-US" altLang="tr-TR" sz="2800" dirty="0" smtClean="0">
                <a:latin typeface="+mj-lt"/>
              </a:rPr>
              <a:t> </a:t>
            </a:r>
            <a:r>
              <a:rPr lang="en-US" altLang="tr-TR" sz="2800" dirty="0" err="1" smtClean="0">
                <a:latin typeface="+mj-lt"/>
              </a:rPr>
              <a:t>göre</a:t>
            </a:r>
            <a:r>
              <a:rPr lang="en-US" altLang="tr-TR" sz="2800" dirty="0" smtClean="0">
                <a:latin typeface="+mj-lt"/>
              </a:rPr>
              <a:t> </a:t>
            </a:r>
            <a:r>
              <a:rPr lang="en-US" altLang="tr-TR" sz="2800" dirty="0" err="1" smtClean="0">
                <a:latin typeface="+mj-lt"/>
              </a:rPr>
              <a:t>ayarlanmak</a:t>
            </a:r>
            <a:r>
              <a:rPr lang="en-US" altLang="tr-TR" sz="2800" dirty="0" smtClean="0">
                <a:latin typeface="+mj-lt"/>
              </a:rPr>
              <a:t> </a:t>
            </a:r>
            <a:r>
              <a:rPr lang="en-US" altLang="tr-TR" sz="2800" dirty="0" err="1" smtClean="0">
                <a:latin typeface="+mj-lt"/>
              </a:rPr>
              <a:t>suretiyle</a:t>
            </a:r>
            <a:r>
              <a:rPr lang="en-US" altLang="tr-TR" sz="2800" dirty="0" smtClean="0">
                <a:latin typeface="+mj-lt"/>
              </a:rPr>
              <a:t> </a:t>
            </a:r>
            <a:r>
              <a:rPr lang="en-US" altLang="tr-TR" sz="2800" dirty="0" err="1" smtClean="0">
                <a:latin typeface="+mj-lt"/>
              </a:rPr>
              <a:t>işçilere</a:t>
            </a:r>
            <a:r>
              <a:rPr lang="en-US" altLang="tr-TR" sz="2800" dirty="0" smtClean="0">
                <a:latin typeface="+mj-lt"/>
              </a:rPr>
              <a:t>;	</a:t>
            </a:r>
          </a:p>
          <a:p>
            <a:pPr eaLnBrk="1" hangingPunct="1">
              <a:lnSpc>
                <a:spcPct val="80000"/>
              </a:lnSpc>
            </a:pPr>
            <a:r>
              <a:rPr lang="en-US" altLang="tr-TR" sz="2800" dirty="0" smtClean="0">
                <a:solidFill>
                  <a:srgbClr val="FF0000"/>
                </a:solidFill>
                <a:latin typeface="+mj-lt"/>
              </a:rPr>
              <a:t>a) </a:t>
            </a:r>
            <a:r>
              <a:rPr lang="en-US" altLang="tr-TR" sz="2800" dirty="0" err="1" smtClean="0">
                <a:latin typeface="+mj-lt"/>
              </a:rPr>
              <a:t>Dört</a:t>
            </a:r>
            <a:r>
              <a:rPr lang="en-US" altLang="tr-TR" sz="2800" dirty="0" smtClean="0">
                <a:latin typeface="+mj-lt"/>
              </a:rPr>
              <a:t> </a:t>
            </a:r>
            <a:r>
              <a:rPr lang="en-US" altLang="tr-TR" sz="2800" dirty="0" err="1" smtClean="0">
                <a:latin typeface="+mj-lt"/>
              </a:rPr>
              <a:t>saat</a:t>
            </a:r>
            <a:r>
              <a:rPr lang="en-US" altLang="tr-TR" sz="2800" dirty="0" smtClean="0">
                <a:latin typeface="+mj-lt"/>
              </a:rPr>
              <a:t> </a:t>
            </a:r>
            <a:r>
              <a:rPr lang="en-US" altLang="tr-TR" sz="2800" dirty="0" err="1" smtClean="0">
                <a:latin typeface="+mj-lt"/>
              </a:rPr>
              <a:t>veya</a:t>
            </a:r>
            <a:r>
              <a:rPr lang="en-US" altLang="tr-TR" sz="2800" dirty="0" smtClean="0">
                <a:latin typeface="+mj-lt"/>
              </a:rPr>
              <a:t> </a:t>
            </a:r>
            <a:r>
              <a:rPr lang="en-US" altLang="tr-TR" sz="2800" dirty="0" err="1" smtClean="0">
                <a:latin typeface="+mj-lt"/>
              </a:rPr>
              <a:t>daha</a:t>
            </a:r>
            <a:r>
              <a:rPr lang="en-US" altLang="tr-TR" sz="2800" dirty="0" smtClean="0">
                <a:latin typeface="+mj-lt"/>
              </a:rPr>
              <a:t> </a:t>
            </a:r>
            <a:r>
              <a:rPr lang="en-US" altLang="tr-TR" sz="2800" dirty="0" err="1" smtClean="0">
                <a:latin typeface="+mj-lt"/>
              </a:rPr>
              <a:t>kısa</a:t>
            </a:r>
            <a:r>
              <a:rPr lang="en-US" altLang="tr-TR" sz="2800" dirty="0" smtClean="0">
                <a:latin typeface="+mj-lt"/>
              </a:rPr>
              <a:t> </a:t>
            </a:r>
            <a:r>
              <a:rPr lang="en-US" altLang="tr-TR" sz="2800" dirty="0" err="1" smtClean="0">
                <a:latin typeface="+mj-lt"/>
              </a:rPr>
              <a:t>süreli</a:t>
            </a:r>
            <a:r>
              <a:rPr lang="en-US" altLang="tr-TR" sz="2800" dirty="0" smtClean="0">
                <a:latin typeface="+mj-lt"/>
              </a:rPr>
              <a:t> </a:t>
            </a:r>
            <a:r>
              <a:rPr lang="en-US" altLang="tr-TR" sz="2800" dirty="0" err="1" smtClean="0">
                <a:latin typeface="+mj-lt"/>
              </a:rPr>
              <a:t>işlerde</a:t>
            </a:r>
            <a:r>
              <a:rPr lang="en-US" altLang="tr-TR" sz="2800" dirty="0" smtClean="0">
                <a:latin typeface="+mj-lt"/>
              </a:rPr>
              <a:t> </a:t>
            </a:r>
            <a:r>
              <a:rPr lang="en-US" altLang="tr-TR" sz="2800" dirty="0" err="1" smtClean="0">
                <a:solidFill>
                  <a:srgbClr val="FF0000"/>
                </a:solidFill>
                <a:latin typeface="+mj-lt"/>
              </a:rPr>
              <a:t>onbeş</a:t>
            </a:r>
            <a:r>
              <a:rPr lang="en-US" altLang="tr-TR" sz="2800" dirty="0" smtClean="0">
                <a:solidFill>
                  <a:srgbClr val="FF0000"/>
                </a:solidFill>
                <a:latin typeface="+mj-lt"/>
              </a:rPr>
              <a:t> </a:t>
            </a:r>
            <a:r>
              <a:rPr lang="tr-TR" altLang="tr-TR" sz="2800" dirty="0" smtClean="0">
                <a:solidFill>
                  <a:srgbClr val="FF0000"/>
                </a:solidFill>
                <a:latin typeface="+mj-lt"/>
              </a:rPr>
              <a:t>dk</a:t>
            </a:r>
            <a:r>
              <a:rPr lang="tr-TR" altLang="tr-TR" sz="2800" dirty="0" smtClean="0">
                <a:latin typeface="+mj-lt"/>
              </a:rPr>
              <a:t>.</a:t>
            </a:r>
            <a:r>
              <a:rPr lang="en-US" altLang="tr-TR" sz="2800" dirty="0" smtClean="0">
                <a:latin typeface="+mj-lt"/>
              </a:rPr>
              <a:t> </a:t>
            </a:r>
          </a:p>
          <a:p>
            <a:pPr eaLnBrk="1" hangingPunct="1">
              <a:lnSpc>
                <a:spcPct val="80000"/>
              </a:lnSpc>
            </a:pPr>
            <a:r>
              <a:rPr lang="en-US" altLang="tr-TR" sz="2800" dirty="0" smtClean="0">
                <a:solidFill>
                  <a:srgbClr val="FF0000"/>
                </a:solidFill>
                <a:latin typeface="+mj-lt"/>
              </a:rPr>
              <a:t>b) </a:t>
            </a:r>
            <a:r>
              <a:rPr lang="en-US" altLang="tr-TR" sz="2800" dirty="0" err="1" smtClean="0">
                <a:latin typeface="+mj-lt"/>
              </a:rPr>
              <a:t>Dört</a:t>
            </a:r>
            <a:r>
              <a:rPr lang="en-US" altLang="tr-TR" sz="2800" dirty="0" smtClean="0">
                <a:latin typeface="+mj-lt"/>
              </a:rPr>
              <a:t> </a:t>
            </a:r>
            <a:r>
              <a:rPr lang="en-US" altLang="tr-TR" sz="2800" dirty="0" err="1" smtClean="0">
                <a:latin typeface="+mj-lt"/>
              </a:rPr>
              <a:t>saatten</a:t>
            </a:r>
            <a:r>
              <a:rPr lang="en-US" altLang="tr-TR" sz="2800" dirty="0" smtClean="0">
                <a:latin typeface="+mj-lt"/>
              </a:rPr>
              <a:t> </a:t>
            </a:r>
            <a:r>
              <a:rPr lang="en-US" altLang="tr-TR" sz="2800" dirty="0" err="1" smtClean="0">
                <a:latin typeface="+mj-lt"/>
              </a:rPr>
              <a:t>fazla</a:t>
            </a:r>
            <a:r>
              <a:rPr lang="en-US" altLang="tr-TR" sz="2800" dirty="0" smtClean="0">
                <a:latin typeface="+mj-lt"/>
              </a:rPr>
              <a:t> </a:t>
            </a:r>
            <a:r>
              <a:rPr lang="en-US" altLang="tr-TR" sz="2800" dirty="0" err="1" smtClean="0">
                <a:latin typeface="+mj-lt"/>
              </a:rPr>
              <a:t>ve</a:t>
            </a:r>
            <a:r>
              <a:rPr lang="en-US" altLang="tr-TR" sz="2800" dirty="0" smtClean="0">
                <a:latin typeface="+mj-lt"/>
              </a:rPr>
              <a:t> </a:t>
            </a:r>
            <a:r>
              <a:rPr lang="en-US" altLang="tr-TR" sz="2800" dirty="0" err="1" smtClean="0">
                <a:latin typeface="+mj-lt"/>
              </a:rPr>
              <a:t>yedibuçuk</a:t>
            </a:r>
            <a:r>
              <a:rPr lang="en-US" altLang="tr-TR" sz="2800" dirty="0" smtClean="0">
                <a:latin typeface="+mj-lt"/>
              </a:rPr>
              <a:t> </a:t>
            </a:r>
            <a:r>
              <a:rPr lang="en-US" altLang="tr-TR" sz="2800" dirty="0" err="1" smtClean="0">
                <a:latin typeface="+mj-lt"/>
              </a:rPr>
              <a:t>saate</a:t>
            </a:r>
            <a:r>
              <a:rPr lang="en-US" altLang="tr-TR" sz="2800" dirty="0" smtClean="0">
                <a:latin typeface="+mj-lt"/>
              </a:rPr>
              <a:t> </a:t>
            </a:r>
            <a:r>
              <a:rPr lang="en-US" altLang="tr-TR" sz="2800" dirty="0" err="1" smtClean="0">
                <a:latin typeface="+mj-lt"/>
              </a:rPr>
              <a:t>kadar</a:t>
            </a:r>
            <a:r>
              <a:rPr lang="en-US" altLang="tr-TR" sz="2800" dirty="0" smtClean="0">
                <a:latin typeface="+mj-lt"/>
              </a:rPr>
              <a:t> (</a:t>
            </a:r>
            <a:r>
              <a:rPr lang="en-US" altLang="tr-TR" sz="2800" dirty="0" err="1" smtClean="0">
                <a:latin typeface="+mj-lt"/>
              </a:rPr>
              <a:t>yedibuçuk</a:t>
            </a:r>
            <a:r>
              <a:rPr lang="en-US" altLang="tr-TR" sz="2800" dirty="0" smtClean="0">
                <a:latin typeface="+mj-lt"/>
              </a:rPr>
              <a:t> </a:t>
            </a:r>
            <a:r>
              <a:rPr lang="en-US" altLang="tr-TR" sz="2800" dirty="0" err="1" smtClean="0">
                <a:latin typeface="+mj-lt"/>
              </a:rPr>
              <a:t>saat</a:t>
            </a:r>
            <a:r>
              <a:rPr lang="en-US" altLang="tr-TR" sz="2800" dirty="0" smtClean="0">
                <a:latin typeface="+mj-lt"/>
              </a:rPr>
              <a:t> </a:t>
            </a:r>
            <a:r>
              <a:rPr lang="en-US" altLang="tr-TR" sz="2800" dirty="0" err="1" smtClean="0">
                <a:latin typeface="+mj-lt"/>
              </a:rPr>
              <a:t>dahil</a:t>
            </a:r>
            <a:r>
              <a:rPr lang="en-US" altLang="tr-TR" sz="2800" dirty="0" smtClean="0">
                <a:latin typeface="+mj-lt"/>
              </a:rPr>
              <a:t>) </a:t>
            </a:r>
            <a:r>
              <a:rPr lang="en-US" altLang="tr-TR" sz="2800" dirty="0" err="1" smtClean="0">
                <a:latin typeface="+mj-lt"/>
              </a:rPr>
              <a:t>süreli</a:t>
            </a:r>
            <a:r>
              <a:rPr lang="en-US" altLang="tr-TR" sz="2800" dirty="0" smtClean="0">
                <a:latin typeface="+mj-lt"/>
              </a:rPr>
              <a:t> </a:t>
            </a:r>
            <a:r>
              <a:rPr lang="en-US" altLang="tr-TR" sz="2800" dirty="0" err="1" smtClean="0">
                <a:latin typeface="+mj-lt"/>
              </a:rPr>
              <a:t>işlerde</a:t>
            </a:r>
            <a:r>
              <a:rPr lang="en-US" altLang="tr-TR" sz="2800" dirty="0" smtClean="0">
                <a:latin typeface="+mj-lt"/>
              </a:rPr>
              <a:t> </a:t>
            </a:r>
            <a:r>
              <a:rPr lang="en-US" altLang="tr-TR" sz="2800" dirty="0" err="1" smtClean="0">
                <a:solidFill>
                  <a:srgbClr val="FF0000"/>
                </a:solidFill>
                <a:latin typeface="+mj-lt"/>
              </a:rPr>
              <a:t>yarım</a:t>
            </a:r>
            <a:r>
              <a:rPr lang="en-US" altLang="tr-TR" sz="2800" dirty="0" smtClean="0">
                <a:solidFill>
                  <a:srgbClr val="FF0000"/>
                </a:solidFill>
                <a:latin typeface="+mj-lt"/>
              </a:rPr>
              <a:t> </a:t>
            </a:r>
            <a:r>
              <a:rPr lang="en-US" altLang="tr-TR" sz="2800" dirty="0" err="1" smtClean="0">
                <a:solidFill>
                  <a:srgbClr val="FF0000"/>
                </a:solidFill>
                <a:latin typeface="+mj-lt"/>
              </a:rPr>
              <a:t>saat</a:t>
            </a:r>
            <a:r>
              <a:rPr lang="en-US" altLang="tr-TR" sz="2800" dirty="0" smtClean="0">
                <a:solidFill>
                  <a:srgbClr val="FF0000"/>
                </a:solidFill>
                <a:latin typeface="+mj-lt"/>
              </a:rPr>
              <a:t>,    </a:t>
            </a:r>
          </a:p>
          <a:p>
            <a:pPr eaLnBrk="1" hangingPunct="1">
              <a:lnSpc>
                <a:spcPct val="80000"/>
              </a:lnSpc>
            </a:pPr>
            <a:r>
              <a:rPr lang="en-US" altLang="tr-TR" sz="2800" dirty="0" smtClean="0">
                <a:solidFill>
                  <a:srgbClr val="FF0000"/>
                </a:solidFill>
                <a:latin typeface="+mj-lt"/>
              </a:rPr>
              <a:t>c) </a:t>
            </a:r>
            <a:r>
              <a:rPr lang="en-US" altLang="tr-TR" sz="2800" dirty="0" err="1" smtClean="0">
                <a:latin typeface="+mj-lt"/>
              </a:rPr>
              <a:t>Yedibuçuk</a:t>
            </a:r>
            <a:r>
              <a:rPr lang="en-US" altLang="tr-TR" sz="2800" dirty="0" smtClean="0">
                <a:latin typeface="+mj-lt"/>
              </a:rPr>
              <a:t> </a:t>
            </a:r>
            <a:r>
              <a:rPr lang="en-US" altLang="tr-TR" sz="2800" dirty="0" err="1" smtClean="0">
                <a:latin typeface="+mj-lt"/>
              </a:rPr>
              <a:t>saatten</a:t>
            </a:r>
            <a:r>
              <a:rPr lang="en-US" altLang="tr-TR" sz="2800" dirty="0" smtClean="0">
                <a:latin typeface="+mj-lt"/>
              </a:rPr>
              <a:t> </a:t>
            </a:r>
            <a:r>
              <a:rPr lang="en-US" altLang="tr-TR" sz="2800" dirty="0" err="1" smtClean="0">
                <a:latin typeface="+mj-lt"/>
              </a:rPr>
              <a:t>fazla</a:t>
            </a:r>
            <a:r>
              <a:rPr lang="en-US" altLang="tr-TR" sz="2800" dirty="0" smtClean="0">
                <a:latin typeface="+mj-lt"/>
              </a:rPr>
              <a:t> </a:t>
            </a:r>
            <a:r>
              <a:rPr lang="en-US" altLang="tr-TR" sz="2800" dirty="0" err="1" smtClean="0">
                <a:latin typeface="+mj-lt"/>
              </a:rPr>
              <a:t>süreli</a:t>
            </a:r>
            <a:r>
              <a:rPr lang="en-US" altLang="tr-TR" sz="2800" dirty="0" smtClean="0">
                <a:latin typeface="+mj-lt"/>
              </a:rPr>
              <a:t> </a:t>
            </a:r>
            <a:r>
              <a:rPr lang="en-US" altLang="tr-TR" sz="2800" dirty="0" err="1" smtClean="0">
                <a:latin typeface="+mj-lt"/>
              </a:rPr>
              <a:t>işlerde</a:t>
            </a:r>
            <a:r>
              <a:rPr lang="en-US" altLang="tr-TR" sz="2800" dirty="0" smtClean="0">
                <a:latin typeface="+mj-lt"/>
              </a:rPr>
              <a:t> </a:t>
            </a:r>
            <a:r>
              <a:rPr lang="en-US" altLang="tr-TR" sz="2800" dirty="0" err="1" smtClean="0">
                <a:solidFill>
                  <a:srgbClr val="FF0000"/>
                </a:solidFill>
                <a:latin typeface="+mj-lt"/>
              </a:rPr>
              <a:t>bir</a:t>
            </a:r>
            <a:r>
              <a:rPr lang="en-US" altLang="tr-TR" sz="2800" dirty="0" smtClean="0">
                <a:solidFill>
                  <a:srgbClr val="FF0000"/>
                </a:solidFill>
                <a:latin typeface="+mj-lt"/>
              </a:rPr>
              <a:t> </a:t>
            </a:r>
            <a:r>
              <a:rPr lang="en-US" altLang="tr-TR" sz="2800" dirty="0" err="1" smtClean="0">
                <a:solidFill>
                  <a:srgbClr val="FF0000"/>
                </a:solidFill>
                <a:latin typeface="+mj-lt"/>
              </a:rPr>
              <a:t>saat</a:t>
            </a:r>
            <a:r>
              <a:rPr lang="en-US" altLang="tr-TR" sz="2800" dirty="0" smtClean="0">
                <a:latin typeface="+mj-lt"/>
              </a:rPr>
              <a:t>,</a:t>
            </a:r>
          </a:p>
          <a:p>
            <a:pPr marL="0" indent="0" eaLnBrk="1" hangingPunct="1">
              <a:lnSpc>
                <a:spcPct val="80000"/>
              </a:lnSpc>
              <a:buNone/>
            </a:pPr>
            <a:r>
              <a:rPr lang="tr-TR" altLang="tr-TR" sz="2800" dirty="0" smtClean="0">
                <a:latin typeface="+mj-lt"/>
              </a:rPr>
              <a:t>        a</a:t>
            </a:r>
            <a:r>
              <a:rPr lang="en-US" altLang="tr-TR" sz="2800" dirty="0" err="1" smtClean="0">
                <a:latin typeface="+mj-lt"/>
              </a:rPr>
              <a:t>ra</a:t>
            </a:r>
            <a:r>
              <a:rPr lang="en-US" altLang="tr-TR" sz="2800" dirty="0" smtClean="0">
                <a:latin typeface="+mj-lt"/>
              </a:rPr>
              <a:t> </a:t>
            </a:r>
            <a:r>
              <a:rPr lang="en-US" altLang="tr-TR" sz="2800" dirty="0" err="1" smtClean="0">
                <a:latin typeface="+mj-lt"/>
              </a:rPr>
              <a:t>dinlenmesi</a:t>
            </a:r>
            <a:r>
              <a:rPr lang="en-US" altLang="tr-TR" sz="2800" dirty="0" smtClean="0">
                <a:latin typeface="+mj-lt"/>
              </a:rPr>
              <a:t> </a:t>
            </a:r>
            <a:r>
              <a:rPr lang="en-US" altLang="tr-TR" sz="2800" dirty="0" err="1" smtClean="0">
                <a:latin typeface="+mj-lt"/>
              </a:rPr>
              <a:t>verilir</a:t>
            </a:r>
            <a:r>
              <a:rPr lang="en-US" altLang="tr-TR" sz="2800" dirty="0" smtClean="0">
                <a:latin typeface="+mj-lt"/>
              </a:rPr>
              <a:t>.</a:t>
            </a:r>
          </a:p>
          <a:p>
            <a:pPr eaLnBrk="1" hangingPunct="1">
              <a:lnSpc>
                <a:spcPct val="80000"/>
              </a:lnSpc>
            </a:pPr>
            <a:r>
              <a:rPr lang="en-US" altLang="tr-TR" sz="2800" dirty="0" smtClean="0">
                <a:latin typeface="+mj-lt"/>
              </a:rPr>
              <a:t>Bu </a:t>
            </a:r>
            <a:r>
              <a:rPr lang="en-US" altLang="tr-TR" sz="2800" dirty="0" err="1" smtClean="0">
                <a:latin typeface="+mj-lt"/>
              </a:rPr>
              <a:t>dinlenme</a:t>
            </a:r>
            <a:r>
              <a:rPr lang="en-US" altLang="tr-TR" sz="2800" dirty="0" smtClean="0">
                <a:latin typeface="+mj-lt"/>
              </a:rPr>
              <a:t> </a:t>
            </a:r>
            <a:r>
              <a:rPr lang="en-US" altLang="tr-TR" sz="2800" dirty="0" err="1" smtClean="0">
                <a:latin typeface="+mj-lt"/>
              </a:rPr>
              <a:t>süreleri</a:t>
            </a:r>
            <a:r>
              <a:rPr lang="en-US" altLang="tr-TR" sz="2800" dirty="0" smtClean="0">
                <a:latin typeface="+mj-lt"/>
              </a:rPr>
              <a:t> </a:t>
            </a:r>
            <a:r>
              <a:rPr lang="en-US" altLang="tr-TR" sz="2800" dirty="0" err="1" smtClean="0">
                <a:latin typeface="+mj-lt"/>
              </a:rPr>
              <a:t>en</a:t>
            </a:r>
            <a:r>
              <a:rPr lang="en-US" altLang="tr-TR" sz="2800" dirty="0" smtClean="0">
                <a:latin typeface="+mj-lt"/>
              </a:rPr>
              <a:t> </a:t>
            </a:r>
            <a:r>
              <a:rPr lang="en-US" altLang="tr-TR" sz="2800" dirty="0" err="1" smtClean="0">
                <a:latin typeface="+mj-lt"/>
              </a:rPr>
              <a:t>az</a:t>
            </a:r>
            <a:r>
              <a:rPr lang="en-US" altLang="tr-TR" sz="2800" dirty="0" smtClean="0">
                <a:latin typeface="+mj-lt"/>
              </a:rPr>
              <a:t> </a:t>
            </a:r>
            <a:r>
              <a:rPr lang="en-US" altLang="tr-TR" sz="2800" dirty="0" err="1" smtClean="0">
                <a:latin typeface="+mj-lt"/>
              </a:rPr>
              <a:t>olup</a:t>
            </a:r>
            <a:r>
              <a:rPr lang="en-US" altLang="tr-TR" sz="2800" dirty="0" smtClean="0">
                <a:latin typeface="+mj-lt"/>
              </a:rPr>
              <a:t> </a:t>
            </a:r>
            <a:r>
              <a:rPr lang="en-US" altLang="tr-TR" sz="2800" dirty="0" err="1" smtClean="0">
                <a:latin typeface="+mj-lt"/>
              </a:rPr>
              <a:t>aralıksız</a:t>
            </a:r>
            <a:r>
              <a:rPr lang="en-US" altLang="tr-TR" sz="2800" dirty="0" smtClean="0">
                <a:latin typeface="+mj-lt"/>
              </a:rPr>
              <a:t> </a:t>
            </a:r>
            <a:r>
              <a:rPr lang="en-US" altLang="tr-TR" sz="2800" dirty="0" err="1" smtClean="0">
                <a:latin typeface="+mj-lt"/>
              </a:rPr>
              <a:t>verilir</a:t>
            </a:r>
            <a:r>
              <a:rPr lang="en-US" altLang="tr-TR" sz="2800" dirty="0" smtClean="0">
                <a:latin typeface="+mj-lt"/>
              </a:rPr>
              <a:t>. </a:t>
            </a:r>
          </a:p>
          <a:p>
            <a:pPr eaLnBrk="1" hangingPunct="1">
              <a:lnSpc>
                <a:spcPct val="80000"/>
              </a:lnSpc>
            </a:pPr>
            <a:r>
              <a:rPr lang="tr-TR" altLang="tr-TR" sz="2800" dirty="0" smtClean="0">
                <a:latin typeface="+mj-lt"/>
              </a:rPr>
              <a:t>   </a:t>
            </a:r>
            <a:r>
              <a:rPr lang="en-US" altLang="tr-TR" sz="2800" dirty="0" err="1" smtClean="0">
                <a:latin typeface="+mj-lt"/>
              </a:rPr>
              <a:t>Dinlenmeler</a:t>
            </a:r>
            <a:r>
              <a:rPr lang="en-US" altLang="tr-TR" sz="2800" dirty="0" smtClean="0">
                <a:latin typeface="+mj-lt"/>
              </a:rPr>
              <a:t> </a:t>
            </a:r>
            <a:r>
              <a:rPr lang="en-US" altLang="tr-TR" sz="2800" dirty="0" err="1" smtClean="0">
                <a:latin typeface="+mj-lt"/>
              </a:rPr>
              <a:t>bir</a:t>
            </a:r>
            <a:r>
              <a:rPr lang="en-US" altLang="tr-TR" sz="2800" dirty="0" smtClean="0">
                <a:latin typeface="+mj-lt"/>
              </a:rPr>
              <a:t> </a:t>
            </a:r>
            <a:r>
              <a:rPr lang="en-US" altLang="tr-TR" sz="2800" dirty="0" err="1" smtClean="0">
                <a:latin typeface="+mj-lt"/>
              </a:rPr>
              <a:t>işyerinde</a:t>
            </a:r>
            <a:r>
              <a:rPr lang="en-US" altLang="tr-TR" sz="2800" dirty="0" smtClean="0">
                <a:latin typeface="+mj-lt"/>
              </a:rPr>
              <a:t> </a:t>
            </a:r>
            <a:r>
              <a:rPr lang="en-US" altLang="tr-TR" sz="2800" dirty="0" err="1" smtClean="0">
                <a:latin typeface="+mj-lt"/>
              </a:rPr>
              <a:t>işçilere</a:t>
            </a:r>
            <a:r>
              <a:rPr lang="en-US" altLang="tr-TR" sz="2800" dirty="0" smtClean="0">
                <a:latin typeface="+mj-lt"/>
              </a:rPr>
              <a:t> </a:t>
            </a:r>
            <a:r>
              <a:rPr lang="en-US" altLang="tr-TR" sz="2800" dirty="0" err="1" smtClean="0">
                <a:latin typeface="+mj-lt"/>
              </a:rPr>
              <a:t>aynı</a:t>
            </a:r>
            <a:r>
              <a:rPr lang="en-US" altLang="tr-TR" sz="2800" dirty="0" smtClean="0">
                <a:latin typeface="+mj-lt"/>
              </a:rPr>
              <a:t> </a:t>
            </a:r>
            <a:r>
              <a:rPr lang="en-US" altLang="tr-TR" sz="2800" dirty="0" err="1" smtClean="0">
                <a:latin typeface="+mj-lt"/>
              </a:rPr>
              <a:t>veya</a:t>
            </a:r>
            <a:r>
              <a:rPr lang="en-US" altLang="tr-TR" sz="2800" dirty="0" smtClean="0">
                <a:latin typeface="+mj-lt"/>
              </a:rPr>
              <a:t> </a:t>
            </a:r>
            <a:r>
              <a:rPr lang="en-US" altLang="tr-TR" sz="2800" dirty="0" err="1" smtClean="0">
                <a:latin typeface="+mj-lt"/>
              </a:rPr>
              <a:t>değişik</a:t>
            </a:r>
            <a:r>
              <a:rPr lang="en-US" altLang="tr-TR" sz="2800" dirty="0" smtClean="0">
                <a:latin typeface="+mj-lt"/>
              </a:rPr>
              <a:t> </a:t>
            </a:r>
            <a:r>
              <a:rPr lang="en-US" altLang="tr-TR" sz="2800" dirty="0" err="1" smtClean="0">
                <a:latin typeface="+mj-lt"/>
              </a:rPr>
              <a:t>saatlerde</a:t>
            </a:r>
            <a:r>
              <a:rPr lang="en-US" altLang="tr-TR" sz="2800" dirty="0" smtClean="0">
                <a:latin typeface="+mj-lt"/>
              </a:rPr>
              <a:t> </a:t>
            </a:r>
            <a:r>
              <a:rPr lang="en-US" altLang="tr-TR" sz="2800" dirty="0" err="1" smtClean="0">
                <a:latin typeface="+mj-lt"/>
              </a:rPr>
              <a:t>kullandırılabilir</a:t>
            </a:r>
            <a:r>
              <a:rPr lang="en-US" altLang="tr-TR" sz="2800" dirty="0" smtClean="0">
                <a:latin typeface="+mj-lt"/>
              </a:rPr>
              <a:t>.  </a:t>
            </a:r>
          </a:p>
          <a:p>
            <a:pPr eaLnBrk="1" hangingPunct="1">
              <a:lnSpc>
                <a:spcPct val="80000"/>
              </a:lnSpc>
            </a:pPr>
            <a:r>
              <a:rPr lang="en-US" altLang="tr-TR" sz="2800" u="sng" dirty="0" smtClean="0">
                <a:solidFill>
                  <a:srgbClr val="FF0000"/>
                </a:solidFill>
                <a:latin typeface="+mj-lt"/>
              </a:rPr>
              <a:t>Ara </a:t>
            </a:r>
            <a:r>
              <a:rPr lang="en-US" altLang="tr-TR" sz="2800" u="sng" dirty="0" err="1" smtClean="0">
                <a:solidFill>
                  <a:srgbClr val="FF0000"/>
                </a:solidFill>
                <a:latin typeface="+mj-lt"/>
              </a:rPr>
              <a:t>dinlenmeleri</a:t>
            </a:r>
            <a:r>
              <a:rPr lang="en-US" altLang="tr-TR" sz="2800" u="sng" dirty="0" smtClean="0">
                <a:solidFill>
                  <a:srgbClr val="FF0000"/>
                </a:solidFill>
                <a:latin typeface="+mj-lt"/>
              </a:rPr>
              <a:t> </a:t>
            </a:r>
            <a:r>
              <a:rPr lang="en-US" altLang="tr-TR" sz="2800" u="sng" dirty="0" err="1" smtClean="0">
                <a:solidFill>
                  <a:srgbClr val="FF0000"/>
                </a:solidFill>
                <a:latin typeface="+mj-lt"/>
              </a:rPr>
              <a:t>çalışma</a:t>
            </a:r>
            <a:r>
              <a:rPr lang="en-US" altLang="tr-TR" sz="2800" u="sng" dirty="0" smtClean="0">
                <a:solidFill>
                  <a:srgbClr val="FF0000"/>
                </a:solidFill>
                <a:latin typeface="+mj-lt"/>
              </a:rPr>
              <a:t> </a:t>
            </a:r>
            <a:r>
              <a:rPr lang="en-US" altLang="tr-TR" sz="2800" u="sng" dirty="0" err="1" smtClean="0">
                <a:solidFill>
                  <a:srgbClr val="FF0000"/>
                </a:solidFill>
                <a:latin typeface="+mj-lt"/>
              </a:rPr>
              <a:t>süresinden</a:t>
            </a:r>
            <a:r>
              <a:rPr lang="en-US" altLang="tr-TR" sz="2800" u="sng" dirty="0" smtClean="0">
                <a:solidFill>
                  <a:srgbClr val="FF0000"/>
                </a:solidFill>
                <a:latin typeface="+mj-lt"/>
              </a:rPr>
              <a:t> </a:t>
            </a:r>
            <a:r>
              <a:rPr lang="en-US" altLang="tr-TR" sz="2800" u="sng" dirty="0" err="1" smtClean="0">
                <a:solidFill>
                  <a:srgbClr val="FF0000"/>
                </a:solidFill>
                <a:latin typeface="+mj-lt"/>
              </a:rPr>
              <a:t>sayılmaz</a:t>
            </a:r>
            <a:r>
              <a:rPr lang="en-US" altLang="tr-TR" sz="2800" dirty="0" smtClean="0">
                <a:latin typeface="+mj-lt"/>
              </a:rPr>
              <a:t>.</a:t>
            </a:r>
          </a:p>
        </p:txBody>
      </p:sp>
      <p:sp>
        <p:nvSpPr>
          <p:cNvPr id="4" name="5 Slayt Numarası Yer Tutucusu"/>
          <p:cNvSpPr>
            <a:spLocks noGrp="1"/>
          </p:cNvSpPr>
          <p:nvPr>
            <p:ph type="sldNum" sz="quarter" idx="12"/>
          </p:nvPr>
        </p:nvSpPr>
        <p:spPr/>
        <p:txBody>
          <a:bodyPr/>
          <a:lstStyle/>
          <a:p>
            <a:pPr>
              <a:defRPr/>
            </a:pPr>
            <a:fld id="{78E3B06C-EDFB-4C66-80BB-E9B0E30BF6B6}" type="slidenum">
              <a:rPr lang="en-US"/>
              <a:pPr>
                <a:defRPr/>
              </a:pPr>
              <a:t>43</a:t>
            </a:fld>
            <a:endParaRPr lang="en-US"/>
          </a:p>
        </p:txBody>
      </p:sp>
    </p:spTree>
    <p:extLst>
      <p:ext uri="{BB962C8B-B14F-4D97-AF65-F5344CB8AC3E}">
        <p14:creationId xmlns:p14="http://schemas.microsoft.com/office/powerpoint/2010/main" val="4082587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15616" y="0"/>
            <a:ext cx="6336704" cy="719560"/>
          </a:xfrm>
        </p:spPr>
        <p:txBody>
          <a:bodyPr/>
          <a:lstStyle/>
          <a:p>
            <a:pPr>
              <a:defRPr/>
            </a:pPr>
            <a:r>
              <a:rPr lang="tr-TR" sz="3200" b="1" dirty="0" smtClean="0">
                <a:solidFill>
                  <a:srgbClr val="FF0000"/>
                </a:solidFill>
                <a:latin typeface="+mj-lt"/>
              </a:rPr>
              <a:t>Yıllık Ücretli izin (4857 /53)</a:t>
            </a:r>
            <a:endParaRPr lang="tr-TR" sz="3200" b="1" dirty="0">
              <a:solidFill>
                <a:srgbClr val="FF0000"/>
              </a:solidFill>
              <a:latin typeface="+mj-lt"/>
            </a:endParaRPr>
          </a:p>
        </p:txBody>
      </p:sp>
      <p:sp>
        <p:nvSpPr>
          <p:cNvPr id="41987" name="İçerik Yer Tutucusu 2"/>
          <p:cNvSpPr>
            <a:spLocks noGrp="1"/>
          </p:cNvSpPr>
          <p:nvPr>
            <p:ph idx="1"/>
          </p:nvPr>
        </p:nvSpPr>
        <p:spPr>
          <a:xfrm>
            <a:off x="-6109" y="620688"/>
            <a:ext cx="9144000" cy="6237312"/>
          </a:xfrm>
        </p:spPr>
        <p:txBody>
          <a:bodyPr>
            <a:normAutofit/>
          </a:bodyPr>
          <a:lstStyle/>
          <a:p>
            <a:r>
              <a:rPr lang="tr-TR" altLang="tr-TR" sz="2000" b="1" dirty="0" smtClean="0">
                <a:latin typeface="+mj-lt"/>
              </a:rPr>
              <a:t>İşçilere verilecek yıllık ücretli izin süresi, </a:t>
            </a:r>
          </a:p>
          <a:p>
            <a:endParaRPr lang="tr-TR" altLang="tr-TR" sz="2000" b="1" dirty="0" smtClean="0">
              <a:latin typeface="+mj-lt"/>
            </a:endParaRPr>
          </a:p>
          <a:p>
            <a:r>
              <a:rPr lang="tr-TR" altLang="tr-TR" sz="2000" b="1" dirty="0">
                <a:solidFill>
                  <a:srgbClr val="FF0000"/>
                </a:solidFill>
                <a:latin typeface="+mj-lt"/>
              </a:rPr>
              <a:t>H</a:t>
            </a:r>
            <a:r>
              <a:rPr lang="tr-TR" altLang="tr-TR" sz="2000" b="1" dirty="0" smtClean="0">
                <a:solidFill>
                  <a:srgbClr val="FF0000"/>
                </a:solidFill>
                <a:latin typeface="+mj-lt"/>
              </a:rPr>
              <a:t>izmet süresi;   </a:t>
            </a:r>
          </a:p>
          <a:p>
            <a:r>
              <a:rPr lang="tr-TR" altLang="tr-TR" sz="2000" b="1" dirty="0" smtClean="0">
                <a:latin typeface="+mj-lt"/>
              </a:rPr>
              <a:t>a) 1 yıldan </a:t>
            </a:r>
            <a:r>
              <a:rPr lang="tr-TR" altLang="tr-TR" sz="2000" b="1" dirty="0" smtClean="0">
                <a:solidFill>
                  <a:srgbClr val="FF0000"/>
                </a:solidFill>
                <a:latin typeface="+mj-lt"/>
              </a:rPr>
              <a:t>5 yıla kadar </a:t>
            </a:r>
            <a:r>
              <a:rPr lang="tr-TR" altLang="tr-TR" sz="2000" b="1" dirty="0" smtClean="0">
                <a:latin typeface="+mj-lt"/>
              </a:rPr>
              <a:t>(beş yıl dahil) olanlara </a:t>
            </a:r>
            <a:r>
              <a:rPr lang="tr-TR" altLang="tr-TR" sz="2000" b="1" dirty="0" smtClean="0">
                <a:solidFill>
                  <a:srgbClr val="FF0000"/>
                </a:solidFill>
                <a:latin typeface="+mj-lt"/>
              </a:rPr>
              <a:t>14 günden</a:t>
            </a:r>
            <a:r>
              <a:rPr lang="tr-TR" altLang="tr-TR" sz="2000" b="1" dirty="0" smtClean="0">
                <a:latin typeface="+mj-lt"/>
              </a:rPr>
              <a:t>, </a:t>
            </a:r>
          </a:p>
          <a:p>
            <a:r>
              <a:rPr lang="tr-TR" altLang="tr-TR" sz="2000" b="1" dirty="0" smtClean="0">
                <a:latin typeface="+mj-lt"/>
              </a:rPr>
              <a:t>b) 5 yıldan fazla </a:t>
            </a:r>
            <a:r>
              <a:rPr lang="tr-TR" altLang="tr-TR" sz="2000" b="1" dirty="0" smtClean="0">
                <a:solidFill>
                  <a:srgbClr val="FF0000"/>
                </a:solidFill>
                <a:latin typeface="+mj-lt"/>
              </a:rPr>
              <a:t>15 yıldan az </a:t>
            </a:r>
            <a:r>
              <a:rPr lang="tr-TR" altLang="tr-TR" sz="2000" b="1" dirty="0" smtClean="0">
                <a:latin typeface="+mj-lt"/>
              </a:rPr>
              <a:t>olanlara </a:t>
            </a:r>
            <a:r>
              <a:rPr lang="tr-TR" altLang="tr-TR" sz="2000" b="1" dirty="0" smtClean="0">
                <a:solidFill>
                  <a:srgbClr val="FF0000"/>
                </a:solidFill>
                <a:latin typeface="+mj-lt"/>
              </a:rPr>
              <a:t>20 günden,  </a:t>
            </a:r>
          </a:p>
          <a:p>
            <a:r>
              <a:rPr lang="tr-TR" altLang="tr-TR" sz="2000" b="1" dirty="0" smtClean="0">
                <a:latin typeface="+mj-lt"/>
              </a:rPr>
              <a:t>c) 15 yıl (dahil) ve daha fazla olanlara </a:t>
            </a:r>
            <a:r>
              <a:rPr lang="tr-TR" altLang="tr-TR" sz="2000" b="1" dirty="0" smtClean="0">
                <a:solidFill>
                  <a:srgbClr val="FF0000"/>
                </a:solidFill>
                <a:latin typeface="+mj-lt"/>
              </a:rPr>
              <a:t>26 günden,  </a:t>
            </a:r>
            <a:r>
              <a:rPr lang="tr-TR" altLang="tr-TR" sz="2000" b="1" dirty="0" smtClean="0">
                <a:latin typeface="+mj-lt"/>
              </a:rPr>
              <a:t>az olamaz.</a:t>
            </a:r>
          </a:p>
          <a:p>
            <a:r>
              <a:rPr lang="tr-TR" altLang="tr-TR" sz="2000" b="1" dirty="0" smtClean="0">
                <a:latin typeface="+mj-lt"/>
              </a:rPr>
              <a:t> </a:t>
            </a:r>
          </a:p>
          <a:p>
            <a:r>
              <a:rPr lang="tr-TR" altLang="tr-TR" sz="2000" b="1" dirty="0" smtClean="0">
                <a:latin typeface="+mj-lt"/>
              </a:rPr>
              <a:t> Ancak </a:t>
            </a:r>
            <a:r>
              <a:rPr lang="tr-TR" altLang="tr-TR" sz="2000" b="1" u="sng" dirty="0" smtClean="0">
                <a:latin typeface="+mj-lt"/>
              </a:rPr>
              <a:t>18 ve daha küçük yaştaki işçilerle 50 ve daha yukarı yaştaki işçilere </a:t>
            </a:r>
            <a:r>
              <a:rPr lang="tr-TR" altLang="tr-TR" sz="2000" b="1" dirty="0" smtClean="0">
                <a:latin typeface="+mj-lt"/>
              </a:rPr>
              <a:t>verilecek yıllık ücretli izin süresi </a:t>
            </a:r>
            <a:r>
              <a:rPr lang="tr-TR" altLang="tr-TR" sz="2000" b="1" dirty="0" smtClean="0">
                <a:solidFill>
                  <a:srgbClr val="FF0000"/>
                </a:solidFill>
                <a:latin typeface="+mj-lt"/>
              </a:rPr>
              <a:t>20 günden az olamaz</a:t>
            </a:r>
            <a:r>
              <a:rPr lang="tr-TR" altLang="tr-TR" sz="2000" b="1" dirty="0" smtClean="0">
                <a:latin typeface="+mj-lt"/>
              </a:rPr>
              <a:t>.  </a:t>
            </a:r>
          </a:p>
          <a:p>
            <a:endParaRPr lang="tr-TR" altLang="tr-TR" sz="2000" b="1" dirty="0" smtClean="0">
              <a:latin typeface="+mj-lt"/>
            </a:endParaRPr>
          </a:p>
          <a:p>
            <a:r>
              <a:rPr lang="tr-TR" altLang="tr-TR" sz="2000" b="1" i="1" dirty="0" smtClean="0">
                <a:latin typeface="+mj-lt"/>
              </a:rPr>
              <a:t>Yıllık izin süreleri  iş sözleşmeleri ve toplu iş sözleşmeleri ile artırılabilir. </a:t>
            </a:r>
          </a:p>
        </p:txBody>
      </p:sp>
      <p:sp>
        <p:nvSpPr>
          <p:cNvPr id="4" name="Slayt Numarası Yer Tutucusu 3"/>
          <p:cNvSpPr>
            <a:spLocks noGrp="1"/>
          </p:cNvSpPr>
          <p:nvPr>
            <p:ph type="sldNum" sz="quarter" idx="12"/>
          </p:nvPr>
        </p:nvSpPr>
        <p:spPr/>
        <p:txBody>
          <a:bodyPr/>
          <a:lstStyle/>
          <a:p>
            <a:pPr>
              <a:defRPr/>
            </a:pPr>
            <a:fld id="{7AE63AFE-6C43-435F-83D0-0B3717D1E4F7}" type="slidenum">
              <a:rPr lang="en-US" smtClean="0"/>
              <a:pPr>
                <a:defRPr/>
              </a:pPr>
              <a:t>44</a:t>
            </a:fld>
            <a:endParaRPr lang="en-US"/>
          </a:p>
        </p:txBody>
      </p:sp>
    </p:spTree>
    <p:extLst>
      <p:ext uri="{BB962C8B-B14F-4D97-AF65-F5344CB8AC3E}">
        <p14:creationId xmlns:p14="http://schemas.microsoft.com/office/powerpoint/2010/main" val="2964604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layt Numarası Yer Tutucusu"/>
          <p:cNvSpPr>
            <a:spLocks noGrp="1"/>
          </p:cNvSpPr>
          <p:nvPr>
            <p:ph type="sldNum" sz="quarter" idx="12"/>
          </p:nvPr>
        </p:nvSpPr>
        <p:spPr/>
        <p:txBody>
          <a:bodyPr/>
          <a:lstStyle/>
          <a:p>
            <a:pPr>
              <a:defRPr/>
            </a:pPr>
            <a:fld id="{AE157DFF-4076-4B3A-A609-42309B81EF2E}" type="slidenum">
              <a:rPr lang="en-US"/>
              <a:pPr>
                <a:defRPr/>
              </a:pPr>
              <a:t>45</a:t>
            </a:fld>
            <a:endParaRPr lang="en-US"/>
          </a:p>
        </p:txBody>
      </p:sp>
      <p:sp>
        <p:nvSpPr>
          <p:cNvPr id="424962" name="Rectangle 2"/>
          <p:cNvSpPr>
            <a:spLocks noGrp="1"/>
          </p:cNvSpPr>
          <p:nvPr>
            <p:ph type="title" idx="4294967295"/>
          </p:nvPr>
        </p:nvSpPr>
        <p:spPr>
          <a:xfrm>
            <a:off x="995363" y="260350"/>
            <a:ext cx="8148637" cy="5459413"/>
          </a:xfrm>
        </p:spPr>
        <p:txBody>
          <a:bodyPr/>
          <a:lstStyle/>
          <a:p>
            <a:pPr eaLnBrk="1" hangingPunct="1">
              <a:defRPr/>
            </a:pPr>
            <a:r>
              <a:rPr lang="tr-TR" b="1" dirty="0" smtClean="0">
                <a:solidFill>
                  <a:schemeClr val="tx1"/>
                </a:solidFill>
                <a:latin typeface="+mj-lt"/>
              </a:rPr>
              <a:t>İŞÇİNİN BORÇLARI</a:t>
            </a:r>
            <a:r>
              <a:rPr lang="tr-TR" sz="3600" dirty="0" smtClean="0">
                <a:solidFill>
                  <a:schemeClr val="tx1"/>
                </a:solidFill>
                <a:latin typeface="+mj-lt"/>
              </a:rPr>
              <a:t> </a:t>
            </a:r>
          </a:p>
        </p:txBody>
      </p:sp>
      <p:sp>
        <p:nvSpPr>
          <p:cNvPr id="4" name="17 Slayt Numarası Yer Tutucusu"/>
          <p:cNvSpPr txBox="1">
            <a:spLocks noGrp="1"/>
          </p:cNvSpPr>
          <p:nvPr/>
        </p:nvSpPr>
        <p:spPr bwMode="auto">
          <a:xfrm>
            <a:off x="6553200" y="6245225"/>
            <a:ext cx="2286000" cy="476250"/>
          </a:xfrm>
          <a:prstGeom prst="rect">
            <a:avLst/>
          </a:prstGeom>
          <a:noFill/>
          <a:ln>
            <a:miter lim="800000"/>
            <a:headEnd/>
            <a:tailEnd/>
          </a:ln>
        </p:spPr>
        <p:txBody>
          <a:bodyPr anchor="b"/>
          <a:lstStyle/>
          <a:p>
            <a:pPr algn="r">
              <a:defRPr/>
            </a:pPr>
            <a:endParaRPr lang="en-US" sz="1400">
              <a:effectLst>
                <a:outerShdw blurRad="38100" dist="38100" dir="2700000" algn="tl">
                  <a:srgbClr val="000000"/>
                </a:outerShdw>
              </a:effectLst>
            </a:endParaRPr>
          </a:p>
        </p:txBody>
      </p:sp>
    </p:spTree>
    <p:extLst>
      <p:ext uri="{BB962C8B-B14F-4D97-AF65-F5344CB8AC3E}">
        <p14:creationId xmlns:p14="http://schemas.microsoft.com/office/powerpoint/2010/main" val="2797395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A235F3C4-269A-49F0-8200-5D0ED033E586}" type="slidenum">
              <a:rPr lang="en-US"/>
              <a:pPr>
                <a:defRPr/>
              </a:pPr>
              <a:t>46</a:t>
            </a:fld>
            <a:endParaRPr lang="en-US"/>
          </a:p>
        </p:txBody>
      </p:sp>
      <p:sp>
        <p:nvSpPr>
          <p:cNvPr id="44035" name="Rectangle 3"/>
          <p:cNvSpPr>
            <a:spLocks noGrp="1"/>
          </p:cNvSpPr>
          <p:nvPr>
            <p:ph idx="4294967295"/>
          </p:nvPr>
        </p:nvSpPr>
        <p:spPr>
          <a:xfrm>
            <a:off x="0" y="1600200"/>
            <a:ext cx="8229600" cy="4525963"/>
          </a:xfrm>
        </p:spPr>
        <p:txBody>
          <a:bodyPr/>
          <a:lstStyle/>
          <a:p>
            <a:pPr marL="596900" indent="-514350" eaLnBrk="1" hangingPunct="1">
              <a:buFont typeface="Wingdings 2" pitchFamily="18" charset="2"/>
              <a:buAutoNum type="arabicPeriod"/>
            </a:pPr>
            <a:r>
              <a:rPr lang="tr-TR" altLang="tr-TR" sz="4400" smtClean="0">
                <a:latin typeface="+mj-lt"/>
              </a:rPr>
              <a:t>İş Görme Borcu</a:t>
            </a:r>
          </a:p>
          <a:p>
            <a:pPr marL="596900" indent="-514350" eaLnBrk="1" hangingPunct="1">
              <a:buFont typeface="Wingdings 2" pitchFamily="18" charset="2"/>
              <a:buAutoNum type="arabicPeriod"/>
            </a:pPr>
            <a:r>
              <a:rPr lang="tr-TR" altLang="tr-TR" sz="4400" smtClean="0">
                <a:latin typeface="+mj-lt"/>
              </a:rPr>
              <a:t>Talimatlara Uyma Borcu</a:t>
            </a:r>
          </a:p>
          <a:p>
            <a:pPr marL="596900" indent="-514350" eaLnBrk="1" hangingPunct="1">
              <a:buFont typeface="Wingdings 2" pitchFamily="18" charset="2"/>
              <a:buAutoNum type="arabicPeriod"/>
            </a:pPr>
            <a:r>
              <a:rPr lang="tr-TR" altLang="tr-TR" sz="4400" smtClean="0">
                <a:latin typeface="+mj-lt"/>
              </a:rPr>
              <a:t>Sadakat Borcu</a:t>
            </a:r>
          </a:p>
          <a:p>
            <a:pPr marL="596900" indent="-514350" eaLnBrk="1" hangingPunct="1">
              <a:buFont typeface="Wingdings 2" pitchFamily="18" charset="2"/>
              <a:buAutoNum type="arabicPeriod"/>
            </a:pPr>
            <a:r>
              <a:rPr lang="tr-TR" altLang="tr-TR" sz="4400" smtClean="0">
                <a:latin typeface="+mj-lt"/>
              </a:rPr>
              <a:t>Rekabet Etmeme Borcu</a:t>
            </a:r>
          </a:p>
        </p:txBody>
      </p:sp>
    </p:spTree>
    <p:extLst>
      <p:ext uri="{BB962C8B-B14F-4D97-AF65-F5344CB8AC3E}">
        <p14:creationId xmlns:p14="http://schemas.microsoft.com/office/powerpoint/2010/main" val="1291839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layt Numarası Yer Tutucusu"/>
          <p:cNvSpPr>
            <a:spLocks noGrp="1"/>
          </p:cNvSpPr>
          <p:nvPr>
            <p:ph type="sldNum" sz="quarter" idx="12"/>
          </p:nvPr>
        </p:nvSpPr>
        <p:spPr/>
        <p:txBody>
          <a:bodyPr/>
          <a:lstStyle/>
          <a:p>
            <a:pPr>
              <a:defRPr/>
            </a:pPr>
            <a:fld id="{94741207-36A3-4AA7-A62E-4A949DA34B45}" type="slidenum">
              <a:rPr lang="en-US"/>
              <a:pPr>
                <a:defRPr/>
              </a:pPr>
              <a:t>47</a:t>
            </a:fld>
            <a:endParaRPr lang="en-US"/>
          </a:p>
        </p:txBody>
      </p:sp>
      <p:sp>
        <p:nvSpPr>
          <p:cNvPr id="144386" name="5 Başlık"/>
          <p:cNvSpPr>
            <a:spLocks noGrp="1"/>
          </p:cNvSpPr>
          <p:nvPr>
            <p:ph type="title" idx="4294967295"/>
          </p:nvPr>
        </p:nvSpPr>
        <p:spPr>
          <a:xfrm>
            <a:off x="1907704" y="274638"/>
            <a:ext cx="6321896" cy="850106"/>
          </a:xfrm>
        </p:spPr>
        <p:txBody>
          <a:bodyPr/>
          <a:lstStyle/>
          <a:p>
            <a:pPr eaLnBrk="1" hangingPunct="1">
              <a:defRPr/>
            </a:pPr>
            <a:r>
              <a:rPr lang="tr-TR" sz="4000" b="1" u="sng" dirty="0" smtClean="0">
                <a:solidFill>
                  <a:srgbClr val="FF0000"/>
                </a:solidFill>
                <a:latin typeface="+mj-lt"/>
              </a:rPr>
              <a:t>İŞ GÜVENCESİ NEDİR </a:t>
            </a:r>
            <a:r>
              <a:rPr lang="tr-TR" sz="4000" b="1" dirty="0" smtClean="0">
                <a:solidFill>
                  <a:srgbClr val="FF0000"/>
                </a:solidFill>
                <a:latin typeface="+mj-lt"/>
              </a:rPr>
              <a:t>?</a:t>
            </a:r>
          </a:p>
        </p:txBody>
      </p:sp>
      <p:sp>
        <p:nvSpPr>
          <p:cNvPr id="45060" name="6 İçerik Yer Tutucusu"/>
          <p:cNvSpPr>
            <a:spLocks noGrp="1"/>
          </p:cNvSpPr>
          <p:nvPr>
            <p:ph idx="4294967295"/>
          </p:nvPr>
        </p:nvSpPr>
        <p:spPr>
          <a:xfrm>
            <a:off x="31976" y="1320072"/>
            <a:ext cx="9004520" cy="5349288"/>
          </a:xfrm>
        </p:spPr>
        <p:txBody>
          <a:bodyPr>
            <a:normAutofit/>
          </a:bodyPr>
          <a:lstStyle/>
          <a:p>
            <a:pPr eaLnBrk="1" hangingPunct="1">
              <a:lnSpc>
                <a:spcPct val="150000"/>
              </a:lnSpc>
            </a:pPr>
            <a:r>
              <a:rPr lang="tr-TR" altLang="tr-TR" sz="2400" dirty="0" smtClean="0">
                <a:solidFill>
                  <a:srgbClr val="C00000"/>
                </a:solidFill>
                <a:latin typeface="+mj-lt"/>
              </a:rPr>
              <a:t>4857</a:t>
            </a:r>
            <a:r>
              <a:rPr lang="tr-TR" altLang="tr-TR" sz="2400" dirty="0" smtClean="0">
                <a:latin typeface="+mj-lt"/>
              </a:rPr>
              <a:t> sayılı İş Kanunu’nun </a:t>
            </a:r>
            <a:r>
              <a:rPr lang="tr-TR" altLang="tr-TR" sz="2400" dirty="0" smtClean="0">
                <a:solidFill>
                  <a:srgbClr val="C00000"/>
                </a:solidFill>
                <a:latin typeface="+mj-lt"/>
              </a:rPr>
              <a:t>18. Maddesi</a:t>
            </a:r>
            <a:r>
              <a:rPr lang="tr-TR" altLang="tr-TR" sz="2400" dirty="0" smtClean="0">
                <a:latin typeface="+mj-lt"/>
              </a:rPr>
              <a:t>, </a:t>
            </a:r>
            <a:r>
              <a:rPr lang="tr-TR" altLang="tr-TR" sz="2400" u="sng" dirty="0" smtClean="0">
                <a:solidFill>
                  <a:srgbClr val="FF0000"/>
                </a:solidFill>
                <a:latin typeface="+mj-lt"/>
              </a:rPr>
              <a:t>30 veya daha fazla işçi çalıştıran işyerlerinde</a:t>
            </a:r>
            <a:r>
              <a:rPr lang="tr-TR" altLang="tr-TR" sz="2400" dirty="0" smtClean="0">
                <a:latin typeface="+mj-lt"/>
              </a:rPr>
              <a:t>, </a:t>
            </a:r>
            <a:r>
              <a:rPr lang="tr-TR" altLang="tr-TR" sz="2400" dirty="0" smtClean="0">
                <a:solidFill>
                  <a:srgbClr val="C00000"/>
                </a:solidFill>
                <a:latin typeface="+mj-lt"/>
              </a:rPr>
              <a:t>en az 6 ay kıdemi olan </a:t>
            </a:r>
            <a:r>
              <a:rPr lang="tr-TR" altLang="tr-TR" sz="2400" dirty="0" smtClean="0">
                <a:latin typeface="+mj-lt"/>
              </a:rPr>
              <a:t>işçilere  koruma getirmiştir: </a:t>
            </a:r>
          </a:p>
          <a:p>
            <a:pPr eaLnBrk="1" hangingPunct="1">
              <a:lnSpc>
                <a:spcPct val="150000"/>
              </a:lnSpc>
              <a:buFontTx/>
              <a:buNone/>
            </a:pPr>
            <a:r>
              <a:rPr lang="tr-TR" altLang="tr-TR" sz="2400" dirty="0" smtClean="0">
                <a:latin typeface="+mj-lt"/>
              </a:rPr>
              <a:t>   - </a:t>
            </a:r>
            <a:r>
              <a:rPr lang="tr-TR" altLang="tr-TR" sz="2400" i="1" dirty="0" smtClean="0">
                <a:latin typeface="+mj-lt"/>
              </a:rPr>
              <a:t>İşçilerin işten çıkartılmasında </a:t>
            </a:r>
            <a:r>
              <a:rPr lang="tr-TR" altLang="tr-TR" sz="2400" i="1" dirty="0" smtClean="0">
                <a:solidFill>
                  <a:srgbClr val="C00000"/>
                </a:solidFill>
                <a:latin typeface="+mj-lt"/>
              </a:rPr>
              <a:t>mutlaka gerekçe </a:t>
            </a:r>
            <a:r>
              <a:rPr lang="tr-TR" altLang="tr-TR" sz="2400" i="1" dirty="0" smtClean="0">
                <a:latin typeface="+mj-lt"/>
              </a:rPr>
              <a:t>gösterilecektir.</a:t>
            </a:r>
            <a:br>
              <a:rPr lang="tr-TR" altLang="tr-TR" sz="2400" i="1" dirty="0" smtClean="0">
                <a:latin typeface="+mj-lt"/>
              </a:rPr>
            </a:br>
            <a:r>
              <a:rPr lang="tr-TR" altLang="tr-TR" sz="2400" i="1" dirty="0" smtClean="0">
                <a:latin typeface="+mj-lt"/>
              </a:rPr>
              <a:t>- Tazminatı verilerek çıkartılsa dahi, işçi  haksız sebeple çıkarıldığını iddia ederek işe iadesini isteyebilecektir.</a:t>
            </a:r>
          </a:p>
        </p:txBody>
      </p:sp>
    </p:spTree>
    <p:extLst>
      <p:ext uri="{BB962C8B-B14F-4D97-AF65-F5344CB8AC3E}">
        <p14:creationId xmlns:p14="http://schemas.microsoft.com/office/powerpoint/2010/main" val="2728557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Slayt Numarası Yer Tutucusu"/>
          <p:cNvSpPr>
            <a:spLocks noGrp="1"/>
          </p:cNvSpPr>
          <p:nvPr>
            <p:ph type="sldNum" sz="quarter" idx="12"/>
          </p:nvPr>
        </p:nvSpPr>
        <p:spPr/>
        <p:txBody>
          <a:bodyPr/>
          <a:lstStyle/>
          <a:p>
            <a:pPr>
              <a:defRPr/>
            </a:pPr>
            <a:fld id="{D864A31C-3747-48FF-8D83-FF643F82E4C9}" type="slidenum">
              <a:rPr lang="en-US"/>
              <a:pPr>
                <a:defRPr/>
              </a:pPr>
              <a:t>48</a:t>
            </a:fld>
            <a:endParaRPr lang="en-US"/>
          </a:p>
        </p:txBody>
      </p:sp>
      <p:sp>
        <p:nvSpPr>
          <p:cNvPr id="2" name="1 Başlık"/>
          <p:cNvSpPr>
            <a:spLocks noGrp="1"/>
          </p:cNvSpPr>
          <p:nvPr>
            <p:ph type="title" idx="4294967295"/>
          </p:nvPr>
        </p:nvSpPr>
        <p:spPr>
          <a:xfrm>
            <a:off x="0" y="274638"/>
            <a:ext cx="8229600" cy="1143000"/>
          </a:xfrm>
        </p:spPr>
        <p:txBody>
          <a:bodyPr>
            <a:normAutofit/>
          </a:bodyPr>
          <a:lstStyle/>
          <a:p>
            <a:pPr eaLnBrk="1" hangingPunct="1">
              <a:defRPr/>
            </a:pPr>
            <a:r>
              <a:rPr lang="tr-TR" sz="3600" b="1" dirty="0" smtClean="0">
                <a:solidFill>
                  <a:srgbClr val="FF0000"/>
                </a:solidFill>
                <a:latin typeface="+mj-lt"/>
              </a:rPr>
              <a:t>Fesih ve Tazminat Ödeme Halleri</a:t>
            </a:r>
          </a:p>
        </p:txBody>
      </p:sp>
      <p:sp>
        <p:nvSpPr>
          <p:cNvPr id="46084" name="2 İçerik Yer Tutucusu"/>
          <p:cNvSpPr>
            <a:spLocks noGrp="1"/>
          </p:cNvSpPr>
          <p:nvPr>
            <p:ph type="body" idx="4294967295"/>
          </p:nvPr>
        </p:nvSpPr>
        <p:spPr>
          <a:xfrm>
            <a:off x="0" y="1600200"/>
            <a:ext cx="8229600" cy="4525963"/>
          </a:xfrm>
        </p:spPr>
        <p:txBody>
          <a:bodyPr/>
          <a:lstStyle/>
          <a:p>
            <a:pPr eaLnBrk="1" hangingPunct="1">
              <a:lnSpc>
                <a:spcPct val="170000"/>
              </a:lnSpc>
              <a:buFontTx/>
              <a:buNone/>
            </a:pPr>
            <a:r>
              <a:rPr lang="tr-TR" altLang="tr-TR" sz="2400" b="1" dirty="0" smtClean="0">
                <a:latin typeface="+mj-lt"/>
              </a:rPr>
              <a:t>  İşçinin hizmet akdi ;</a:t>
            </a:r>
          </a:p>
          <a:p>
            <a:pPr eaLnBrk="1" hangingPunct="1">
              <a:lnSpc>
                <a:spcPct val="170000"/>
              </a:lnSpc>
              <a:buFontTx/>
              <a:buNone/>
            </a:pPr>
            <a:r>
              <a:rPr lang="tr-TR" altLang="tr-TR" sz="2400" b="1" dirty="0">
                <a:latin typeface="+mj-lt"/>
              </a:rPr>
              <a:t> </a:t>
            </a:r>
            <a:r>
              <a:rPr lang="tr-TR" altLang="tr-TR" sz="2400" b="1" dirty="0" smtClean="0">
                <a:latin typeface="+mj-lt"/>
              </a:rPr>
              <a:t>  İKİ TEMEL NEDENLE FESHEDİLEBİLEBİLİR:</a:t>
            </a:r>
          </a:p>
          <a:p>
            <a:pPr eaLnBrk="1" hangingPunct="1">
              <a:lnSpc>
                <a:spcPct val="170000"/>
              </a:lnSpc>
              <a:buFontTx/>
              <a:buNone/>
            </a:pPr>
            <a:r>
              <a:rPr lang="tr-TR" altLang="tr-TR" sz="2400" b="1" dirty="0" smtClean="0">
                <a:latin typeface="+mj-lt"/>
              </a:rPr>
              <a:t>  </a:t>
            </a:r>
            <a:r>
              <a:rPr lang="tr-TR" altLang="tr-TR" sz="2400" b="1" dirty="0" smtClean="0">
                <a:solidFill>
                  <a:srgbClr val="FF0000"/>
                </a:solidFill>
                <a:latin typeface="+mj-lt"/>
              </a:rPr>
              <a:t> 1.  </a:t>
            </a:r>
            <a:r>
              <a:rPr lang="tr-TR" altLang="tr-TR" sz="2400" b="1" dirty="0" smtClean="0">
                <a:latin typeface="+mj-lt"/>
              </a:rPr>
              <a:t>Haklı sebeplerle (derhal) fesih,</a:t>
            </a:r>
            <a:br>
              <a:rPr lang="tr-TR" altLang="tr-TR" sz="2400" b="1" dirty="0" smtClean="0">
                <a:latin typeface="+mj-lt"/>
              </a:rPr>
            </a:br>
            <a:r>
              <a:rPr lang="tr-TR" altLang="tr-TR" sz="2400" b="1" dirty="0" smtClean="0">
                <a:solidFill>
                  <a:srgbClr val="FF0000"/>
                </a:solidFill>
                <a:latin typeface="+mj-lt"/>
              </a:rPr>
              <a:t>2.  </a:t>
            </a:r>
            <a:r>
              <a:rPr lang="tr-TR" altLang="tr-TR" sz="2400" b="1" dirty="0" smtClean="0">
                <a:latin typeface="+mj-lt"/>
              </a:rPr>
              <a:t>Yasal anlamda geçerli diğer sebeplerle fesih.</a:t>
            </a:r>
          </a:p>
          <a:p>
            <a:pPr eaLnBrk="1" hangingPunct="1">
              <a:lnSpc>
                <a:spcPct val="170000"/>
              </a:lnSpc>
              <a:buFont typeface="Wingdings 2" pitchFamily="18" charset="2"/>
              <a:buNone/>
            </a:pPr>
            <a:r>
              <a:rPr lang="tr-TR" altLang="tr-TR" sz="2400" b="1" dirty="0" smtClean="0">
                <a:latin typeface="+mj-lt"/>
              </a:rPr>
              <a:t>	</a:t>
            </a:r>
            <a:r>
              <a:rPr lang="tr-TR" altLang="tr-TR" sz="2400" dirty="0" smtClean="0">
                <a:latin typeface="+mj-lt"/>
              </a:rPr>
              <a:t>         (4857   Md. 17, 18, 24, 25, 31… )</a:t>
            </a:r>
          </a:p>
        </p:txBody>
      </p:sp>
    </p:spTree>
    <p:extLst>
      <p:ext uri="{BB962C8B-B14F-4D97-AF65-F5344CB8AC3E}">
        <p14:creationId xmlns:p14="http://schemas.microsoft.com/office/powerpoint/2010/main" val="1551899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4" name="Rectangle 4"/>
          <p:cNvSpPr>
            <a:spLocks noGrp="1" noChangeArrowheads="1"/>
          </p:cNvSpPr>
          <p:nvPr>
            <p:ph type="title"/>
          </p:nvPr>
        </p:nvSpPr>
        <p:spPr>
          <a:xfrm>
            <a:off x="683568" y="548680"/>
            <a:ext cx="7437388" cy="1143000"/>
          </a:xfrm>
        </p:spPr>
        <p:txBody>
          <a:bodyPr/>
          <a:lstStyle/>
          <a:p>
            <a:pPr eaLnBrk="1" hangingPunct="1">
              <a:defRPr/>
            </a:pPr>
            <a:r>
              <a:rPr lang="tr-TR" sz="3600" b="1" dirty="0" smtClean="0">
                <a:solidFill>
                  <a:srgbClr val="FF0000"/>
                </a:solidFill>
                <a:latin typeface="+mj-lt"/>
              </a:rPr>
              <a:t>Haklı sebeple (derhal) fesih</a:t>
            </a:r>
            <a:endParaRPr lang="en-US" b="1" dirty="0" smtClean="0">
              <a:solidFill>
                <a:srgbClr val="FF0000"/>
              </a:solidFill>
              <a:latin typeface="+mj-lt"/>
            </a:endParaRPr>
          </a:p>
        </p:txBody>
      </p:sp>
      <p:sp>
        <p:nvSpPr>
          <p:cNvPr id="47107" name="Rectangle 3"/>
          <p:cNvSpPr>
            <a:spLocks noGrp="1" noChangeArrowheads="1"/>
          </p:cNvSpPr>
          <p:nvPr>
            <p:ph idx="1"/>
          </p:nvPr>
        </p:nvSpPr>
        <p:spPr>
          <a:xfrm>
            <a:off x="395288" y="908050"/>
            <a:ext cx="8229600" cy="4114800"/>
          </a:xfrm>
        </p:spPr>
        <p:txBody>
          <a:bodyPr/>
          <a:lstStyle/>
          <a:p>
            <a:pPr eaLnBrk="1" hangingPunct="1">
              <a:lnSpc>
                <a:spcPct val="80000"/>
              </a:lnSpc>
              <a:buFontTx/>
              <a:buNone/>
            </a:pPr>
            <a:r>
              <a:rPr lang="tr-TR" altLang="tr-TR" sz="2000" b="1" dirty="0" smtClean="0">
                <a:latin typeface="+mj-lt"/>
              </a:rPr>
              <a:t>  </a:t>
            </a:r>
          </a:p>
          <a:p>
            <a:pPr eaLnBrk="1" hangingPunct="1">
              <a:lnSpc>
                <a:spcPct val="80000"/>
              </a:lnSpc>
              <a:buFontTx/>
              <a:buNone/>
            </a:pPr>
            <a:endParaRPr lang="tr-TR" altLang="tr-TR" sz="2000" b="1" dirty="0" smtClean="0">
              <a:latin typeface="+mj-lt"/>
            </a:endParaRPr>
          </a:p>
          <a:p>
            <a:pPr eaLnBrk="1" hangingPunct="1">
              <a:lnSpc>
                <a:spcPct val="80000"/>
              </a:lnSpc>
            </a:pPr>
            <a:r>
              <a:rPr lang="en-US" altLang="tr-TR" sz="2400" b="1" dirty="0" smtClean="0">
                <a:latin typeface="+mj-lt"/>
              </a:rPr>
              <a:t>I.</a:t>
            </a:r>
            <a:r>
              <a:rPr lang="tr-TR" altLang="tr-TR" sz="2400" b="1" dirty="0" smtClean="0">
                <a:latin typeface="+mj-lt"/>
              </a:rPr>
              <a:t>  </a:t>
            </a:r>
            <a:r>
              <a:rPr lang="en-US" altLang="tr-TR" sz="2400" b="1" dirty="0" smtClean="0">
                <a:latin typeface="+mj-lt"/>
              </a:rPr>
              <a:t> </a:t>
            </a:r>
            <a:r>
              <a:rPr lang="tr-TR" altLang="tr-TR" sz="2400" b="1" dirty="0" smtClean="0">
                <a:latin typeface="+mj-lt"/>
              </a:rPr>
              <a:t> </a:t>
            </a:r>
            <a:r>
              <a:rPr lang="en-US" altLang="tr-TR" sz="2400" b="1" dirty="0" err="1" smtClean="0">
                <a:latin typeface="+mj-lt"/>
              </a:rPr>
              <a:t>Sağlık</a:t>
            </a:r>
            <a:r>
              <a:rPr lang="en-US" altLang="tr-TR" sz="2400" b="1" dirty="0" smtClean="0">
                <a:latin typeface="+mj-lt"/>
              </a:rPr>
              <a:t> </a:t>
            </a:r>
            <a:r>
              <a:rPr lang="en-US" altLang="tr-TR" sz="2400" b="1" dirty="0" err="1" smtClean="0">
                <a:latin typeface="+mj-lt"/>
              </a:rPr>
              <a:t>sebepleri</a:t>
            </a:r>
            <a:r>
              <a:rPr lang="tr-TR" altLang="tr-TR" sz="2400" b="1" dirty="0" smtClean="0">
                <a:latin typeface="+mj-lt"/>
              </a:rPr>
              <a:t>,</a:t>
            </a:r>
          </a:p>
          <a:p>
            <a:pPr eaLnBrk="1" hangingPunct="1">
              <a:lnSpc>
                <a:spcPct val="80000"/>
              </a:lnSpc>
            </a:pPr>
            <a:r>
              <a:rPr lang="en-US" altLang="tr-TR" sz="2400" b="1" dirty="0" smtClean="0">
                <a:latin typeface="+mj-lt"/>
              </a:rPr>
              <a:t>II. </a:t>
            </a:r>
            <a:r>
              <a:rPr lang="tr-TR" altLang="tr-TR" sz="2400" b="1" dirty="0" smtClean="0">
                <a:latin typeface="+mj-lt"/>
              </a:rPr>
              <a:t>  </a:t>
            </a:r>
            <a:r>
              <a:rPr lang="en-US" altLang="tr-TR" sz="2400" b="1" dirty="0" err="1" smtClean="0">
                <a:latin typeface="+mj-lt"/>
              </a:rPr>
              <a:t>Ahlak</a:t>
            </a:r>
            <a:r>
              <a:rPr lang="en-US" altLang="tr-TR" sz="2400" b="1" dirty="0" smtClean="0">
                <a:latin typeface="+mj-lt"/>
              </a:rPr>
              <a:t> </a:t>
            </a:r>
            <a:r>
              <a:rPr lang="en-US" altLang="tr-TR" sz="2400" b="1" dirty="0" err="1" smtClean="0">
                <a:latin typeface="+mj-lt"/>
              </a:rPr>
              <a:t>ve</a:t>
            </a:r>
            <a:r>
              <a:rPr lang="en-US" altLang="tr-TR" sz="2400" b="1" dirty="0" smtClean="0">
                <a:latin typeface="+mj-lt"/>
              </a:rPr>
              <a:t> </a:t>
            </a:r>
            <a:r>
              <a:rPr lang="en-US" altLang="tr-TR" sz="2400" b="1" dirty="0" err="1" smtClean="0">
                <a:latin typeface="+mj-lt"/>
              </a:rPr>
              <a:t>iyiniyet</a:t>
            </a:r>
            <a:r>
              <a:rPr lang="en-US" altLang="tr-TR" sz="2400" b="1" dirty="0" smtClean="0">
                <a:latin typeface="+mj-lt"/>
              </a:rPr>
              <a:t> </a:t>
            </a:r>
            <a:r>
              <a:rPr lang="en-US" altLang="tr-TR" sz="2400" b="1" dirty="0" err="1" smtClean="0">
                <a:latin typeface="+mj-lt"/>
              </a:rPr>
              <a:t>kurallarına</a:t>
            </a:r>
            <a:r>
              <a:rPr lang="en-US" altLang="tr-TR" sz="2400" b="1" dirty="0" smtClean="0">
                <a:latin typeface="+mj-lt"/>
              </a:rPr>
              <a:t> </a:t>
            </a:r>
            <a:r>
              <a:rPr lang="en-US" altLang="tr-TR" sz="2400" b="1" dirty="0" err="1" smtClean="0">
                <a:latin typeface="+mj-lt"/>
              </a:rPr>
              <a:t>uymayan</a:t>
            </a:r>
            <a:r>
              <a:rPr lang="en-US" altLang="tr-TR" sz="2400" b="1" dirty="0" smtClean="0">
                <a:latin typeface="+mj-lt"/>
              </a:rPr>
              <a:t> </a:t>
            </a:r>
            <a:r>
              <a:rPr lang="en-US" altLang="tr-TR" sz="2400" b="1" dirty="0" err="1" smtClean="0">
                <a:latin typeface="+mj-lt"/>
              </a:rPr>
              <a:t>haller</a:t>
            </a:r>
            <a:r>
              <a:rPr lang="en-US" altLang="tr-TR" sz="2400" b="1" dirty="0" smtClean="0">
                <a:latin typeface="+mj-lt"/>
              </a:rPr>
              <a:t> </a:t>
            </a:r>
            <a:r>
              <a:rPr lang="en-US" altLang="tr-TR" sz="2400" b="1" dirty="0" err="1" smtClean="0">
                <a:latin typeface="+mj-lt"/>
              </a:rPr>
              <a:t>ve</a:t>
            </a:r>
            <a:r>
              <a:rPr lang="en-US" altLang="tr-TR" sz="2400" b="1" dirty="0" smtClean="0">
                <a:latin typeface="+mj-lt"/>
              </a:rPr>
              <a:t> </a:t>
            </a:r>
            <a:r>
              <a:rPr lang="en-US" altLang="tr-TR" sz="2400" b="1" dirty="0" err="1" smtClean="0">
                <a:latin typeface="+mj-lt"/>
              </a:rPr>
              <a:t>benzerleri</a:t>
            </a:r>
            <a:r>
              <a:rPr lang="tr-TR" altLang="tr-TR" sz="2400" b="1" dirty="0" smtClean="0">
                <a:latin typeface="+mj-lt"/>
              </a:rPr>
              <a:t>,</a:t>
            </a:r>
          </a:p>
          <a:p>
            <a:pPr eaLnBrk="1" hangingPunct="1">
              <a:lnSpc>
                <a:spcPct val="80000"/>
              </a:lnSpc>
            </a:pPr>
            <a:r>
              <a:rPr lang="en-US" altLang="tr-TR" sz="2400" b="1" dirty="0" smtClean="0">
                <a:latin typeface="+mj-lt"/>
              </a:rPr>
              <a:t>III- </a:t>
            </a:r>
            <a:r>
              <a:rPr lang="en-US" altLang="tr-TR" sz="2400" b="1" dirty="0" err="1" smtClean="0">
                <a:latin typeface="+mj-lt"/>
              </a:rPr>
              <a:t>Zorlayıcı</a:t>
            </a:r>
            <a:r>
              <a:rPr lang="en-US" altLang="tr-TR" sz="2400" b="1" dirty="0" smtClean="0">
                <a:latin typeface="+mj-lt"/>
              </a:rPr>
              <a:t> </a:t>
            </a:r>
            <a:r>
              <a:rPr lang="en-US" altLang="tr-TR" sz="2400" b="1" dirty="0" err="1" smtClean="0">
                <a:latin typeface="+mj-lt"/>
              </a:rPr>
              <a:t>sebepler</a:t>
            </a:r>
            <a:r>
              <a:rPr lang="tr-TR" altLang="tr-TR" sz="2400" b="1" dirty="0" smtClean="0">
                <a:latin typeface="+mj-lt"/>
              </a:rPr>
              <a:t>,</a:t>
            </a:r>
            <a:r>
              <a:rPr lang="en-US" altLang="tr-TR" sz="2400" dirty="0" smtClean="0">
                <a:latin typeface="+mj-lt"/>
              </a:rPr>
              <a:t> </a:t>
            </a:r>
            <a:endParaRPr lang="tr-TR" altLang="tr-TR" sz="2400" dirty="0" smtClean="0">
              <a:latin typeface="+mj-lt"/>
            </a:endParaRPr>
          </a:p>
          <a:p>
            <a:pPr eaLnBrk="1" hangingPunct="1">
              <a:lnSpc>
                <a:spcPct val="80000"/>
              </a:lnSpc>
            </a:pPr>
            <a:r>
              <a:rPr lang="en-US" altLang="tr-TR" sz="2400" b="1" dirty="0" smtClean="0">
                <a:latin typeface="+mj-lt"/>
              </a:rPr>
              <a:t>IV- </a:t>
            </a:r>
            <a:r>
              <a:rPr lang="tr-TR" altLang="tr-TR" sz="2400" b="1" dirty="0" smtClean="0">
                <a:latin typeface="+mj-lt"/>
              </a:rPr>
              <a:t> </a:t>
            </a:r>
            <a:r>
              <a:rPr lang="en-US" altLang="tr-TR" sz="2400" b="1" dirty="0" err="1" smtClean="0">
                <a:latin typeface="+mj-lt"/>
              </a:rPr>
              <a:t>İşçinin</a:t>
            </a:r>
            <a:r>
              <a:rPr lang="en-US" altLang="tr-TR" sz="2400" b="1" dirty="0" smtClean="0">
                <a:latin typeface="+mj-lt"/>
              </a:rPr>
              <a:t> </a:t>
            </a:r>
            <a:r>
              <a:rPr lang="en-US" altLang="tr-TR" sz="2400" b="1" dirty="0" err="1" smtClean="0">
                <a:latin typeface="+mj-lt"/>
              </a:rPr>
              <a:t>gözaltına</a:t>
            </a:r>
            <a:r>
              <a:rPr lang="en-US" altLang="tr-TR" sz="2400" b="1" dirty="0" smtClean="0">
                <a:latin typeface="+mj-lt"/>
              </a:rPr>
              <a:t> </a:t>
            </a:r>
            <a:r>
              <a:rPr lang="en-US" altLang="tr-TR" sz="2400" b="1" dirty="0" err="1" smtClean="0">
                <a:latin typeface="+mj-lt"/>
              </a:rPr>
              <a:t>alınması</a:t>
            </a:r>
            <a:r>
              <a:rPr lang="en-US" altLang="tr-TR" sz="2400" b="1" dirty="0" smtClean="0">
                <a:latin typeface="+mj-lt"/>
              </a:rPr>
              <a:t> </a:t>
            </a:r>
            <a:r>
              <a:rPr lang="en-US" altLang="tr-TR" sz="2400" b="1" dirty="0" err="1" smtClean="0">
                <a:latin typeface="+mj-lt"/>
              </a:rPr>
              <a:t>veya</a:t>
            </a:r>
            <a:r>
              <a:rPr lang="en-US" altLang="tr-TR" sz="2400" b="1" dirty="0" smtClean="0">
                <a:latin typeface="+mj-lt"/>
              </a:rPr>
              <a:t> </a:t>
            </a:r>
            <a:r>
              <a:rPr lang="en-US" altLang="tr-TR" sz="2400" b="1" dirty="0" err="1" smtClean="0">
                <a:latin typeface="+mj-lt"/>
              </a:rPr>
              <a:t>tutuklanması</a:t>
            </a:r>
            <a:r>
              <a:rPr lang="en-US" altLang="tr-TR" sz="2400" b="1" dirty="0" smtClean="0">
                <a:latin typeface="+mj-lt"/>
              </a:rPr>
              <a:t> </a:t>
            </a:r>
            <a:r>
              <a:rPr lang="en-US" altLang="tr-TR" sz="2400" b="1" dirty="0" err="1" smtClean="0">
                <a:latin typeface="+mj-lt"/>
              </a:rPr>
              <a:t>halinde</a:t>
            </a:r>
            <a:r>
              <a:rPr lang="en-US" altLang="tr-TR" sz="2400" b="1" dirty="0" smtClean="0">
                <a:latin typeface="+mj-lt"/>
              </a:rPr>
              <a:t> </a:t>
            </a:r>
            <a:r>
              <a:rPr lang="en-US" altLang="tr-TR" sz="2400" b="1" dirty="0" err="1" smtClean="0">
                <a:latin typeface="+mj-lt"/>
              </a:rPr>
              <a:t>devamsızlığın</a:t>
            </a:r>
            <a:r>
              <a:rPr lang="en-US" altLang="tr-TR" sz="2400" b="1" dirty="0" smtClean="0">
                <a:latin typeface="+mj-lt"/>
              </a:rPr>
              <a:t> 17 </a:t>
            </a:r>
            <a:r>
              <a:rPr lang="en-US" altLang="tr-TR" sz="2400" b="1" dirty="0" err="1" smtClean="0">
                <a:latin typeface="+mj-lt"/>
              </a:rPr>
              <a:t>nci</a:t>
            </a:r>
            <a:r>
              <a:rPr lang="en-US" altLang="tr-TR" sz="2400" b="1" dirty="0" smtClean="0">
                <a:latin typeface="+mj-lt"/>
              </a:rPr>
              <a:t> </a:t>
            </a:r>
            <a:r>
              <a:rPr lang="tr-TR" altLang="tr-TR" sz="2400" b="1" dirty="0" smtClean="0">
                <a:latin typeface="+mj-lt"/>
              </a:rPr>
              <a:t>M</a:t>
            </a:r>
            <a:r>
              <a:rPr lang="en-US" altLang="tr-TR" sz="2400" b="1" dirty="0" err="1" smtClean="0">
                <a:latin typeface="+mj-lt"/>
              </a:rPr>
              <a:t>adde</a:t>
            </a:r>
            <a:r>
              <a:rPr lang="tr-TR" altLang="tr-TR" sz="2400" b="1" dirty="0" smtClean="0">
                <a:latin typeface="+mj-lt"/>
              </a:rPr>
              <a:t>’</a:t>
            </a:r>
            <a:r>
              <a:rPr lang="en-US" altLang="tr-TR" sz="2400" b="1" dirty="0" err="1" smtClean="0">
                <a:latin typeface="+mj-lt"/>
              </a:rPr>
              <a:t>deki</a:t>
            </a:r>
            <a:r>
              <a:rPr lang="en-US" altLang="tr-TR" sz="2400" b="1" dirty="0" smtClean="0">
                <a:latin typeface="+mj-lt"/>
              </a:rPr>
              <a:t> </a:t>
            </a:r>
            <a:r>
              <a:rPr lang="en-US" altLang="tr-TR" sz="2400" b="1" dirty="0" err="1" smtClean="0">
                <a:latin typeface="+mj-lt"/>
              </a:rPr>
              <a:t>bildirim</a:t>
            </a:r>
            <a:r>
              <a:rPr lang="en-US" altLang="tr-TR" sz="2400" b="1" dirty="0" smtClean="0">
                <a:latin typeface="+mj-lt"/>
              </a:rPr>
              <a:t> </a:t>
            </a:r>
            <a:r>
              <a:rPr lang="en-US" altLang="tr-TR" sz="2400" b="1" dirty="0" err="1" smtClean="0">
                <a:latin typeface="+mj-lt"/>
              </a:rPr>
              <a:t>süresini</a:t>
            </a:r>
            <a:r>
              <a:rPr lang="en-US" altLang="tr-TR" sz="2400" b="1" dirty="0" smtClean="0">
                <a:latin typeface="+mj-lt"/>
              </a:rPr>
              <a:t> </a:t>
            </a:r>
            <a:r>
              <a:rPr lang="en-US" altLang="tr-TR" sz="2400" b="1" dirty="0" err="1" smtClean="0">
                <a:latin typeface="+mj-lt"/>
              </a:rPr>
              <a:t>aşması</a:t>
            </a:r>
            <a:r>
              <a:rPr lang="en-US" altLang="tr-TR" sz="2400" b="1" dirty="0" smtClean="0">
                <a:latin typeface="+mj-lt"/>
              </a:rPr>
              <a:t>.</a:t>
            </a:r>
            <a:endParaRPr lang="tr-TR" altLang="tr-TR" sz="2400" b="1" dirty="0" smtClean="0">
              <a:latin typeface="+mj-lt"/>
            </a:endParaRPr>
          </a:p>
          <a:p>
            <a:pPr eaLnBrk="1" hangingPunct="1">
              <a:lnSpc>
                <a:spcPct val="80000"/>
              </a:lnSpc>
            </a:pPr>
            <a:endParaRPr lang="tr-TR" altLang="tr-TR" sz="2400" b="1" dirty="0" smtClean="0">
              <a:latin typeface="+mj-lt"/>
            </a:endParaRPr>
          </a:p>
          <a:p>
            <a:pPr eaLnBrk="1" hangingPunct="1">
              <a:lnSpc>
                <a:spcPct val="80000"/>
              </a:lnSpc>
            </a:pPr>
            <a:r>
              <a:rPr lang="tr-TR" altLang="tr-TR" sz="2000" b="1" dirty="0" smtClean="0">
                <a:latin typeface="+mj-lt"/>
              </a:rPr>
              <a:t>(NOT: İlk 3 sebep hem işçi hem de işveren için geçerlidir.)</a:t>
            </a:r>
          </a:p>
          <a:p>
            <a:pPr eaLnBrk="1" hangingPunct="1">
              <a:lnSpc>
                <a:spcPct val="80000"/>
              </a:lnSpc>
            </a:pPr>
            <a:endParaRPr lang="tr-TR" altLang="tr-TR" sz="2000" b="1" dirty="0" smtClean="0">
              <a:latin typeface="+mj-lt"/>
            </a:endParaRPr>
          </a:p>
          <a:p>
            <a:pPr eaLnBrk="1" hangingPunct="1">
              <a:lnSpc>
                <a:spcPct val="80000"/>
              </a:lnSpc>
            </a:pPr>
            <a:endParaRPr lang="tr-TR" altLang="tr-TR" sz="2000" b="1" dirty="0" smtClean="0">
              <a:latin typeface="+mj-lt"/>
            </a:endParaRPr>
          </a:p>
          <a:p>
            <a:pPr eaLnBrk="1" hangingPunct="1">
              <a:lnSpc>
                <a:spcPct val="80000"/>
              </a:lnSpc>
            </a:pPr>
            <a:endParaRPr lang="tr-TR" altLang="tr-TR" sz="2000" b="1" dirty="0" smtClean="0">
              <a:latin typeface="+mj-lt"/>
            </a:endParaRPr>
          </a:p>
          <a:p>
            <a:pPr eaLnBrk="1" hangingPunct="1">
              <a:lnSpc>
                <a:spcPct val="80000"/>
              </a:lnSpc>
            </a:pPr>
            <a:endParaRPr lang="en-US" altLang="tr-TR" sz="2000" b="1" dirty="0" smtClean="0">
              <a:latin typeface="+mj-lt"/>
            </a:endParaRPr>
          </a:p>
        </p:txBody>
      </p:sp>
      <p:sp>
        <p:nvSpPr>
          <p:cNvPr id="4" name="5 Slayt Numarası Yer Tutucusu"/>
          <p:cNvSpPr>
            <a:spLocks noGrp="1"/>
          </p:cNvSpPr>
          <p:nvPr>
            <p:ph type="sldNum" sz="quarter" idx="12"/>
          </p:nvPr>
        </p:nvSpPr>
        <p:spPr/>
        <p:txBody>
          <a:bodyPr/>
          <a:lstStyle/>
          <a:p>
            <a:pPr>
              <a:defRPr/>
            </a:pPr>
            <a:fld id="{AFC9441C-7309-4187-B367-11623DE491B9}" type="slidenum">
              <a:rPr lang="en-US"/>
              <a:pPr>
                <a:defRPr/>
              </a:pPr>
              <a:t>49</a:t>
            </a:fld>
            <a:endParaRPr lang="en-US"/>
          </a:p>
        </p:txBody>
      </p:sp>
    </p:spTree>
    <p:extLst>
      <p:ext uri="{BB962C8B-B14F-4D97-AF65-F5344CB8AC3E}">
        <p14:creationId xmlns:p14="http://schemas.microsoft.com/office/powerpoint/2010/main" val="1429628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60648"/>
            <a:ext cx="8496943" cy="6408712"/>
          </a:xfrm>
        </p:spPr>
        <p:txBody>
          <a:bodyPr>
            <a:normAutofit lnSpcReduction="10000"/>
          </a:bodyPr>
          <a:lstStyle/>
          <a:p>
            <a:r>
              <a:rPr lang="tr-TR" sz="2400" dirty="0"/>
              <a:t>● İşveren vekilinin sorumluluğu</a:t>
            </a:r>
          </a:p>
          <a:p>
            <a:r>
              <a:rPr lang="tr-TR" sz="2400" dirty="0"/>
              <a:t>● İşçilerin hak ve yükümlülükleri</a:t>
            </a:r>
          </a:p>
          <a:p>
            <a:r>
              <a:rPr lang="tr-TR" sz="2400" dirty="0"/>
              <a:t>● İş güvenliği uzmanlarının hak ve yükümlülükleri</a:t>
            </a:r>
          </a:p>
          <a:p>
            <a:r>
              <a:rPr lang="tr-TR" sz="2400" dirty="0"/>
              <a:t>● İş güvencesine ilişkin genel esaslar</a:t>
            </a:r>
          </a:p>
          <a:p>
            <a:r>
              <a:rPr lang="tr-TR" sz="2400" dirty="0"/>
              <a:t>● Sendikaların sorumluluğu</a:t>
            </a:r>
          </a:p>
          <a:p>
            <a:r>
              <a:rPr lang="tr-TR" sz="2400" dirty="0"/>
              <a:t>- Eğitim sorumluluğu</a:t>
            </a:r>
          </a:p>
          <a:p>
            <a:r>
              <a:rPr lang="tr-TR" sz="2400" dirty="0"/>
              <a:t>- İSG konularında toplu iş sözleşmelerinden yararlanılması</a:t>
            </a:r>
          </a:p>
          <a:p>
            <a:r>
              <a:rPr lang="tr-TR" sz="2400" dirty="0"/>
              <a:t>● İş kazası ve meslek hastalıklarının hukuki yapısı</a:t>
            </a:r>
          </a:p>
          <a:p>
            <a:r>
              <a:rPr lang="tr-TR" sz="2400" dirty="0"/>
              <a:t>● Bireysel iş hukuku açısından iş kazası ve meslek hastalığı</a:t>
            </a:r>
          </a:p>
          <a:p>
            <a:r>
              <a:rPr lang="tr-TR" sz="2400" dirty="0"/>
              <a:t>  - Nedensellik bağı</a:t>
            </a:r>
          </a:p>
          <a:p>
            <a:r>
              <a:rPr lang="tr-TR" sz="2400" dirty="0"/>
              <a:t>- Meslek hastalıkları mevzuatı (5510 sayılı Kanun, Çalışma Gücü Ve Meslekte Kazanma Gücü Kaybı Oranı Tespit İşlemleri Yön., Yüksek Sağlık Kurulu Yön</a:t>
            </a:r>
            <a:r>
              <a:rPr lang="tr-TR" sz="2400" dirty="0" smtClean="0"/>
              <a:t>.)</a:t>
            </a:r>
            <a:endParaRPr lang="tr-TR" sz="2400" dirty="0"/>
          </a:p>
        </p:txBody>
      </p:sp>
    </p:spTree>
    <p:extLst>
      <p:ext uri="{BB962C8B-B14F-4D97-AF65-F5344CB8AC3E}">
        <p14:creationId xmlns:p14="http://schemas.microsoft.com/office/powerpoint/2010/main" val="33582009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1259632" y="0"/>
            <a:ext cx="5832648" cy="1124744"/>
          </a:xfrm>
        </p:spPr>
        <p:txBody>
          <a:bodyPr>
            <a:normAutofit fontScale="90000"/>
          </a:bodyPr>
          <a:lstStyle/>
          <a:p>
            <a:pPr eaLnBrk="1" hangingPunct="1">
              <a:defRPr/>
            </a:pPr>
            <a:r>
              <a:rPr lang="tr-TR" sz="4000" b="1" dirty="0" smtClean="0">
                <a:solidFill>
                  <a:srgbClr val="FF0000"/>
                </a:solidFill>
                <a:latin typeface="+mj-lt"/>
                <a:ea typeface="Batang" panose="02030600000101010101" pitchFamily="18" charset="-127"/>
              </a:rPr>
              <a:t>F</a:t>
            </a:r>
            <a:r>
              <a:rPr lang="en-US" sz="4000" b="1" dirty="0" err="1" smtClean="0">
                <a:solidFill>
                  <a:srgbClr val="FF0000"/>
                </a:solidFill>
                <a:latin typeface="+mj-lt"/>
                <a:ea typeface="Batang" panose="02030600000101010101" pitchFamily="18" charset="-127"/>
              </a:rPr>
              <a:t>esih</a:t>
            </a:r>
            <a:r>
              <a:rPr lang="tr-TR" sz="4000" b="1" dirty="0" smtClean="0">
                <a:solidFill>
                  <a:srgbClr val="FF0000"/>
                </a:solidFill>
                <a:latin typeface="+mj-lt"/>
                <a:ea typeface="Batang" panose="02030600000101010101" pitchFamily="18" charset="-127"/>
              </a:rPr>
              <a:t>te bildirim süreleri</a:t>
            </a:r>
            <a:br>
              <a:rPr lang="tr-TR" sz="4000" b="1" dirty="0" smtClean="0">
                <a:solidFill>
                  <a:srgbClr val="FF0000"/>
                </a:solidFill>
                <a:latin typeface="+mj-lt"/>
                <a:ea typeface="Batang" panose="02030600000101010101" pitchFamily="18" charset="-127"/>
              </a:rPr>
            </a:br>
            <a:r>
              <a:rPr lang="tr-TR" sz="4000" b="1" dirty="0" smtClean="0">
                <a:solidFill>
                  <a:srgbClr val="FF0000"/>
                </a:solidFill>
                <a:latin typeface="+mj-lt"/>
                <a:ea typeface="Batang" panose="02030600000101010101" pitchFamily="18" charset="-127"/>
              </a:rPr>
              <a:t>(</a:t>
            </a:r>
            <a:r>
              <a:rPr lang="tr-TR" sz="2800" b="1" dirty="0" smtClean="0">
                <a:solidFill>
                  <a:srgbClr val="FF0000"/>
                </a:solidFill>
                <a:latin typeface="+mj-lt"/>
                <a:ea typeface="Batang" panose="02030600000101010101" pitchFamily="18" charset="-127"/>
              </a:rPr>
              <a:t>aynı zamanda</a:t>
            </a:r>
            <a:r>
              <a:rPr lang="tr-TR" sz="4000" b="1" dirty="0" smtClean="0">
                <a:solidFill>
                  <a:srgbClr val="FF0000"/>
                </a:solidFill>
                <a:latin typeface="+mj-lt"/>
                <a:ea typeface="Batang" panose="02030600000101010101" pitchFamily="18" charset="-127"/>
              </a:rPr>
              <a:t>, İhbar Süreleri)</a:t>
            </a:r>
            <a:endParaRPr lang="en-US" sz="4000" b="1" dirty="0" smtClean="0">
              <a:solidFill>
                <a:srgbClr val="FF0000"/>
              </a:solidFill>
              <a:latin typeface="+mj-lt"/>
              <a:ea typeface="Batang" panose="02030600000101010101" pitchFamily="18" charset="-127"/>
            </a:endParaRPr>
          </a:p>
        </p:txBody>
      </p:sp>
      <p:sp>
        <p:nvSpPr>
          <p:cNvPr id="46084" name="Rectangle 3"/>
          <p:cNvSpPr>
            <a:spLocks noGrp="1" noChangeArrowheads="1"/>
          </p:cNvSpPr>
          <p:nvPr>
            <p:ph idx="1"/>
          </p:nvPr>
        </p:nvSpPr>
        <p:spPr>
          <a:xfrm>
            <a:off x="179388" y="1124744"/>
            <a:ext cx="9072562" cy="5617369"/>
          </a:xfrm>
        </p:spPr>
        <p:txBody>
          <a:bodyPr/>
          <a:lstStyle/>
          <a:p>
            <a:pPr eaLnBrk="1" hangingPunct="1">
              <a:lnSpc>
                <a:spcPct val="80000"/>
              </a:lnSpc>
              <a:defRPr/>
            </a:pPr>
            <a:endParaRPr lang="en-US" altLang="tr-TR" sz="2000" b="1" dirty="0" smtClean="0">
              <a:latin typeface="+mj-lt"/>
            </a:endParaRPr>
          </a:p>
          <a:p>
            <a:pPr marL="0" indent="0" eaLnBrk="1" hangingPunct="1">
              <a:lnSpc>
                <a:spcPct val="80000"/>
              </a:lnSpc>
              <a:buFontTx/>
              <a:buNone/>
              <a:defRPr/>
            </a:pPr>
            <a:r>
              <a:rPr lang="tr-TR" altLang="tr-TR" sz="2400" b="1" dirty="0" smtClean="0">
                <a:latin typeface="+mj-lt"/>
                <a:ea typeface="Batang" panose="02030600000101010101" pitchFamily="18" charset="-127"/>
              </a:rPr>
              <a:t>4857/</a:t>
            </a:r>
            <a:r>
              <a:rPr lang="en-US" altLang="tr-TR" sz="2400" b="1" dirty="0" smtClean="0">
                <a:latin typeface="+mj-lt"/>
                <a:ea typeface="Batang" panose="02030600000101010101" pitchFamily="18" charset="-127"/>
              </a:rPr>
              <a:t>17. - </a:t>
            </a:r>
            <a:r>
              <a:rPr lang="en-US" altLang="tr-TR" sz="2400" b="1" dirty="0" err="1" smtClean="0">
                <a:latin typeface="+mj-lt"/>
                <a:ea typeface="Batang" panose="02030600000101010101" pitchFamily="18" charset="-127"/>
              </a:rPr>
              <a:t>Belirsiz</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süreli</a:t>
            </a:r>
            <a:r>
              <a:rPr lang="en-US" altLang="tr-TR" sz="2400" b="1" dirty="0" smtClean="0">
                <a:latin typeface="+mj-lt"/>
                <a:ea typeface="Batang" panose="02030600000101010101" pitchFamily="18" charset="-127"/>
              </a:rPr>
              <a:t> </a:t>
            </a:r>
            <a:r>
              <a:rPr lang="tr-TR" altLang="tr-TR" sz="2400" b="1" dirty="0" smtClean="0">
                <a:latin typeface="+mj-lt"/>
                <a:ea typeface="Batang" panose="02030600000101010101" pitchFamily="18" charset="-127"/>
              </a:rPr>
              <a:t>iş</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sözleşmelerinin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feshinden</a:t>
            </a:r>
            <a:r>
              <a:rPr lang="en-US" altLang="tr-TR" sz="2400" b="1" dirty="0" smtClean="0">
                <a:latin typeface="+mj-lt"/>
                <a:ea typeface="Batang" panose="02030600000101010101" pitchFamily="18" charset="-127"/>
              </a:rPr>
              <a:t> </a:t>
            </a:r>
            <a:r>
              <a:rPr lang="tr-TR"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önce</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durumun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diğer</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tarafa</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bildirilmesi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gerekir</a:t>
            </a:r>
            <a:r>
              <a:rPr lang="en-US" altLang="tr-TR" sz="2400" b="1" dirty="0" smtClean="0">
                <a:latin typeface="+mj-lt"/>
                <a:ea typeface="Batang" panose="02030600000101010101" pitchFamily="18" charset="-127"/>
              </a:rPr>
              <a:t>.</a:t>
            </a:r>
          </a:p>
          <a:p>
            <a:pPr marL="0" indent="0" eaLnBrk="1" hangingPunct="1">
              <a:lnSpc>
                <a:spcPct val="80000"/>
              </a:lnSpc>
              <a:buFontTx/>
              <a:buNone/>
              <a:defRPr/>
            </a:pPr>
            <a:r>
              <a:rPr lang="en-US" altLang="tr-TR" sz="2400" b="1" dirty="0" err="1" smtClean="0">
                <a:latin typeface="+mj-lt"/>
                <a:ea typeface="Batang" panose="02030600000101010101" pitchFamily="18" charset="-127"/>
              </a:rPr>
              <a:t>İş</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sözleşmeleri</a:t>
            </a:r>
            <a:r>
              <a:rPr lang="en-US" altLang="tr-TR" sz="2400" b="1" dirty="0" smtClean="0">
                <a:latin typeface="+mj-lt"/>
                <a:ea typeface="Batang" panose="02030600000101010101" pitchFamily="18" charset="-127"/>
              </a:rPr>
              <a:t>;</a:t>
            </a:r>
          </a:p>
          <a:p>
            <a:pPr eaLnBrk="1" hangingPunct="1">
              <a:lnSpc>
                <a:spcPct val="80000"/>
              </a:lnSpc>
              <a:defRPr/>
            </a:pPr>
            <a:r>
              <a:rPr lang="en-US" altLang="tr-TR" sz="2400" b="1" dirty="0" smtClean="0">
                <a:solidFill>
                  <a:srgbClr val="FF0000"/>
                </a:solidFill>
                <a:latin typeface="+mj-lt"/>
                <a:ea typeface="Batang" panose="02030600000101010101" pitchFamily="18" charset="-127"/>
              </a:rPr>
              <a:t>	a) </a:t>
            </a:r>
            <a:r>
              <a:rPr lang="en-US" altLang="tr-TR" sz="2400" b="1" u="sng" dirty="0" err="1" smtClean="0">
                <a:latin typeface="+mj-lt"/>
                <a:ea typeface="Batang" panose="02030600000101010101" pitchFamily="18" charset="-127"/>
              </a:rPr>
              <a:t>İşi</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altı</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aydan</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az</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sürmüş</a:t>
            </a:r>
            <a:r>
              <a:rPr lang="en-US" altLang="tr-TR" sz="2400" b="1" u="sng"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olan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işçi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için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bildirimin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diğer</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tarafa</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yapılmasından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başlayarak</a:t>
            </a:r>
            <a:r>
              <a:rPr lang="en-US" altLang="tr-TR" sz="2400" b="1" dirty="0" smtClean="0">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iki</a:t>
            </a:r>
            <a:r>
              <a:rPr lang="en-US" altLang="tr-TR" sz="2400" b="1" dirty="0" smtClean="0">
                <a:solidFill>
                  <a:srgbClr val="FF0000"/>
                </a:solidFill>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hafta</a:t>
            </a:r>
            <a:r>
              <a:rPr lang="en-US" altLang="tr-TR" sz="2400" b="1" dirty="0" smtClean="0">
                <a:solidFill>
                  <a:srgbClr val="FF0000"/>
                </a:solidFill>
                <a:latin typeface="+mj-lt"/>
                <a:ea typeface="Batang" panose="02030600000101010101" pitchFamily="18" charset="-127"/>
              </a:rPr>
              <a:t> </a:t>
            </a:r>
            <a:r>
              <a:rPr lang="en-US" altLang="tr-TR" sz="2400" b="1" dirty="0" err="1" smtClean="0">
                <a:latin typeface="+mj-lt"/>
                <a:ea typeface="Batang" panose="02030600000101010101" pitchFamily="18" charset="-127"/>
              </a:rPr>
              <a:t>sonra</a:t>
            </a:r>
            <a:r>
              <a:rPr lang="en-US" altLang="tr-TR" sz="2400" b="1" dirty="0" smtClean="0">
                <a:latin typeface="+mj-lt"/>
                <a:ea typeface="Batang" panose="02030600000101010101" pitchFamily="18" charset="-127"/>
              </a:rPr>
              <a:t>, </a:t>
            </a:r>
          </a:p>
          <a:p>
            <a:pPr eaLnBrk="1" hangingPunct="1">
              <a:lnSpc>
                <a:spcPct val="80000"/>
              </a:lnSpc>
              <a:defRPr/>
            </a:pPr>
            <a:r>
              <a:rPr lang="en-US" altLang="tr-TR" sz="2400" b="1" dirty="0" smtClean="0">
                <a:solidFill>
                  <a:srgbClr val="FF0000"/>
                </a:solidFill>
                <a:latin typeface="+mj-lt"/>
                <a:ea typeface="Batang" panose="02030600000101010101" pitchFamily="18" charset="-127"/>
              </a:rPr>
              <a:t>	b) </a:t>
            </a:r>
            <a:r>
              <a:rPr lang="en-US" altLang="tr-TR" sz="2400" b="1" u="sng" dirty="0" err="1" smtClean="0">
                <a:latin typeface="+mj-lt"/>
                <a:ea typeface="Batang" panose="02030600000101010101" pitchFamily="18" charset="-127"/>
              </a:rPr>
              <a:t>İşi</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altı</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aydan</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birbuçuk</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yıla</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kadar</a:t>
            </a:r>
            <a:r>
              <a:rPr lang="en-US" altLang="tr-TR" sz="2400" b="1" u="sng"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sürmüş</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olan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işçi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için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bildirimin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diğer</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tarafa</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yapılmasından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başlayarak</a:t>
            </a:r>
            <a:r>
              <a:rPr lang="en-US" altLang="tr-TR" sz="2400" b="1" dirty="0" smtClean="0">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dört</a:t>
            </a:r>
            <a:r>
              <a:rPr lang="en-US" altLang="tr-TR" sz="2400" b="1" dirty="0" smtClean="0">
                <a:solidFill>
                  <a:srgbClr val="FF0000"/>
                </a:solidFill>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hafta</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sonra</a:t>
            </a:r>
            <a:r>
              <a:rPr lang="en-US" altLang="tr-TR" sz="2400" b="1" dirty="0" smtClean="0">
                <a:latin typeface="+mj-lt"/>
                <a:ea typeface="Batang" panose="02030600000101010101" pitchFamily="18" charset="-127"/>
              </a:rPr>
              <a:t>,</a:t>
            </a:r>
          </a:p>
          <a:p>
            <a:pPr eaLnBrk="1" hangingPunct="1">
              <a:lnSpc>
                <a:spcPct val="80000"/>
              </a:lnSpc>
              <a:defRPr/>
            </a:pPr>
            <a:r>
              <a:rPr lang="en-US" altLang="tr-TR" sz="2400" b="1" dirty="0" smtClean="0">
                <a:solidFill>
                  <a:srgbClr val="FF0000"/>
                </a:solidFill>
                <a:latin typeface="+mj-lt"/>
                <a:ea typeface="Batang" panose="02030600000101010101" pitchFamily="18" charset="-127"/>
              </a:rPr>
              <a:t>	c) </a:t>
            </a:r>
            <a:r>
              <a:rPr lang="en-US" altLang="tr-TR" sz="2400" b="1" dirty="0" err="1" smtClean="0">
                <a:latin typeface="+mj-lt"/>
                <a:ea typeface="Batang" panose="02030600000101010101" pitchFamily="18" charset="-127"/>
              </a:rPr>
              <a:t>İşi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birbuçuk</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yıldan</a:t>
            </a:r>
            <a:r>
              <a:rPr lang="en-US" altLang="tr-TR" sz="2400" b="1"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üç</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yıla</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kadar</a:t>
            </a:r>
            <a:r>
              <a:rPr lang="en-US" altLang="tr-TR" sz="2400" b="1" u="sng"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sürmüş</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olan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işçi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için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bildirimin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diğer</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tarafa</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yapılmasından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başlayarak</a:t>
            </a:r>
            <a:r>
              <a:rPr lang="en-US" altLang="tr-TR" sz="2400" b="1" dirty="0" smtClean="0">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altı</a:t>
            </a:r>
            <a:r>
              <a:rPr lang="en-US" altLang="tr-TR" sz="2400" b="1" dirty="0" smtClean="0">
                <a:solidFill>
                  <a:srgbClr val="FF0000"/>
                </a:solidFill>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hafta</a:t>
            </a:r>
            <a:r>
              <a:rPr lang="en-US" altLang="tr-TR" sz="2400" b="1" dirty="0" smtClean="0">
                <a:solidFill>
                  <a:srgbClr val="FF0000"/>
                </a:solidFill>
                <a:latin typeface="+mj-lt"/>
                <a:ea typeface="Batang" panose="02030600000101010101" pitchFamily="18" charset="-127"/>
              </a:rPr>
              <a:t> </a:t>
            </a:r>
            <a:r>
              <a:rPr lang="en-US" altLang="tr-TR" sz="2400" b="1" dirty="0" err="1" smtClean="0">
                <a:latin typeface="+mj-lt"/>
                <a:ea typeface="Batang" panose="02030600000101010101" pitchFamily="18" charset="-127"/>
              </a:rPr>
              <a:t>sonra</a:t>
            </a:r>
            <a:r>
              <a:rPr lang="en-US" altLang="tr-TR" sz="2400" b="1" dirty="0" smtClean="0">
                <a:latin typeface="+mj-lt"/>
                <a:ea typeface="Batang" panose="02030600000101010101" pitchFamily="18" charset="-127"/>
              </a:rPr>
              <a:t>, </a:t>
            </a:r>
          </a:p>
          <a:p>
            <a:pPr eaLnBrk="1" hangingPunct="1">
              <a:lnSpc>
                <a:spcPct val="80000"/>
              </a:lnSpc>
              <a:defRPr/>
            </a:pPr>
            <a:r>
              <a:rPr lang="tr-TR" altLang="tr-TR" sz="2400" b="1" dirty="0" smtClean="0">
                <a:latin typeface="+mj-lt"/>
                <a:ea typeface="Batang" panose="02030600000101010101" pitchFamily="18" charset="-127"/>
              </a:rPr>
              <a:t> </a:t>
            </a:r>
            <a:r>
              <a:rPr lang="en-US" altLang="tr-TR" sz="2400" b="1" dirty="0" smtClean="0">
                <a:solidFill>
                  <a:srgbClr val="FF0000"/>
                </a:solidFill>
                <a:latin typeface="+mj-lt"/>
                <a:ea typeface="Batang" panose="02030600000101010101" pitchFamily="18" charset="-127"/>
              </a:rPr>
              <a:t>d)</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İşi</a:t>
            </a:r>
            <a:r>
              <a:rPr lang="en-US" altLang="tr-TR" sz="2400" b="1"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üç</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yıldan</a:t>
            </a:r>
            <a:r>
              <a:rPr lang="en-US" altLang="tr-TR" sz="2400" b="1" u="sng" dirty="0" smtClean="0">
                <a:latin typeface="+mj-lt"/>
                <a:ea typeface="Batang" panose="02030600000101010101" pitchFamily="18" charset="-127"/>
              </a:rPr>
              <a:t> </a:t>
            </a:r>
            <a:r>
              <a:rPr lang="en-US" altLang="tr-TR" sz="2400" b="1" u="sng" dirty="0" err="1" smtClean="0">
                <a:latin typeface="+mj-lt"/>
                <a:ea typeface="Batang" panose="02030600000101010101" pitchFamily="18" charset="-127"/>
              </a:rPr>
              <a:t>fazla</a:t>
            </a:r>
            <a:r>
              <a:rPr lang="en-US" altLang="tr-TR" sz="2400" b="1" u="sng"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sürmüş</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işçi</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için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bildirim</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yapılmasından</a:t>
            </a:r>
            <a:r>
              <a:rPr lang="en-US" altLang="tr-TR" sz="2400" b="1" dirty="0" smtClean="0">
                <a:latin typeface="+mj-lt"/>
                <a:ea typeface="Batang" panose="02030600000101010101" pitchFamily="18" charset="-127"/>
              </a:rPr>
              <a:t> </a:t>
            </a:r>
            <a:r>
              <a:rPr lang="en-US" altLang="tr-TR" sz="2400" b="1" dirty="0" err="1" smtClean="0">
                <a:latin typeface="+mj-lt"/>
                <a:ea typeface="Batang" panose="02030600000101010101" pitchFamily="18" charset="-127"/>
              </a:rPr>
              <a:t>başlayarak</a:t>
            </a:r>
            <a:r>
              <a:rPr lang="en-US" altLang="tr-TR" sz="2400" b="1" dirty="0" smtClean="0">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sekiz</a:t>
            </a:r>
            <a:r>
              <a:rPr lang="en-US" altLang="tr-TR" sz="2400" b="1" dirty="0" smtClean="0">
                <a:solidFill>
                  <a:srgbClr val="FF0000"/>
                </a:solidFill>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hafta</a:t>
            </a:r>
            <a:r>
              <a:rPr lang="en-US" altLang="tr-TR" sz="2400" b="1" dirty="0" smtClean="0">
                <a:solidFill>
                  <a:srgbClr val="FF0000"/>
                </a:solidFill>
                <a:latin typeface="+mj-lt"/>
                <a:ea typeface="Batang" panose="02030600000101010101" pitchFamily="18" charset="-127"/>
              </a:rPr>
              <a:t> </a:t>
            </a:r>
            <a:r>
              <a:rPr lang="en-US" altLang="tr-TR" sz="2400" b="1" dirty="0" err="1" smtClean="0">
                <a:latin typeface="+mj-lt"/>
                <a:ea typeface="Batang" panose="02030600000101010101" pitchFamily="18" charset="-127"/>
              </a:rPr>
              <a:t>sonra</a:t>
            </a:r>
            <a:r>
              <a:rPr lang="en-US" altLang="tr-TR" sz="2400" b="1" dirty="0" smtClean="0">
                <a:latin typeface="+mj-lt"/>
                <a:ea typeface="Batang" panose="02030600000101010101" pitchFamily="18" charset="-127"/>
              </a:rPr>
              <a:t>,</a:t>
            </a:r>
          </a:p>
          <a:p>
            <a:pPr eaLnBrk="1" hangingPunct="1">
              <a:lnSpc>
                <a:spcPct val="80000"/>
              </a:lnSpc>
              <a:buFontTx/>
              <a:buNone/>
              <a:defRPr/>
            </a:pPr>
            <a:r>
              <a:rPr lang="tr-TR" altLang="tr-TR" sz="2400" b="1" dirty="0" smtClean="0">
                <a:latin typeface="+mj-lt"/>
                <a:ea typeface="Batang" panose="02030600000101010101" pitchFamily="18" charset="-127"/>
              </a:rPr>
              <a:t>                                    </a:t>
            </a:r>
            <a:r>
              <a:rPr lang="tr-TR" altLang="tr-TR" sz="2400" b="1" dirty="0" smtClean="0">
                <a:solidFill>
                  <a:srgbClr val="FF0000"/>
                </a:solidFill>
                <a:latin typeface="+mj-lt"/>
                <a:ea typeface="Batang" panose="02030600000101010101" pitchFamily="18" charset="-127"/>
              </a:rPr>
              <a:t>f</a:t>
            </a:r>
            <a:r>
              <a:rPr lang="en-US" altLang="tr-TR" sz="2400" b="1" dirty="0" err="1" smtClean="0">
                <a:solidFill>
                  <a:srgbClr val="FF0000"/>
                </a:solidFill>
                <a:latin typeface="+mj-lt"/>
                <a:ea typeface="Batang" panose="02030600000101010101" pitchFamily="18" charset="-127"/>
              </a:rPr>
              <a:t>eshedilmiş</a:t>
            </a:r>
            <a:r>
              <a:rPr lang="en-US" altLang="tr-TR" sz="2400" b="1" dirty="0" smtClean="0">
                <a:solidFill>
                  <a:srgbClr val="FF0000"/>
                </a:solidFill>
                <a:latin typeface="+mj-lt"/>
                <a:ea typeface="Batang" panose="02030600000101010101" pitchFamily="18" charset="-127"/>
              </a:rPr>
              <a:t> </a:t>
            </a:r>
            <a:r>
              <a:rPr lang="en-US" altLang="tr-TR" sz="2400" b="1" dirty="0" err="1" smtClean="0">
                <a:solidFill>
                  <a:srgbClr val="FF0000"/>
                </a:solidFill>
                <a:latin typeface="+mj-lt"/>
                <a:ea typeface="Batang" panose="02030600000101010101" pitchFamily="18" charset="-127"/>
              </a:rPr>
              <a:t>sayılır</a:t>
            </a:r>
            <a:r>
              <a:rPr lang="en-US" altLang="tr-TR" sz="2400" b="1" dirty="0" smtClean="0">
                <a:latin typeface="+mj-lt"/>
                <a:ea typeface="Batang" panose="02030600000101010101" pitchFamily="18" charset="-127"/>
              </a:rPr>
              <a:t>. </a:t>
            </a:r>
          </a:p>
        </p:txBody>
      </p:sp>
      <p:sp>
        <p:nvSpPr>
          <p:cNvPr id="4" name="5 Slayt Numarası Yer Tutucusu"/>
          <p:cNvSpPr>
            <a:spLocks noGrp="1"/>
          </p:cNvSpPr>
          <p:nvPr>
            <p:ph type="sldNum" sz="quarter" idx="12"/>
          </p:nvPr>
        </p:nvSpPr>
        <p:spPr/>
        <p:txBody>
          <a:bodyPr/>
          <a:lstStyle/>
          <a:p>
            <a:pPr>
              <a:defRPr/>
            </a:pPr>
            <a:fld id="{CD6B6490-8FDA-40F6-B03B-A042F7121880}" type="slidenum">
              <a:rPr lang="en-US"/>
              <a:pPr>
                <a:defRPr/>
              </a:pPr>
              <a:t>50</a:t>
            </a:fld>
            <a:endParaRPr lang="en-US"/>
          </a:p>
        </p:txBody>
      </p:sp>
    </p:spTree>
    <p:extLst>
      <p:ext uri="{BB962C8B-B14F-4D97-AF65-F5344CB8AC3E}">
        <p14:creationId xmlns:p14="http://schemas.microsoft.com/office/powerpoint/2010/main" val="1645306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a:xfrm>
            <a:off x="755650" y="228600"/>
            <a:ext cx="7931150" cy="1039813"/>
          </a:xfrm>
        </p:spPr>
        <p:txBody>
          <a:bodyPr/>
          <a:lstStyle/>
          <a:p>
            <a:pPr algn="l" eaLnBrk="1" hangingPunct="1">
              <a:defRPr/>
            </a:pPr>
            <a:r>
              <a:rPr lang="tr-TR" sz="3600" b="1" dirty="0" smtClean="0">
                <a:solidFill>
                  <a:schemeClr val="tx1"/>
                </a:solidFill>
                <a:latin typeface="+mj-lt"/>
              </a:rPr>
              <a:t>  </a:t>
            </a:r>
            <a:r>
              <a:rPr lang="nb-NO" sz="3600" b="1" u="sng" dirty="0" smtClean="0">
                <a:solidFill>
                  <a:srgbClr val="FF0000"/>
                </a:solidFill>
                <a:latin typeface="+mj-lt"/>
                <a:ea typeface="Batang" panose="02030600000101010101" pitchFamily="18" charset="-127"/>
              </a:rPr>
              <a:t>İşin </a:t>
            </a:r>
            <a:r>
              <a:rPr lang="tr-TR" sz="3600" b="1" u="sng" dirty="0" smtClean="0">
                <a:solidFill>
                  <a:srgbClr val="FF0000"/>
                </a:solidFill>
                <a:latin typeface="+mj-lt"/>
                <a:ea typeface="Batang" panose="02030600000101010101" pitchFamily="18" charset="-127"/>
              </a:rPr>
              <a:t>D</a:t>
            </a:r>
            <a:r>
              <a:rPr lang="nb-NO" sz="3600" b="1" u="sng" dirty="0" smtClean="0">
                <a:solidFill>
                  <a:srgbClr val="FF0000"/>
                </a:solidFill>
                <a:latin typeface="+mj-lt"/>
                <a:ea typeface="Batang" panose="02030600000101010101" pitchFamily="18" charset="-127"/>
              </a:rPr>
              <a:t>urdurulması</a:t>
            </a:r>
            <a:r>
              <a:rPr lang="tr-TR" sz="2800" b="1" u="sng" dirty="0" smtClean="0">
                <a:solidFill>
                  <a:srgbClr val="FF0000"/>
                </a:solidFill>
                <a:latin typeface="+mj-lt"/>
                <a:ea typeface="Batang" panose="02030600000101010101" pitchFamily="18" charset="-127"/>
              </a:rPr>
              <a:t>   </a:t>
            </a:r>
            <a:r>
              <a:rPr lang="tr-TR" sz="2000" b="1" dirty="0" smtClean="0">
                <a:solidFill>
                  <a:srgbClr val="FF0000"/>
                </a:solidFill>
                <a:latin typeface="+mj-lt"/>
                <a:ea typeface="Batang" panose="02030600000101010101" pitchFamily="18" charset="-127"/>
              </a:rPr>
              <a:t>(6331 /Md. 25)</a:t>
            </a:r>
            <a:endParaRPr lang="en-US" sz="2000" b="1" dirty="0" smtClean="0">
              <a:solidFill>
                <a:srgbClr val="FF0000"/>
              </a:solidFill>
              <a:latin typeface="+mj-lt"/>
              <a:ea typeface="Batang" panose="02030600000101010101" pitchFamily="18" charset="-127"/>
            </a:endParaRPr>
          </a:p>
        </p:txBody>
      </p:sp>
      <p:sp>
        <p:nvSpPr>
          <p:cNvPr id="49156" name="Rectangle 3"/>
          <p:cNvSpPr>
            <a:spLocks noGrp="1" noChangeArrowheads="1"/>
          </p:cNvSpPr>
          <p:nvPr>
            <p:ph idx="1"/>
          </p:nvPr>
        </p:nvSpPr>
        <p:spPr>
          <a:xfrm>
            <a:off x="179388" y="980728"/>
            <a:ext cx="8785225" cy="5877272"/>
          </a:xfrm>
        </p:spPr>
        <p:txBody>
          <a:bodyPr>
            <a:normAutofit/>
          </a:bodyPr>
          <a:lstStyle/>
          <a:p>
            <a:pPr eaLnBrk="1" hangingPunct="1">
              <a:lnSpc>
                <a:spcPct val="80000"/>
              </a:lnSpc>
            </a:pPr>
            <a:r>
              <a:rPr lang="nb-NO" altLang="tr-TR" sz="2800" b="1" dirty="0" smtClean="0">
                <a:latin typeface="+mj-lt"/>
              </a:rPr>
              <a:t>İşyerindeki bina ve eklentilerde, çalışma yöntem ve şekillerinde veya iş</a:t>
            </a:r>
            <a:r>
              <a:rPr lang="mr-IN" altLang="tr-TR" sz="2800" b="1" dirty="0" smtClean="0">
                <a:latin typeface="+mj-lt"/>
              </a:rPr>
              <a:t> </a:t>
            </a:r>
            <a:r>
              <a:rPr lang="nb-NO" altLang="tr-TR" sz="2800" b="1" dirty="0" smtClean="0">
                <a:latin typeface="+mj-lt"/>
              </a:rPr>
              <a:t>ekipmanlarında</a:t>
            </a:r>
            <a:r>
              <a:rPr lang="mr-IN" altLang="tr-TR" sz="2800" b="1" dirty="0" smtClean="0">
                <a:latin typeface="+mj-lt"/>
              </a:rPr>
              <a:t> </a:t>
            </a:r>
            <a:r>
              <a:rPr lang="nb-NO" altLang="tr-TR" sz="2800" b="1" dirty="0" smtClean="0">
                <a:solidFill>
                  <a:srgbClr val="FF0000"/>
                </a:solidFill>
                <a:latin typeface="+mj-lt"/>
              </a:rPr>
              <a:t>çalışanlar için hayati tehlike oluşturan bir husus tespit edildiğinde</a:t>
            </a:r>
            <a:r>
              <a:rPr lang="nb-NO" altLang="tr-TR" sz="2800" b="1" dirty="0" smtClean="0">
                <a:latin typeface="+mj-lt"/>
              </a:rPr>
              <a:t>; bu tehlike giderilinceye kadar, hayati tehlikenin niteliği ve bu tehlikeden doğabilecek riskin etkileyebileceği alan ile çalışanlar dikkate alınarak, </a:t>
            </a:r>
            <a:r>
              <a:rPr lang="nb-NO" altLang="tr-TR" sz="2800" b="1" dirty="0" smtClean="0">
                <a:solidFill>
                  <a:srgbClr val="FF0000"/>
                </a:solidFill>
                <a:latin typeface="+mj-lt"/>
              </a:rPr>
              <a:t>işyerinin bir bölümünde veya tamamında </a:t>
            </a:r>
            <a:r>
              <a:rPr lang="nb-NO" altLang="tr-TR" sz="2800" b="1" dirty="0" smtClean="0">
                <a:latin typeface="+mj-lt"/>
              </a:rPr>
              <a:t>iş durdurulur. </a:t>
            </a:r>
            <a:endParaRPr lang="tr-TR" altLang="tr-TR" sz="2800" b="1" dirty="0" smtClean="0">
              <a:latin typeface="+mj-lt"/>
            </a:endParaRPr>
          </a:p>
          <a:p>
            <a:pPr eaLnBrk="1" hangingPunct="1">
              <a:lnSpc>
                <a:spcPct val="80000"/>
              </a:lnSpc>
            </a:pPr>
            <a:endParaRPr lang="tr-TR" altLang="tr-TR" sz="2800" b="1" dirty="0" smtClean="0">
              <a:latin typeface="+mj-lt"/>
            </a:endParaRPr>
          </a:p>
          <a:p>
            <a:pPr eaLnBrk="1" hangingPunct="1">
              <a:lnSpc>
                <a:spcPct val="80000"/>
              </a:lnSpc>
            </a:pPr>
            <a:r>
              <a:rPr lang="nb-NO" altLang="tr-TR" sz="2800" b="1" dirty="0" smtClean="0">
                <a:latin typeface="+mj-lt"/>
              </a:rPr>
              <a:t>Ayrıca çok tehlikeli sınıfta yer alan </a:t>
            </a:r>
            <a:r>
              <a:rPr lang="nb-NO" altLang="tr-TR" sz="2800" b="1" u="sng" dirty="0" smtClean="0">
                <a:latin typeface="+mj-lt"/>
              </a:rPr>
              <a:t>maden, metal ve yapı işleri ile tehlikeli kimyasallarla </a:t>
            </a:r>
            <a:r>
              <a:rPr lang="nb-NO" altLang="tr-TR" sz="2800" b="1" dirty="0" smtClean="0">
                <a:latin typeface="+mj-lt"/>
              </a:rPr>
              <a:t>çalışılan işlerin yapıldığı veya </a:t>
            </a:r>
            <a:r>
              <a:rPr lang="nb-NO" altLang="tr-TR" sz="2800" b="1" u="sng" dirty="0" smtClean="0">
                <a:latin typeface="+mj-lt"/>
              </a:rPr>
              <a:t>büyük endüstriyel kazaların </a:t>
            </a:r>
            <a:r>
              <a:rPr lang="nb-NO" altLang="tr-TR" sz="2800" b="1" dirty="0" smtClean="0">
                <a:latin typeface="+mj-lt"/>
              </a:rPr>
              <a:t>olabileceği işyerlerinde, risk değerlendirmesi yapılmamış olması durumunda iş durdurulur.</a:t>
            </a:r>
            <a:endParaRPr lang="mr-IN" altLang="tr-TR" sz="2800" b="1" dirty="0" smtClean="0">
              <a:latin typeface="+mj-lt"/>
            </a:endParaRPr>
          </a:p>
        </p:txBody>
      </p:sp>
      <p:sp>
        <p:nvSpPr>
          <p:cNvPr id="4" name="5 Slayt Numarası Yer Tutucusu"/>
          <p:cNvSpPr>
            <a:spLocks noGrp="1"/>
          </p:cNvSpPr>
          <p:nvPr>
            <p:ph type="sldNum" sz="quarter" idx="12"/>
          </p:nvPr>
        </p:nvSpPr>
        <p:spPr/>
        <p:txBody>
          <a:bodyPr/>
          <a:lstStyle/>
          <a:p>
            <a:pPr>
              <a:defRPr/>
            </a:pPr>
            <a:fld id="{2928E997-4BD3-458F-A9E2-4A3EB34E8483}" type="slidenum">
              <a:rPr lang="en-US"/>
              <a:pPr>
                <a:defRPr/>
              </a:pPr>
              <a:t>51</a:t>
            </a:fld>
            <a:endParaRPr lang="en-US"/>
          </a:p>
        </p:txBody>
      </p:sp>
    </p:spTree>
    <p:extLst>
      <p:ext uri="{BB962C8B-B14F-4D97-AF65-F5344CB8AC3E}">
        <p14:creationId xmlns:p14="http://schemas.microsoft.com/office/powerpoint/2010/main" val="2830261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ChangeArrowheads="1"/>
          </p:cNvSpPr>
          <p:nvPr>
            <p:ph type="title"/>
          </p:nvPr>
        </p:nvSpPr>
        <p:spPr/>
        <p:txBody>
          <a:bodyPr/>
          <a:lstStyle/>
          <a:p>
            <a:pPr eaLnBrk="1" hangingPunct="1">
              <a:defRPr/>
            </a:pPr>
            <a:r>
              <a:rPr lang="nb-NO" sz="3600" b="1" dirty="0" smtClean="0">
                <a:solidFill>
                  <a:srgbClr val="FF0000"/>
                </a:solidFill>
                <a:latin typeface="+mj-lt"/>
                <a:ea typeface="Batang" panose="02030600000101010101" pitchFamily="18" charset="-127"/>
              </a:rPr>
              <a:t>İş Sağlığı Ve Güvenliği Kurulu</a:t>
            </a:r>
            <a:r>
              <a:rPr lang="tr-TR" sz="2000" b="1" dirty="0" smtClean="0">
                <a:solidFill>
                  <a:srgbClr val="FF0000"/>
                </a:solidFill>
                <a:latin typeface="+mj-lt"/>
                <a:ea typeface="Batang" panose="02030600000101010101" pitchFamily="18" charset="-127"/>
              </a:rPr>
              <a:t> </a:t>
            </a:r>
            <a:br>
              <a:rPr lang="tr-TR" sz="2000" b="1" dirty="0" smtClean="0">
                <a:solidFill>
                  <a:srgbClr val="FF0000"/>
                </a:solidFill>
                <a:latin typeface="+mj-lt"/>
                <a:ea typeface="Batang" panose="02030600000101010101" pitchFamily="18" charset="-127"/>
              </a:rPr>
            </a:br>
            <a:r>
              <a:rPr lang="tr-TR" sz="2000" b="1" dirty="0" smtClean="0">
                <a:solidFill>
                  <a:srgbClr val="FF0000"/>
                </a:solidFill>
                <a:latin typeface="+mj-lt"/>
                <a:ea typeface="Batang" panose="02030600000101010101" pitchFamily="18" charset="-127"/>
              </a:rPr>
              <a:t>(6331 Say. İSG </a:t>
            </a:r>
            <a:r>
              <a:rPr lang="tr-TR" sz="2000" b="1" dirty="0" err="1" smtClean="0">
                <a:solidFill>
                  <a:srgbClr val="FF0000"/>
                </a:solidFill>
                <a:latin typeface="+mj-lt"/>
                <a:ea typeface="Batang" panose="02030600000101010101" pitchFamily="18" charset="-127"/>
              </a:rPr>
              <a:t>Kn</a:t>
            </a:r>
            <a:r>
              <a:rPr lang="tr-TR" sz="2000" b="1" dirty="0" smtClean="0">
                <a:solidFill>
                  <a:srgbClr val="FF0000"/>
                </a:solidFill>
                <a:latin typeface="+mj-lt"/>
                <a:ea typeface="Batang" panose="02030600000101010101" pitchFamily="18" charset="-127"/>
              </a:rPr>
              <a:t>. Md. 22)</a:t>
            </a:r>
            <a:endParaRPr lang="en-US" sz="2000" b="1" dirty="0" smtClean="0">
              <a:solidFill>
                <a:srgbClr val="FF0000"/>
              </a:solidFill>
              <a:latin typeface="+mj-lt"/>
              <a:ea typeface="Batang" panose="02030600000101010101" pitchFamily="18" charset="-127"/>
            </a:endParaRPr>
          </a:p>
        </p:txBody>
      </p:sp>
      <p:sp>
        <p:nvSpPr>
          <p:cNvPr id="50180" name="Rectangle 3"/>
          <p:cNvSpPr>
            <a:spLocks noGrp="1" noChangeArrowheads="1"/>
          </p:cNvSpPr>
          <p:nvPr>
            <p:ph idx="1"/>
          </p:nvPr>
        </p:nvSpPr>
        <p:spPr>
          <a:xfrm>
            <a:off x="179388" y="2060575"/>
            <a:ext cx="8713787" cy="4035425"/>
          </a:xfrm>
        </p:spPr>
        <p:txBody>
          <a:bodyPr>
            <a:normAutofit/>
          </a:bodyPr>
          <a:lstStyle/>
          <a:p>
            <a:pPr eaLnBrk="1" hangingPunct="1">
              <a:lnSpc>
                <a:spcPct val="90000"/>
              </a:lnSpc>
              <a:buFontTx/>
              <a:buNone/>
            </a:pPr>
            <a:r>
              <a:rPr lang="tr-TR" altLang="tr-TR" sz="3200" dirty="0" smtClean="0">
                <a:latin typeface="+mj-lt"/>
              </a:rPr>
              <a:t>        </a:t>
            </a:r>
            <a:r>
              <a:rPr lang="nb-NO" altLang="tr-TR" sz="3200" dirty="0" smtClean="0">
                <a:latin typeface="+mj-lt"/>
              </a:rPr>
              <a:t> </a:t>
            </a:r>
            <a:r>
              <a:rPr lang="nb-NO" altLang="tr-TR" sz="3200" u="sng" dirty="0" smtClean="0">
                <a:latin typeface="+mj-lt"/>
                <a:ea typeface="Batang" pitchFamily="18" charset="-127"/>
              </a:rPr>
              <a:t>Elli ve daha fazla çalışanın bulunduğu ve altı aydan fazla süren sürekli işlerin </a:t>
            </a:r>
            <a:r>
              <a:rPr lang="nb-NO" altLang="tr-TR" sz="3200" dirty="0" smtClean="0">
                <a:latin typeface="+mj-lt"/>
                <a:ea typeface="Batang" pitchFamily="18" charset="-127"/>
              </a:rPr>
              <a:t>yapıldığı işyerlerinde işveren, iş sağlığı ve güvenliği ile ilgili çalışmalarda bulunmak üzere kurul oluşturur. İşveren, iş sağlığı ve güvenliği mevzuatına uygun kurul kararlarını uygular.</a:t>
            </a:r>
            <a:endParaRPr lang="en-US" altLang="tr-TR" sz="3200" dirty="0" smtClean="0">
              <a:latin typeface="+mj-lt"/>
              <a:ea typeface="Batang" pitchFamily="18" charset="-127"/>
            </a:endParaRPr>
          </a:p>
        </p:txBody>
      </p:sp>
      <p:sp>
        <p:nvSpPr>
          <p:cNvPr id="4" name="5 Slayt Numarası Yer Tutucusu"/>
          <p:cNvSpPr>
            <a:spLocks noGrp="1"/>
          </p:cNvSpPr>
          <p:nvPr>
            <p:ph type="sldNum" sz="quarter" idx="12"/>
          </p:nvPr>
        </p:nvSpPr>
        <p:spPr/>
        <p:txBody>
          <a:bodyPr/>
          <a:lstStyle/>
          <a:p>
            <a:pPr>
              <a:defRPr/>
            </a:pPr>
            <a:fld id="{A9F2D8DF-B48F-43B5-9770-D3E6084E43CF}" type="slidenum">
              <a:rPr lang="en-US"/>
              <a:pPr>
                <a:defRPr/>
              </a:pPr>
              <a:t>52</a:t>
            </a:fld>
            <a:endParaRPr lang="en-US"/>
          </a:p>
        </p:txBody>
      </p:sp>
    </p:spTree>
    <p:extLst>
      <p:ext uri="{BB962C8B-B14F-4D97-AF65-F5344CB8AC3E}">
        <p14:creationId xmlns:p14="http://schemas.microsoft.com/office/powerpoint/2010/main" val="1840758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8313" y="620713"/>
            <a:ext cx="8229600" cy="1143000"/>
          </a:xfrm>
        </p:spPr>
        <p:txBody>
          <a:bodyPr>
            <a:normAutofit fontScale="90000"/>
          </a:bodyPr>
          <a:lstStyle/>
          <a:p>
            <a:pPr>
              <a:defRPr/>
            </a:pPr>
            <a:r>
              <a:rPr lang="tr-TR" sz="3200" b="1" dirty="0" smtClean="0">
                <a:solidFill>
                  <a:srgbClr val="FF0000"/>
                </a:solidFill>
                <a:effectLst>
                  <a:outerShdw blurRad="38100" dist="38100" dir="2700000" algn="tl">
                    <a:srgbClr val="000000">
                      <a:alpha val="43137"/>
                    </a:srgbClr>
                  </a:outerShdw>
                </a:effectLst>
                <a:latin typeface="+mj-lt"/>
                <a:ea typeface="Batang" panose="02030600000101010101" pitchFamily="18" charset="-127"/>
              </a:rPr>
              <a:t>İşçinin İSG ile ilgili iki Önemli Hakkı</a:t>
            </a:r>
            <a:r>
              <a:rPr lang="tr-TR" sz="3200" b="1" dirty="0" smtClean="0">
                <a:solidFill>
                  <a:srgbClr val="FFFF00"/>
                </a:solidFill>
                <a:effectLst>
                  <a:outerShdw blurRad="38100" dist="38100" dir="2700000" algn="tl">
                    <a:srgbClr val="000000">
                      <a:alpha val="43137"/>
                    </a:srgbClr>
                  </a:outerShdw>
                </a:effectLst>
                <a:latin typeface="+mj-lt"/>
                <a:ea typeface="Batang" panose="02030600000101010101" pitchFamily="18" charset="-127"/>
              </a:rPr>
              <a:t/>
            </a:r>
            <a:br>
              <a:rPr lang="tr-TR" sz="3200" b="1" dirty="0" smtClean="0">
                <a:solidFill>
                  <a:srgbClr val="FFFF00"/>
                </a:solidFill>
                <a:effectLst>
                  <a:outerShdw blurRad="38100" dist="38100" dir="2700000" algn="tl">
                    <a:srgbClr val="000000">
                      <a:alpha val="43137"/>
                    </a:srgbClr>
                  </a:outerShdw>
                </a:effectLst>
                <a:latin typeface="+mj-lt"/>
                <a:ea typeface="Batang" panose="02030600000101010101" pitchFamily="18" charset="-127"/>
              </a:rPr>
            </a:br>
            <a:r>
              <a:rPr lang="tr-TR" altLang="tr-TR" sz="3200" b="1" dirty="0" smtClean="0">
                <a:solidFill>
                  <a:srgbClr val="FFFFFF"/>
                </a:solidFill>
                <a:latin typeface="+mj-lt"/>
                <a:cs typeface="Times New Roman" pitchFamily="18" charset="0"/>
              </a:rPr>
              <a:t>(</a:t>
            </a:r>
            <a:r>
              <a:rPr lang="tr-TR" altLang="tr-TR" sz="2800" dirty="0">
                <a:solidFill>
                  <a:srgbClr val="FFFFFF"/>
                </a:solidFill>
                <a:latin typeface="+mj-lt"/>
                <a:cs typeface="Times New Roman" pitchFamily="18" charset="0"/>
              </a:rPr>
              <a:t>6331 </a:t>
            </a:r>
            <a:r>
              <a:rPr lang="tr-TR" altLang="tr-TR" sz="2800" dirty="0" smtClean="0">
                <a:solidFill>
                  <a:srgbClr val="FFFFFF"/>
                </a:solidFill>
                <a:latin typeface="+mj-lt"/>
                <a:cs typeface="Times New Roman" pitchFamily="18" charset="0"/>
              </a:rPr>
              <a:t>/ Md.  </a:t>
            </a:r>
            <a:r>
              <a:rPr lang="tr-TR" altLang="tr-TR" sz="2800" dirty="0">
                <a:solidFill>
                  <a:srgbClr val="FFFFFF"/>
                </a:solidFill>
                <a:latin typeface="+mj-lt"/>
                <a:cs typeface="Times New Roman" pitchFamily="18" charset="0"/>
              </a:rPr>
              <a:t>13</a:t>
            </a:r>
            <a:r>
              <a:rPr lang="tr-TR" altLang="tr-TR" sz="3200" b="1" dirty="0">
                <a:solidFill>
                  <a:srgbClr val="FFFFFF"/>
                </a:solidFill>
                <a:latin typeface="+mj-lt"/>
                <a:cs typeface="Times New Roman" pitchFamily="18" charset="0"/>
              </a:rPr>
              <a:t>)</a:t>
            </a:r>
            <a:r>
              <a:rPr lang="tr-TR" altLang="tr-TR" sz="3200" b="1" dirty="0">
                <a:solidFill>
                  <a:srgbClr val="FFFFFF"/>
                </a:solidFill>
                <a:latin typeface="+mj-lt"/>
              </a:rPr>
              <a:t/>
            </a:r>
            <a:br>
              <a:rPr lang="tr-TR" altLang="tr-TR" sz="3200" b="1" dirty="0">
                <a:solidFill>
                  <a:srgbClr val="FFFFFF"/>
                </a:solidFill>
                <a:latin typeface="+mj-lt"/>
              </a:rPr>
            </a:br>
            <a:endParaRPr lang="tr-TR" sz="3200" b="1" dirty="0">
              <a:solidFill>
                <a:srgbClr val="FFFF00"/>
              </a:solidFill>
              <a:effectLst>
                <a:outerShdw blurRad="38100" dist="38100" dir="2700000" algn="tl">
                  <a:srgbClr val="000000">
                    <a:alpha val="43137"/>
                  </a:srgbClr>
                </a:outerShdw>
              </a:effectLst>
              <a:latin typeface="+mj-lt"/>
              <a:ea typeface="Batang" panose="02030600000101010101" pitchFamily="18" charset="-127"/>
            </a:endParaRPr>
          </a:p>
        </p:txBody>
      </p:sp>
      <p:sp>
        <p:nvSpPr>
          <p:cNvPr id="51203" name="İçerik Yer Tutucusu 2"/>
          <p:cNvSpPr>
            <a:spLocks noGrp="1"/>
          </p:cNvSpPr>
          <p:nvPr>
            <p:ph idx="1"/>
          </p:nvPr>
        </p:nvSpPr>
        <p:spPr>
          <a:xfrm>
            <a:off x="539750" y="1484313"/>
            <a:ext cx="8229600" cy="4495800"/>
          </a:xfrm>
        </p:spPr>
        <p:txBody>
          <a:bodyPr/>
          <a:lstStyle/>
          <a:p>
            <a:pPr marL="0" indent="0">
              <a:buFontTx/>
              <a:buNone/>
            </a:pPr>
            <a:endParaRPr lang="tr-TR" altLang="tr-TR" dirty="0" smtClean="0">
              <a:latin typeface="+mj-lt"/>
            </a:endParaRPr>
          </a:p>
          <a:p>
            <a:pPr marL="0" indent="0">
              <a:buFontTx/>
              <a:buNone/>
            </a:pPr>
            <a:r>
              <a:rPr lang="tr-TR" altLang="tr-TR" sz="4400" b="1" dirty="0" smtClean="0">
                <a:latin typeface="+mj-lt"/>
                <a:ea typeface="Batang" pitchFamily="18" charset="-127"/>
              </a:rPr>
              <a:t>1- </a:t>
            </a:r>
            <a:r>
              <a:rPr lang="tr-TR" altLang="tr-TR" sz="4400" b="1" dirty="0" err="1" smtClean="0">
                <a:latin typeface="+mj-lt"/>
                <a:ea typeface="Batang" pitchFamily="18" charset="-127"/>
              </a:rPr>
              <a:t>Tesbit</a:t>
            </a:r>
            <a:r>
              <a:rPr lang="tr-TR" altLang="tr-TR" sz="4400" b="1" dirty="0" smtClean="0">
                <a:latin typeface="+mj-lt"/>
                <a:ea typeface="Batang" pitchFamily="18" charset="-127"/>
              </a:rPr>
              <a:t> isteme hakkı,</a:t>
            </a:r>
          </a:p>
          <a:p>
            <a:pPr marL="0" indent="0">
              <a:buFontTx/>
              <a:buNone/>
            </a:pPr>
            <a:endParaRPr lang="tr-TR" altLang="tr-TR" sz="4400" b="1" dirty="0" smtClean="0">
              <a:latin typeface="+mj-lt"/>
              <a:ea typeface="Batang" pitchFamily="18" charset="-127"/>
            </a:endParaRPr>
          </a:p>
          <a:p>
            <a:pPr marL="0" indent="0">
              <a:buFontTx/>
              <a:buNone/>
            </a:pPr>
            <a:r>
              <a:rPr lang="tr-TR" altLang="tr-TR" sz="4400" b="1" dirty="0" smtClean="0">
                <a:latin typeface="+mj-lt"/>
                <a:ea typeface="Batang" pitchFamily="18" charset="-127"/>
              </a:rPr>
              <a:t>2- Çalışmaktan kaçınma hakkı.</a:t>
            </a:r>
          </a:p>
        </p:txBody>
      </p:sp>
      <p:sp>
        <p:nvSpPr>
          <p:cNvPr id="4" name="Slayt Numarası Yer Tutucusu 3"/>
          <p:cNvSpPr>
            <a:spLocks noGrp="1"/>
          </p:cNvSpPr>
          <p:nvPr>
            <p:ph type="sldNum" sz="quarter" idx="12"/>
          </p:nvPr>
        </p:nvSpPr>
        <p:spPr/>
        <p:txBody>
          <a:bodyPr/>
          <a:lstStyle/>
          <a:p>
            <a:pPr>
              <a:defRPr/>
            </a:pPr>
            <a:fld id="{058EF019-AB3E-40FB-829F-600545A55514}" type="slidenum">
              <a:rPr lang="en-US" smtClean="0"/>
              <a:pPr>
                <a:defRPr/>
              </a:pPr>
              <a:t>53</a:t>
            </a:fld>
            <a:endParaRPr lang="en-US"/>
          </a:p>
        </p:txBody>
      </p:sp>
    </p:spTree>
    <p:extLst>
      <p:ext uri="{BB962C8B-B14F-4D97-AF65-F5344CB8AC3E}">
        <p14:creationId xmlns:p14="http://schemas.microsoft.com/office/powerpoint/2010/main" val="4280942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Numarası Yer Tutucusu"/>
          <p:cNvSpPr>
            <a:spLocks noGrp="1"/>
          </p:cNvSpPr>
          <p:nvPr>
            <p:ph type="sldNum" sz="quarter" idx="12"/>
          </p:nvPr>
        </p:nvSpPr>
        <p:spPr/>
        <p:txBody>
          <a:bodyPr/>
          <a:lstStyle/>
          <a:p>
            <a:pPr>
              <a:defRPr/>
            </a:pPr>
            <a:fld id="{2DECA057-1842-4115-9D3C-52AB933E9637}" type="slidenum">
              <a:rPr lang="en-US"/>
              <a:pPr>
                <a:defRPr/>
              </a:pPr>
              <a:t>54</a:t>
            </a:fld>
            <a:endParaRPr lang="en-US" dirty="0"/>
          </a:p>
        </p:txBody>
      </p:sp>
      <p:sp>
        <p:nvSpPr>
          <p:cNvPr id="52227" name="Rectangle 1"/>
          <p:cNvSpPr>
            <a:spLocks noChangeArrowheads="1"/>
          </p:cNvSpPr>
          <p:nvPr/>
        </p:nvSpPr>
        <p:spPr bwMode="auto">
          <a:xfrm>
            <a:off x="107950" y="285750"/>
            <a:ext cx="9036050" cy="5754688"/>
          </a:xfrm>
          <a:prstGeom prst="rect">
            <a:avLst/>
          </a:prstGeom>
          <a:noFill/>
          <a:ln w="9525" algn="ctr">
            <a:noFill/>
            <a:miter lim="800000"/>
            <a:headEnd/>
            <a:tailEnd/>
          </a:ln>
          <a:effectLst/>
        </p:spPr>
        <p:txBody>
          <a:bodyPr anchor="ctr">
            <a:spAutoFit/>
          </a:bodyPr>
          <a:lstStyle/>
          <a:p>
            <a:pPr indent="358775" eaLnBrk="0" hangingPunct="0">
              <a:spcBef>
                <a:spcPct val="20000"/>
              </a:spcBef>
              <a:buClr>
                <a:schemeClr val="hlink"/>
              </a:buClr>
              <a:buFont typeface="Wingdings" pitchFamily="2" charset="2"/>
              <a:buNone/>
              <a:defRPr/>
            </a:pPr>
            <a:r>
              <a:rPr lang="tr-TR" altLang="tr-TR" sz="3200" dirty="0" err="1">
                <a:latin typeface="Calibri" pitchFamily="34" charset="0"/>
                <a:cs typeface="Times New Roman" pitchFamily="18" charset="0"/>
              </a:rPr>
              <a:t>Tesbit</a:t>
            </a:r>
            <a:r>
              <a:rPr lang="tr-TR" altLang="tr-TR" sz="3200" dirty="0">
                <a:latin typeface="Calibri" pitchFamily="34" charset="0"/>
                <a:cs typeface="Times New Roman" pitchFamily="18" charset="0"/>
              </a:rPr>
              <a:t> isteme ve Çal</a:t>
            </a:r>
            <a:r>
              <a:rPr lang="tr-TR" altLang="tr-TR" sz="3200" dirty="0">
                <a:latin typeface="Times" pitchFamily="18" charset="0"/>
                <a:cs typeface="Times New Roman" pitchFamily="18" charset="0"/>
              </a:rPr>
              <a:t>ış</a:t>
            </a:r>
            <a:r>
              <a:rPr lang="tr-TR" altLang="tr-TR" sz="3200" dirty="0">
                <a:latin typeface="Calibri" pitchFamily="34" charset="0"/>
                <a:cs typeface="Times New Roman" pitchFamily="18" charset="0"/>
              </a:rPr>
              <a:t>maktan kaç</a:t>
            </a:r>
            <a:r>
              <a:rPr lang="tr-TR" altLang="tr-TR" sz="3200" dirty="0">
                <a:latin typeface="Times" pitchFamily="18" charset="0"/>
                <a:cs typeface="Times New Roman" pitchFamily="18" charset="0"/>
              </a:rPr>
              <a:t>ı</a:t>
            </a:r>
            <a:r>
              <a:rPr lang="tr-TR" altLang="tr-TR" sz="3200" dirty="0">
                <a:latin typeface="Calibri" pitchFamily="34" charset="0"/>
                <a:cs typeface="Times New Roman" pitchFamily="18" charset="0"/>
              </a:rPr>
              <a:t>nma hakk</a:t>
            </a:r>
            <a:r>
              <a:rPr lang="tr-TR" altLang="tr-TR" sz="3200" dirty="0">
                <a:latin typeface="Times" pitchFamily="18" charset="0"/>
                <a:cs typeface="Times New Roman" pitchFamily="18" charset="0"/>
              </a:rPr>
              <a:t>ı </a:t>
            </a:r>
          </a:p>
          <a:p>
            <a:pPr indent="358775" eaLnBrk="0" hangingPunct="0">
              <a:defRPr/>
            </a:pPr>
            <a:r>
              <a:rPr lang="tr-TR" altLang="tr-TR" sz="2400" dirty="0">
                <a:solidFill>
                  <a:srgbClr val="FF0000"/>
                </a:solidFill>
                <a:latin typeface="Calibri" pitchFamily="34" charset="0"/>
                <a:cs typeface="Times New Roman" pitchFamily="18" charset="0"/>
              </a:rPr>
              <a:t>(1) </a:t>
            </a:r>
            <a:r>
              <a:rPr lang="tr-TR" altLang="tr-TR" sz="2400" dirty="0">
                <a:latin typeface="Calibri" pitchFamily="34" charset="0"/>
                <a:cs typeface="Times New Roman" pitchFamily="18" charset="0"/>
              </a:rPr>
              <a:t>Ciddi ve yak</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tehlike ile kar</a:t>
            </a:r>
            <a:r>
              <a:rPr lang="tr-TR" altLang="tr-TR" sz="2400" dirty="0">
                <a:latin typeface="Times" pitchFamily="18" charset="0"/>
                <a:cs typeface="Times New Roman" pitchFamily="18" charset="0"/>
              </a:rPr>
              <a:t>şı</a:t>
            </a:r>
            <a:r>
              <a:rPr lang="tr-TR" altLang="tr-TR" sz="2400" dirty="0">
                <a:latin typeface="Calibri" pitchFamily="34" charset="0"/>
                <a:cs typeface="Times New Roman" pitchFamily="18" charset="0"/>
              </a:rPr>
              <a:t> kar</a:t>
            </a:r>
            <a:r>
              <a:rPr lang="tr-TR" altLang="tr-TR" sz="2400" dirty="0">
                <a:latin typeface="Times" pitchFamily="18" charset="0"/>
                <a:cs typeface="Times New Roman" pitchFamily="18" charset="0"/>
              </a:rPr>
              <a:t>şı</a:t>
            </a:r>
            <a:r>
              <a:rPr lang="tr-TR" altLang="tr-TR" sz="2400" dirty="0">
                <a:latin typeface="Calibri" pitchFamily="34" charset="0"/>
                <a:cs typeface="Times New Roman" pitchFamily="18" charset="0"/>
              </a:rPr>
              <a:t>ya kalan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anlar </a:t>
            </a:r>
            <a:r>
              <a:rPr lang="tr-TR" altLang="tr-TR" sz="2400" u="sng" dirty="0">
                <a:latin typeface="Calibri" pitchFamily="34" charset="0"/>
                <a:cs typeface="Times New Roman" pitchFamily="18" charset="0"/>
              </a:rPr>
              <a:t>kurula, kurulun bulunmad</a:t>
            </a:r>
            <a:r>
              <a:rPr lang="tr-TR" altLang="tr-TR" sz="2400" u="sng" dirty="0">
                <a:latin typeface="Times" pitchFamily="18" charset="0"/>
                <a:cs typeface="Times New Roman" pitchFamily="18" charset="0"/>
              </a:rPr>
              <a:t>ığı  </a:t>
            </a:r>
            <a:r>
              <a:rPr lang="tr-TR" altLang="tr-TR" sz="2400" u="sng" dirty="0">
                <a:latin typeface="Calibri" pitchFamily="34" charset="0"/>
                <a:cs typeface="Times New Roman" pitchFamily="18" charset="0"/>
              </a:rPr>
              <a:t>i</a:t>
            </a:r>
            <a:r>
              <a:rPr lang="tr-TR" altLang="tr-TR" sz="2400" u="sng" dirty="0">
                <a:latin typeface="Times" pitchFamily="18" charset="0"/>
                <a:cs typeface="Times New Roman" pitchFamily="18" charset="0"/>
              </a:rPr>
              <a:t>ş</a:t>
            </a:r>
            <a:r>
              <a:rPr lang="tr-TR" altLang="tr-TR" sz="2400" u="sng" dirty="0">
                <a:latin typeface="Calibri" pitchFamily="34" charset="0"/>
                <a:cs typeface="Times New Roman" pitchFamily="18" charset="0"/>
              </a:rPr>
              <a:t>yerlerinde ise i</a:t>
            </a:r>
            <a:r>
              <a:rPr lang="tr-TR" altLang="tr-TR" sz="2400" u="sng" dirty="0">
                <a:latin typeface="Times" pitchFamily="18" charset="0"/>
                <a:cs typeface="Times New Roman" pitchFamily="18" charset="0"/>
              </a:rPr>
              <a:t>ş</a:t>
            </a:r>
            <a:r>
              <a:rPr lang="tr-TR" altLang="tr-TR" sz="2400" u="sng" dirty="0">
                <a:latin typeface="Calibri" pitchFamily="34" charset="0"/>
                <a:cs typeface="Times New Roman" pitchFamily="18" charset="0"/>
              </a:rPr>
              <a:t>verene </a:t>
            </a:r>
            <a:r>
              <a:rPr lang="tr-TR" altLang="tr-TR" sz="2400" dirty="0">
                <a:latin typeface="Calibri" pitchFamily="34" charset="0"/>
                <a:cs typeface="Times New Roman" pitchFamily="18" charset="0"/>
              </a:rPr>
              <a:t> veya vekiline ba</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vurarak durumun tespit edilmesini ve gerekli tedbirlerin al</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nmas</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na karar verilmesini talep edebilir. Kurul acilen toplanarak, i</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veren ise derh</a:t>
            </a:r>
            <a:r>
              <a:rPr lang="tr-TR" altLang="tr-TR" sz="2400" dirty="0">
                <a:latin typeface="Times" pitchFamily="18" charset="0"/>
                <a:cs typeface="Times New Roman" pitchFamily="18" charset="0"/>
              </a:rPr>
              <a:t>â</a:t>
            </a:r>
            <a:r>
              <a:rPr lang="tr-TR" altLang="tr-TR" sz="2400" dirty="0">
                <a:latin typeface="Calibri" pitchFamily="34" charset="0"/>
                <a:cs typeface="Times New Roman" pitchFamily="18" charset="0"/>
              </a:rPr>
              <a:t>l  gerekli incelemeyi yapıp  durumu tutanakla tespit eder. Karar,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ana ve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 temsilcisine yaz</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l</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 olarak bildirilir.</a:t>
            </a:r>
            <a:endParaRPr lang="tr-TR" altLang="tr-TR" sz="2400" dirty="0"/>
          </a:p>
          <a:p>
            <a:pPr indent="358775" eaLnBrk="0" hangingPunct="0">
              <a:defRPr/>
            </a:pPr>
            <a:r>
              <a:rPr lang="tr-TR" altLang="tr-TR" sz="2400" dirty="0">
                <a:solidFill>
                  <a:srgbClr val="FF0000"/>
                </a:solidFill>
                <a:latin typeface="Calibri" pitchFamily="34" charset="0"/>
                <a:cs typeface="Times New Roman" pitchFamily="18" charset="0"/>
              </a:rPr>
              <a:t>(2) </a:t>
            </a:r>
            <a:r>
              <a:rPr lang="tr-TR" altLang="tr-TR" sz="2400" dirty="0">
                <a:latin typeface="Calibri" pitchFamily="34" charset="0"/>
                <a:cs typeface="Times New Roman" pitchFamily="18" charset="0"/>
              </a:rPr>
              <a:t>Kurul veya i</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verenin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talebi yönünde karar vermesi h</a:t>
            </a:r>
            <a:r>
              <a:rPr lang="tr-TR" altLang="tr-TR" sz="2400" dirty="0">
                <a:latin typeface="Times" pitchFamily="18" charset="0"/>
                <a:cs typeface="Times New Roman" pitchFamily="18" charset="0"/>
              </a:rPr>
              <a:t>â</a:t>
            </a:r>
            <a:r>
              <a:rPr lang="tr-TR" altLang="tr-TR" sz="2400" dirty="0">
                <a:latin typeface="Calibri" pitchFamily="34" charset="0"/>
                <a:cs typeface="Times New Roman" pitchFamily="18" charset="0"/>
              </a:rPr>
              <a:t>linde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 gerekli tedbirler al</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ncaya kadar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maktan kaç</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nabilir.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anlar</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maktan kaç</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nd</a:t>
            </a:r>
            <a:r>
              <a:rPr lang="tr-TR" altLang="tr-TR" sz="2400" dirty="0">
                <a:latin typeface="Times" pitchFamily="18" charset="0"/>
                <a:cs typeface="Times New Roman" pitchFamily="18" charset="0"/>
              </a:rPr>
              <a:t>ığı</a:t>
            </a:r>
            <a:r>
              <a:rPr lang="tr-TR" altLang="tr-TR" sz="2400" dirty="0">
                <a:latin typeface="Calibri" pitchFamily="34" charset="0"/>
                <a:cs typeface="Times New Roman" pitchFamily="18" charset="0"/>
              </a:rPr>
              <a:t> dönemdeki ücreti ile kanunlardan ve i</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 sözle</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mesinden do</a:t>
            </a:r>
            <a:r>
              <a:rPr lang="tr-TR" altLang="tr-TR" sz="2400" dirty="0">
                <a:latin typeface="Times" pitchFamily="18" charset="0"/>
                <a:cs typeface="Times New Roman" pitchFamily="18" charset="0"/>
              </a:rPr>
              <a:t>ğ</a:t>
            </a:r>
            <a:r>
              <a:rPr lang="tr-TR" altLang="tr-TR" sz="2400" dirty="0">
                <a:latin typeface="Calibri" pitchFamily="34" charset="0"/>
                <a:cs typeface="Times New Roman" pitchFamily="18" charset="0"/>
              </a:rPr>
              <a:t>an di</a:t>
            </a:r>
            <a:r>
              <a:rPr lang="tr-TR" altLang="tr-TR" sz="2400" dirty="0">
                <a:latin typeface="Times" pitchFamily="18" charset="0"/>
                <a:cs typeface="Times New Roman" pitchFamily="18" charset="0"/>
              </a:rPr>
              <a:t>ğ</a:t>
            </a:r>
            <a:r>
              <a:rPr lang="tr-TR" altLang="tr-TR" sz="2400" dirty="0">
                <a:latin typeface="Calibri" pitchFamily="34" charset="0"/>
                <a:cs typeface="Times New Roman" pitchFamily="18" charset="0"/>
              </a:rPr>
              <a:t>er haklar</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 sakl</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d</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r.</a:t>
            </a:r>
            <a:endParaRPr lang="tr-TR" altLang="tr-TR" sz="2400" dirty="0"/>
          </a:p>
          <a:p>
            <a:pPr indent="358775" eaLnBrk="0" hangingPunct="0">
              <a:defRPr/>
            </a:pPr>
            <a:r>
              <a:rPr lang="tr-TR" altLang="tr-TR" sz="2400" dirty="0">
                <a:solidFill>
                  <a:srgbClr val="FF0000"/>
                </a:solidFill>
                <a:latin typeface="Calibri" pitchFamily="34" charset="0"/>
                <a:cs typeface="Times New Roman" pitchFamily="18" charset="0"/>
              </a:rPr>
              <a:t>(3)</a:t>
            </a:r>
            <a:r>
              <a:rPr lang="tr-TR" altLang="tr-TR" sz="2400" dirty="0">
                <a:latin typeface="Calibri" pitchFamily="34" charset="0"/>
                <a:cs typeface="Times New Roman" pitchFamily="18" charset="0"/>
              </a:rPr>
              <a:t>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anlar ciddi ve yak</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tehlikenin önlenemez oldu</a:t>
            </a:r>
            <a:r>
              <a:rPr lang="tr-TR" altLang="tr-TR" sz="2400" dirty="0">
                <a:latin typeface="Times" pitchFamily="18" charset="0"/>
                <a:cs typeface="Times New Roman" pitchFamily="18" charset="0"/>
              </a:rPr>
              <a:t>ğ</a:t>
            </a:r>
            <a:r>
              <a:rPr lang="tr-TR" altLang="tr-TR" sz="2400" dirty="0">
                <a:latin typeface="Calibri" pitchFamily="34" charset="0"/>
                <a:cs typeface="Times New Roman" pitchFamily="18" charset="0"/>
              </a:rPr>
              <a:t>u durumlarda birinci f</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kradaki usule uymak zorunda olmaks</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z</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i</a:t>
            </a:r>
            <a:r>
              <a:rPr lang="tr-TR" altLang="tr-TR" sz="2400" dirty="0">
                <a:latin typeface="Times" pitchFamily="18" charset="0"/>
                <a:cs typeface="Times New Roman" pitchFamily="18" charset="0"/>
              </a:rPr>
              <a:t>ş</a:t>
            </a:r>
            <a:r>
              <a:rPr lang="tr-TR" altLang="tr-TR" sz="2400" dirty="0">
                <a:latin typeface="Calibri" pitchFamily="34" charset="0"/>
                <a:cs typeface="Times New Roman" pitchFamily="18" charset="0"/>
              </a:rPr>
              <a:t>yerini veya tehlikeli bölgeyi terk ederek belirlenen güvenli yere gider. Çal</a:t>
            </a:r>
            <a:r>
              <a:rPr lang="tr-TR" altLang="tr-TR" sz="2400" dirty="0">
                <a:latin typeface="Times" pitchFamily="18" charset="0"/>
                <a:cs typeface="Times New Roman" pitchFamily="18" charset="0"/>
              </a:rPr>
              <a:t>ış</a:t>
            </a:r>
            <a:r>
              <a:rPr lang="tr-TR" altLang="tr-TR" sz="2400" dirty="0">
                <a:latin typeface="Calibri" pitchFamily="34" charset="0"/>
                <a:cs typeface="Times New Roman" pitchFamily="18" charset="0"/>
              </a:rPr>
              <a:t>anlar</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n bu hareketlerinden dolay</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 haklar</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 k</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s</a:t>
            </a:r>
            <a:r>
              <a:rPr lang="tr-TR" altLang="tr-TR" sz="2400" dirty="0">
                <a:latin typeface="Times" pitchFamily="18" charset="0"/>
                <a:cs typeface="Times New Roman" pitchFamily="18" charset="0"/>
              </a:rPr>
              <a:t>ı</a:t>
            </a:r>
            <a:r>
              <a:rPr lang="tr-TR" altLang="tr-TR" sz="2400" dirty="0">
                <a:latin typeface="Calibri" pitchFamily="34" charset="0"/>
                <a:cs typeface="Times New Roman" pitchFamily="18" charset="0"/>
              </a:rPr>
              <a:t>tlanamaz.</a:t>
            </a:r>
            <a:endParaRPr lang="tr-TR" altLang="tr-TR" sz="2400" dirty="0"/>
          </a:p>
        </p:txBody>
      </p:sp>
    </p:spTree>
    <p:extLst>
      <p:ext uri="{BB962C8B-B14F-4D97-AF65-F5344CB8AC3E}">
        <p14:creationId xmlns:p14="http://schemas.microsoft.com/office/powerpoint/2010/main" val="2074474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3"/>
          <p:cNvSpPr>
            <a:spLocks noGrp="1" noChangeArrowheads="1"/>
          </p:cNvSpPr>
          <p:nvPr>
            <p:ph idx="1"/>
          </p:nvPr>
        </p:nvSpPr>
        <p:spPr>
          <a:xfrm>
            <a:off x="609598" y="548680"/>
            <a:ext cx="7130753" cy="5492683"/>
          </a:xfrm>
        </p:spPr>
        <p:txBody>
          <a:bodyPr>
            <a:normAutofit fontScale="92500" lnSpcReduction="20000"/>
          </a:bodyPr>
          <a:lstStyle/>
          <a:p>
            <a:pPr eaLnBrk="1" hangingPunct="1">
              <a:buFontTx/>
              <a:buChar char="-"/>
            </a:pPr>
            <a:endParaRPr lang="tr-TR" altLang="tr-TR" sz="1800" b="1" dirty="0" smtClean="0">
              <a:solidFill>
                <a:srgbClr val="FFFF00"/>
              </a:solidFill>
              <a:latin typeface="+mj-lt"/>
            </a:endParaRPr>
          </a:p>
          <a:p>
            <a:pPr marL="0" indent="0" algn="ctr">
              <a:buNone/>
            </a:pPr>
            <a:r>
              <a:rPr lang="tr-TR" sz="2800" i="1" dirty="0" smtClean="0">
                <a:solidFill>
                  <a:srgbClr val="FF0000"/>
                </a:solidFill>
              </a:rPr>
              <a:t> </a:t>
            </a:r>
            <a:r>
              <a:rPr lang="en-US" sz="2800" i="1" dirty="0" err="1" smtClean="0">
                <a:solidFill>
                  <a:srgbClr val="FF0000"/>
                </a:solidFill>
              </a:rPr>
              <a:t>Çocuk</a:t>
            </a:r>
            <a:r>
              <a:rPr lang="en-US" sz="2800" i="1" dirty="0" smtClean="0">
                <a:solidFill>
                  <a:srgbClr val="FF0000"/>
                </a:solidFill>
              </a:rPr>
              <a:t> </a:t>
            </a:r>
            <a:r>
              <a:rPr lang="en-US" sz="2800" i="1" dirty="0" err="1">
                <a:solidFill>
                  <a:srgbClr val="FF0000"/>
                </a:solidFill>
              </a:rPr>
              <a:t>ve</a:t>
            </a:r>
            <a:r>
              <a:rPr lang="en-US" sz="2800" i="1" dirty="0">
                <a:solidFill>
                  <a:srgbClr val="FF0000"/>
                </a:solidFill>
              </a:rPr>
              <a:t> </a:t>
            </a:r>
            <a:r>
              <a:rPr lang="en-US" sz="2800" i="1" dirty="0" err="1">
                <a:solidFill>
                  <a:srgbClr val="FF0000"/>
                </a:solidFill>
              </a:rPr>
              <a:t>Genç</a:t>
            </a:r>
            <a:r>
              <a:rPr lang="en-US" sz="2800" i="1" dirty="0">
                <a:solidFill>
                  <a:srgbClr val="FF0000"/>
                </a:solidFill>
              </a:rPr>
              <a:t> </a:t>
            </a:r>
            <a:r>
              <a:rPr lang="en-US" sz="2800" i="1" dirty="0" err="1">
                <a:solidFill>
                  <a:srgbClr val="FF0000"/>
                </a:solidFill>
              </a:rPr>
              <a:t>İşçilerin</a:t>
            </a:r>
            <a:r>
              <a:rPr lang="en-US" sz="2800" i="1" dirty="0">
                <a:solidFill>
                  <a:srgbClr val="FF0000"/>
                </a:solidFill>
              </a:rPr>
              <a:t> </a:t>
            </a:r>
            <a:r>
              <a:rPr lang="en-US" sz="2800" i="1" dirty="0" err="1">
                <a:solidFill>
                  <a:srgbClr val="FF0000"/>
                </a:solidFill>
              </a:rPr>
              <a:t>Çalıştırılma</a:t>
            </a:r>
            <a:r>
              <a:rPr lang="en-US" sz="2800" i="1" dirty="0">
                <a:solidFill>
                  <a:srgbClr val="FF0000"/>
                </a:solidFill>
              </a:rPr>
              <a:t> </a:t>
            </a:r>
            <a:r>
              <a:rPr lang="en-US" sz="2800" i="1" dirty="0" err="1">
                <a:solidFill>
                  <a:srgbClr val="FF0000"/>
                </a:solidFill>
              </a:rPr>
              <a:t>Usul</a:t>
            </a:r>
            <a:r>
              <a:rPr lang="en-US" sz="2800" i="1" dirty="0">
                <a:solidFill>
                  <a:srgbClr val="FF0000"/>
                </a:solidFill>
              </a:rPr>
              <a:t> </a:t>
            </a:r>
            <a:r>
              <a:rPr lang="en-US" sz="2800" i="1" dirty="0" err="1">
                <a:solidFill>
                  <a:srgbClr val="FF0000"/>
                </a:solidFill>
              </a:rPr>
              <a:t>ve</a:t>
            </a:r>
            <a:r>
              <a:rPr lang="en-US" sz="2800" i="1" dirty="0">
                <a:solidFill>
                  <a:srgbClr val="FF0000"/>
                </a:solidFill>
              </a:rPr>
              <a:t> </a:t>
            </a:r>
            <a:r>
              <a:rPr lang="en-US" sz="2800" i="1" dirty="0" err="1">
                <a:solidFill>
                  <a:srgbClr val="FF0000"/>
                </a:solidFill>
              </a:rPr>
              <a:t>Esasları</a:t>
            </a:r>
            <a:r>
              <a:rPr lang="en-US" sz="2800" i="1" dirty="0">
                <a:solidFill>
                  <a:srgbClr val="FF0000"/>
                </a:solidFill>
              </a:rPr>
              <a:t> </a:t>
            </a:r>
            <a:r>
              <a:rPr lang="en-US" sz="2800" i="1" dirty="0" err="1">
                <a:solidFill>
                  <a:srgbClr val="FF0000"/>
                </a:solidFill>
              </a:rPr>
              <a:t>Hakkında</a:t>
            </a:r>
            <a:r>
              <a:rPr lang="en-US" sz="2800" i="1" dirty="0">
                <a:solidFill>
                  <a:srgbClr val="FF0000"/>
                </a:solidFill>
              </a:rPr>
              <a:t> </a:t>
            </a:r>
            <a:r>
              <a:rPr lang="en-US" sz="2800" i="1" dirty="0" err="1">
                <a:solidFill>
                  <a:srgbClr val="FF0000"/>
                </a:solidFill>
              </a:rPr>
              <a:t>Yönetmelik</a:t>
            </a:r>
            <a:r>
              <a:rPr lang="en-US" sz="2800" i="1" dirty="0">
                <a:solidFill>
                  <a:srgbClr val="FF0000"/>
                </a:solidFill>
              </a:rPr>
              <a:t/>
            </a:r>
            <a:br>
              <a:rPr lang="en-US" sz="2800" i="1" dirty="0">
                <a:solidFill>
                  <a:srgbClr val="FF0000"/>
                </a:solidFill>
              </a:rPr>
            </a:br>
            <a:r>
              <a:rPr lang="tr-TR" sz="2800" i="1" dirty="0" smtClean="0">
                <a:solidFill>
                  <a:srgbClr val="FF0000"/>
                </a:solidFill>
              </a:rPr>
              <a:t>       </a:t>
            </a:r>
            <a:r>
              <a:rPr lang="tr-TR" sz="2000" b="1" i="1" dirty="0" smtClean="0">
                <a:solidFill>
                  <a:srgbClr val="FF0000"/>
                </a:solidFill>
              </a:rPr>
              <a:t>(</a:t>
            </a:r>
            <a:r>
              <a:rPr lang="en-US" sz="2000" b="1" i="1" dirty="0" err="1">
                <a:solidFill>
                  <a:srgbClr val="FF0000"/>
                </a:solidFill>
              </a:rPr>
              <a:t>Resmi</a:t>
            </a:r>
            <a:r>
              <a:rPr lang="en-US" sz="2000" b="1" i="1" dirty="0">
                <a:solidFill>
                  <a:srgbClr val="FF0000"/>
                </a:solidFill>
              </a:rPr>
              <a:t> </a:t>
            </a:r>
            <a:r>
              <a:rPr lang="en-US" sz="2000" b="1" i="1" dirty="0" err="1">
                <a:solidFill>
                  <a:srgbClr val="FF0000"/>
                </a:solidFill>
              </a:rPr>
              <a:t>Gzt</a:t>
            </a:r>
            <a:r>
              <a:rPr lang="en-US" sz="2000" b="1" i="1" dirty="0">
                <a:solidFill>
                  <a:srgbClr val="FF0000"/>
                </a:solidFill>
              </a:rPr>
              <a:t>.: 06.04.2004/25425</a:t>
            </a:r>
            <a:r>
              <a:rPr lang="tr-TR" sz="2000" b="1" i="1" dirty="0" smtClean="0">
                <a:solidFill>
                  <a:srgbClr val="FF0000"/>
                </a:solidFill>
              </a:rPr>
              <a:t>)</a:t>
            </a:r>
            <a:endParaRPr lang="tr-TR" altLang="tr-TR" sz="2800" b="1" dirty="0" smtClean="0">
              <a:solidFill>
                <a:srgbClr val="FF0000"/>
              </a:solidFill>
              <a:latin typeface="+mj-lt"/>
            </a:endParaRPr>
          </a:p>
          <a:p>
            <a:pPr eaLnBrk="1" hangingPunct="1">
              <a:buFontTx/>
              <a:buChar char="-"/>
            </a:pPr>
            <a:endParaRPr lang="tr-TR" altLang="tr-TR" sz="2800" b="1" dirty="0">
              <a:solidFill>
                <a:srgbClr val="C00000"/>
              </a:solidFill>
              <a:latin typeface="+mj-lt"/>
            </a:endParaRPr>
          </a:p>
          <a:p>
            <a:pPr eaLnBrk="1" hangingPunct="1">
              <a:buFontTx/>
              <a:buChar char="-"/>
            </a:pPr>
            <a:r>
              <a:rPr lang="en-US" altLang="tr-TR" sz="2800" b="1" dirty="0" err="1" smtClean="0">
                <a:solidFill>
                  <a:srgbClr val="C00000"/>
                </a:solidFill>
                <a:latin typeface="+mj-lt"/>
              </a:rPr>
              <a:t>Çocuk</a:t>
            </a:r>
            <a:r>
              <a:rPr lang="en-US" altLang="tr-TR" sz="2800" b="1" dirty="0" smtClean="0">
                <a:solidFill>
                  <a:srgbClr val="C00000"/>
                </a:solidFill>
                <a:latin typeface="+mj-lt"/>
              </a:rPr>
              <a:t> </a:t>
            </a:r>
            <a:r>
              <a:rPr lang="en-US" altLang="tr-TR" sz="2800" b="1" dirty="0" err="1" smtClean="0">
                <a:solidFill>
                  <a:srgbClr val="C00000"/>
                </a:solidFill>
                <a:latin typeface="+mj-lt"/>
              </a:rPr>
              <a:t>işçi</a:t>
            </a:r>
            <a:r>
              <a:rPr lang="en-US" altLang="tr-TR" sz="2800" dirty="0" smtClean="0">
                <a:solidFill>
                  <a:srgbClr val="C00000"/>
                </a:solidFill>
                <a:latin typeface="+mj-lt"/>
              </a:rPr>
              <a:t> </a:t>
            </a:r>
            <a:r>
              <a:rPr lang="en-US" altLang="tr-TR" sz="2800" dirty="0" smtClean="0">
                <a:latin typeface="+mj-lt"/>
              </a:rPr>
              <a:t>: 14 </a:t>
            </a:r>
            <a:r>
              <a:rPr lang="en-US" altLang="tr-TR" sz="2800" dirty="0" err="1" smtClean="0">
                <a:latin typeface="+mj-lt"/>
              </a:rPr>
              <a:t>yaşını</a:t>
            </a:r>
            <a:r>
              <a:rPr lang="en-US" altLang="tr-TR" sz="2800" dirty="0" smtClean="0">
                <a:latin typeface="+mj-lt"/>
              </a:rPr>
              <a:t> </a:t>
            </a:r>
            <a:r>
              <a:rPr lang="en-US" altLang="tr-TR" sz="2800" dirty="0" err="1" smtClean="0">
                <a:latin typeface="+mj-lt"/>
              </a:rPr>
              <a:t>bitirmiş</a:t>
            </a:r>
            <a:r>
              <a:rPr lang="en-US" altLang="tr-TR" sz="2800" dirty="0" smtClean="0">
                <a:latin typeface="+mj-lt"/>
              </a:rPr>
              <a:t>, 15 </a:t>
            </a:r>
            <a:r>
              <a:rPr lang="en-US" altLang="tr-TR" sz="2800" dirty="0" err="1" smtClean="0">
                <a:latin typeface="+mj-lt"/>
              </a:rPr>
              <a:t>yaşını</a:t>
            </a:r>
            <a:r>
              <a:rPr lang="en-US" altLang="tr-TR" sz="2800" dirty="0" smtClean="0">
                <a:latin typeface="+mj-lt"/>
              </a:rPr>
              <a:t> </a:t>
            </a:r>
            <a:r>
              <a:rPr lang="en-US" altLang="tr-TR" sz="2800" dirty="0" err="1" smtClean="0">
                <a:latin typeface="+mj-lt"/>
              </a:rPr>
              <a:t>doldurmamış</a:t>
            </a:r>
            <a:r>
              <a:rPr lang="en-US" altLang="tr-TR" sz="2800" dirty="0" smtClean="0">
                <a:latin typeface="+mj-lt"/>
              </a:rPr>
              <a:t> </a:t>
            </a:r>
            <a:r>
              <a:rPr lang="en-US" altLang="tr-TR" sz="2800" dirty="0" err="1" smtClean="0">
                <a:latin typeface="+mj-lt"/>
              </a:rPr>
              <a:t>ve</a:t>
            </a:r>
            <a:r>
              <a:rPr lang="en-US" altLang="tr-TR" sz="2800" dirty="0" smtClean="0">
                <a:latin typeface="+mj-lt"/>
              </a:rPr>
              <a:t> </a:t>
            </a:r>
            <a:r>
              <a:rPr lang="en-US" altLang="tr-TR" sz="2800" dirty="0" err="1" smtClean="0">
                <a:latin typeface="+mj-lt"/>
              </a:rPr>
              <a:t>ilköğretimini</a:t>
            </a:r>
            <a:r>
              <a:rPr lang="en-US" altLang="tr-TR" sz="2800" dirty="0" smtClean="0">
                <a:latin typeface="+mj-lt"/>
              </a:rPr>
              <a:t> </a:t>
            </a:r>
            <a:r>
              <a:rPr lang="en-US" altLang="tr-TR" sz="2800" dirty="0" err="1" smtClean="0">
                <a:latin typeface="+mj-lt"/>
              </a:rPr>
              <a:t>tamamlamış</a:t>
            </a:r>
            <a:r>
              <a:rPr lang="en-US" altLang="tr-TR" sz="2800" dirty="0" smtClean="0">
                <a:latin typeface="+mj-lt"/>
              </a:rPr>
              <a:t> </a:t>
            </a:r>
            <a:r>
              <a:rPr lang="en-US" altLang="tr-TR" sz="2800" dirty="0" err="1" smtClean="0">
                <a:latin typeface="+mj-lt"/>
              </a:rPr>
              <a:t>kişi</a:t>
            </a:r>
            <a:r>
              <a:rPr lang="tr-TR" altLang="tr-TR" sz="2800" dirty="0" smtClean="0">
                <a:latin typeface="+mj-lt"/>
              </a:rPr>
              <a:t>,  (15)</a:t>
            </a:r>
          </a:p>
          <a:p>
            <a:pPr eaLnBrk="1" hangingPunct="1">
              <a:buFontTx/>
              <a:buChar char="-"/>
            </a:pPr>
            <a:endParaRPr lang="tr-TR" altLang="tr-TR" sz="2800" dirty="0" smtClean="0">
              <a:latin typeface="+mj-lt"/>
            </a:endParaRPr>
          </a:p>
          <a:p>
            <a:pPr eaLnBrk="1" hangingPunct="1">
              <a:buFontTx/>
              <a:buChar char="-"/>
            </a:pPr>
            <a:r>
              <a:rPr lang="en-US" altLang="tr-TR" sz="2800" b="1" dirty="0" err="1" smtClean="0">
                <a:solidFill>
                  <a:srgbClr val="C00000"/>
                </a:solidFill>
                <a:latin typeface="+mj-lt"/>
              </a:rPr>
              <a:t>Genç</a:t>
            </a:r>
            <a:r>
              <a:rPr lang="en-US" altLang="tr-TR" sz="2800" b="1" dirty="0" smtClean="0">
                <a:solidFill>
                  <a:srgbClr val="C00000"/>
                </a:solidFill>
                <a:latin typeface="+mj-lt"/>
              </a:rPr>
              <a:t> </a:t>
            </a:r>
            <a:r>
              <a:rPr lang="en-US" altLang="tr-TR" sz="2800" b="1" dirty="0" err="1" smtClean="0">
                <a:solidFill>
                  <a:srgbClr val="C00000"/>
                </a:solidFill>
                <a:latin typeface="+mj-lt"/>
              </a:rPr>
              <a:t>işçi</a:t>
            </a:r>
            <a:r>
              <a:rPr lang="en-US" altLang="tr-TR" sz="2800" dirty="0" smtClean="0">
                <a:solidFill>
                  <a:srgbClr val="C00000"/>
                </a:solidFill>
                <a:latin typeface="+mj-lt"/>
              </a:rPr>
              <a:t> : </a:t>
            </a:r>
            <a:r>
              <a:rPr lang="en-US" altLang="tr-TR" sz="2800" dirty="0" smtClean="0">
                <a:latin typeface="+mj-lt"/>
              </a:rPr>
              <a:t>15 </a:t>
            </a:r>
            <a:r>
              <a:rPr lang="en-US" altLang="tr-TR" sz="2800" dirty="0" err="1" smtClean="0">
                <a:latin typeface="+mj-lt"/>
              </a:rPr>
              <a:t>yaşını</a:t>
            </a:r>
            <a:r>
              <a:rPr lang="en-US" altLang="tr-TR" sz="2800" dirty="0" smtClean="0">
                <a:latin typeface="+mj-lt"/>
              </a:rPr>
              <a:t> </a:t>
            </a:r>
            <a:r>
              <a:rPr lang="en-US" altLang="tr-TR" sz="2800" dirty="0" err="1" smtClean="0">
                <a:latin typeface="+mj-lt"/>
              </a:rPr>
              <a:t>tamamlamış</a:t>
            </a:r>
            <a:r>
              <a:rPr lang="en-US" altLang="tr-TR" sz="2800" dirty="0" smtClean="0">
                <a:latin typeface="+mj-lt"/>
              </a:rPr>
              <a:t>, </a:t>
            </a:r>
            <a:r>
              <a:rPr lang="en-US" altLang="tr-TR" sz="2800" dirty="0" err="1" smtClean="0">
                <a:latin typeface="+mj-lt"/>
              </a:rPr>
              <a:t>ancak</a:t>
            </a:r>
            <a:r>
              <a:rPr lang="en-US" altLang="tr-TR" sz="2800" dirty="0" smtClean="0">
                <a:latin typeface="+mj-lt"/>
              </a:rPr>
              <a:t> 18 </a:t>
            </a:r>
            <a:r>
              <a:rPr lang="en-US" altLang="tr-TR" sz="2800" dirty="0" err="1" smtClean="0">
                <a:latin typeface="+mj-lt"/>
              </a:rPr>
              <a:t>yaşını</a:t>
            </a:r>
            <a:r>
              <a:rPr lang="en-US" altLang="tr-TR" sz="2800" dirty="0" smtClean="0">
                <a:latin typeface="+mj-lt"/>
              </a:rPr>
              <a:t> </a:t>
            </a:r>
            <a:r>
              <a:rPr lang="en-US" altLang="tr-TR" sz="2800" dirty="0" err="1" smtClean="0">
                <a:latin typeface="+mj-lt"/>
              </a:rPr>
              <a:t>tamamlamamış</a:t>
            </a:r>
            <a:r>
              <a:rPr lang="en-US" altLang="tr-TR" sz="2800" dirty="0" smtClean="0">
                <a:latin typeface="+mj-lt"/>
              </a:rPr>
              <a:t> </a:t>
            </a:r>
            <a:r>
              <a:rPr lang="en-US" altLang="tr-TR" sz="2800" dirty="0" err="1" smtClean="0">
                <a:latin typeface="+mj-lt"/>
              </a:rPr>
              <a:t>kişi</a:t>
            </a:r>
            <a:r>
              <a:rPr lang="tr-TR" altLang="tr-TR" sz="2800" dirty="0" smtClean="0">
                <a:latin typeface="+mj-lt"/>
              </a:rPr>
              <a:t>,  (16,17,18)</a:t>
            </a:r>
          </a:p>
          <a:p>
            <a:pPr eaLnBrk="1" hangingPunct="1">
              <a:buFontTx/>
              <a:buChar char="-"/>
            </a:pPr>
            <a:endParaRPr lang="tr-TR" altLang="tr-TR" sz="2800" dirty="0" smtClean="0">
              <a:latin typeface="+mj-lt"/>
            </a:endParaRPr>
          </a:p>
          <a:p>
            <a:pPr eaLnBrk="1" hangingPunct="1">
              <a:buFontTx/>
              <a:buChar char="-"/>
            </a:pPr>
            <a:r>
              <a:rPr lang="tr-TR" altLang="tr-TR" sz="4300" b="1" dirty="0" smtClean="0">
                <a:solidFill>
                  <a:srgbClr val="C00000"/>
                </a:solidFill>
                <a:latin typeface="+mj-lt"/>
              </a:rPr>
              <a:t>Asgari yaş</a:t>
            </a:r>
            <a:r>
              <a:rPr lang="tr-TR" altLang="tr-TR" sz="4300" dirty="0" smtClean="0">
                <a:latin typeface="+mj-lt"/>
              </a:rPr>
              <a:t>: 15  </a:t>
            </a:r>
          </a:p>
          <a:p>
            <a:pPr eaLnBrk="1" hangingPunct="1">
              <a:buFontTx/>
              <a:buChar char="-"/>
            </a:pPr>
            <a:endParaRPr lang="en-US" altLang="tr-TR" sz="2800" dirty="0" smtClean="0">
              <a:latin typeface="+mj-lt"/>
            </a:endParaRPr>
          </a:p>
        </p:txBody>
      </p:sp>
      <p:sp>
        <p:nvSpPr>
          <p:cNvPr id="4" name="5 Slayt Numarası Yer Tutucusu"/>
          <p:cNvSpPr>
            <a:spLocks noGrp="1"/>
          </p:cNvSpPr>
          <p:nvPr>
            <p:ph type="sldNum" sz="quarter" idx="12"/>
          </p:nvPr>
        </p:nvSpPr>
        <p:spPr/>
        <p:txBody>
          <a:bodyPr/>
          <a:lstStyle/>
          <a:p>
            <a:pPr>
              <a:defRPr/>
            </a:pPr>
            <a:fld id="{E99797AC-D5E3-4D7F-8498-7E4444578975}" type="slidenum">
              <a:rPr lang="en-US"/>
              <a:pPr>
                <a:defRPr/>
              </a:pPr>
              <a:t>55</a:t>
            </a:fld>
            <a:endParaRPr lang="en-US"/>
          </a:p>
        </p:txBody>
      </p:sp>
    </p:spTree>
    <p:extLst>
      <p:ext uri="{BB962C8B-B14F-4D97-AF65-F5344CB8AC3E}">
        <p14:creationId xmlns:p14="http://schemas.microsoft.com/office/powerpoint/2010/main" val="520916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09599" y="609600"/>
            <a:ext cx="7922841" cy="587152"/>
          </a:xfrm>
        </p:spPr>
        <p:txBody>
          <a:bodyPr/>
          <a:lstStyle/>
          <a:p>
            <a:pPr>
              <a:defRPr/>
            </a:pPr>
            <a:r>
              <a:rPr lang="tr-TR" sz="2800" b="1" u="sng" dirty="0" smtClean="0">
                <a:solidFill>
                  <a:srgbClr val="FF0000"/>
                </a:solidFill>
                <a:latin typeface="+mj-lt"/>
              </a:rPr>
              <a:t>Çocuk ve Genç işçilerin Çalışma </a:t>
            </a:r>
            <a:r>
              <a:rPr lang="tr-TR" sz="2800" b="1" u="sng" dirty="0">
                <a:solidFill>
                  <a:srgbClr val="FF0000"/>
                </a:solidFill>
                <a:latin typeface="+mj-lt"/>
              </a:rPr>
              <a:t>S</a:t>
            </a:r>
            <a:r>
              <a:rPr lang="tr-TR" sz="2800" b="1" u="sng" dirty="0" smtClean="0">
                <a:solidFill>
                  <a:srgbClr val="FF0000"/>
                </a:solidFill>
                <a:latin typeface="+mj-lt"/>
              </a:rPr>
              <a:t>üreleri</a:t>
            </a:r>
            <a:endParaRPr lang="tr-TR" sz="2800" b="1" u="sng" dirty="0">
              <a:solidFill>
                <a:srgbClr val="FF0000"/>
              </a:solidFill>
              <a:latin typeface="+mj-lt"/>
            </a:endParaRPr>
          </a:p>
        </p:txBody>
      </p:sp>
      <p:sp>
        <p:nvSpPr>
          <p:cNvPr id="54275" name="İçerik Yer Tutucusu 2"/>
          <p:cNvSpPr>
            <a:spLocks noGrp="1"/>
          </p:cNvSpPr>
          <p:nvPr>
            <p:ph idx="1"/>
          </p:nvPr>
        </p:nvSpPr>
        <p:spPr>
          <a:xfrm>
            <a:off x="468313" y="1484312"/>
            <a:ext cx="8229600" cy="4922175"/>
          </a:xfrm>
        </p:spPr>
        <p:txBody>
          <a:bodyPr/>
          <a:lstStyle/>
          <a:p>
            <a:r>
              <a:rPr lang="tr-TR" altLang="tr-TR" sz="2400" dirty="0" smtClean="0">
                <a:latin typeface="+mj-lt"/>
              </a:rPr>
              <a:t>Temel eğitimi tamamlamış ve okula gitmeyen çocukların çalışma saatleri </a:t>
            </a:r>
            <a:r>
              <a:rPr lang="tr-TR" altLang="tr-TR" sz="2400" dirty="0" smtClean="0">
                <a:solidFill>
                  <a:srgbClr val="FF0000"/>
                </a:solidFill>
                <a:latin typeface="+mj-lt"/>
              </a:rPr>
              <a:t>günde yedi ve haftada otuz beş saatten fazla olamaz</a:t>
            </a:r>
            <a:r>
              <a:rPr lang="tr-TR" altLang="tr-TR" sz="2400" dirty="0" smtClean="0">
                <a:latin typeface="+mj-lt"/>
              </a:rPr>
              <a:t>. </a:t>
            </a:r>
          </a:p>
          <a:p>
            <a:r>
              <a:rPr lang="tr-TR" altLang="tr-TR" sz="2400" dirty="0" smtClean="0">
                <a:latin typeface="+mj-lt"/>
              </a:rPr>
              <a:t>Ancak, on beş yaşını tamamlamış gençler için </a:t>
            </a:r>
            <a:r>
              <a:rPr lang="tr-TR" altLang="tr-TR" sz="2400" dirty="0" smtClean="0">
                <a:solidFill>
                  <a:srgbClr val="FF0000"/>
                </a:solidFill>
                <a:latin typeface="+mj-lt"/>
              </a:rPr>
              <a:t>(16)</a:t>
            </a:r>
            <a:r>
              <a:rPr lang="tr-TR" altLang="tr-TR" sz="2400" dirty="0" smtClean="0">
                <a:latin typeface="+mj-lt"/>
              </a:rPr>
              <a:t> bu süre günde </a:t>
            </a:r>
            <a:r>
              <a:rPr lang="tr-TR" altLang="tr-TR" sz="2400" dirty="0" smtClean="0">
                <a:solidFill>
                  <a:srgbClr val="FF0000"/>
                </a:solidFill>
                <a:latin typeface="+mj-lt"/>
              </a:rPr>
              <a:t>sekiz ve haftada kırk saate </a:t>
            </a:r>
            <a:r>
              <a:rPr lang="tr-TR" altLang="tr-TR" sz="2400" dirty="0" smtClean="0">
                <a:latin typeface="+mj-lt"/>
              </a:rPr>
              <a:t>kadar artırılabilir. </a:t>
            </a:r>
          </a:p>
          <a:p>
            <a:r>
              <a:rPr lang="tr-TR" altLang="tr-TR" sz="2400" dirty="0" smtClean="0">
                <a:latin typeface="+mj-lt"/>
              </a:rPr>
              <a:t>Okula devam eden çocukların eğitim dönemindeki çalışma süreleri, eğitim saatleri dışında olmak üzere, </a:t>
            </a:r>
            <a:r>
              <a:rPr lang="tr-TR" altLang="tr-TR" sz="2400" dirty="0" smtClean="0">
                <a:solidFill>
                  <a:srgbClr val="FF0000"/>
                </a:solidFill>
                <a:latin typeface="+mj-lt"/>
              </a:rPr>
              <a:t>en fazla günde iki saat ve haftada on saat olabilir. </a:t>
            </a:r>
            <a:r>
              <a:rPr lang="tr-TR" altLang="tr-TR" sz="2400" dirty="0" smtClean="0">
                <a:latin typeface="+mj-lt"/>
              </a:rPr>
              <a:t>Okulun kapalı olduğu dönemlerde çalışma süreleri yukarıda birinci fıkrada öngörülen süreleri aşamaz.</a:t>
            </a:r>
          </a:p>
          <a:p>
            <a:endParaRPr lang="tr-TR" altLang="tr-TR" sz="2400" dirty="0" smtClean="0">
              <a:latin typeface="+mj-lt"/>
            </a:endParaRPr>
          </a:p>
        </p:txBody>
      </p:sp>
      <p:sp>
        <p:nvSpPr>
          <p:cNvPr id="4" name="Slayt Numarası Yer Tutucusu 3"/>
          <p:cNvSpPr>
            <a:spLocks noGrp="1"/>
          </p:cNvSpPr>
          <p:nvPr>
            <p:ph type="sldNum" sz="quarter" idx="12"/>
          </p:nvPr>
        </p:nvSpPr>
        <p:spPr/>
        <p:txBody>
          <a:bodyPr/>
          <a:lstStyle/>
          <a:p>
            <a:pPr>
              <a:defRPr/>
            </a:pPr>
            <a:fld id="{B848D091-0D41-49BC-B1B0-E73BCB972B8B}" type="slidenum">
              <a:rPr lang="en-US" smtClean="0"/>
              <a:pPr>
                <a:defRPr/>
              </a:pPr>
              <a:t>56</a:t>
            </a:fld>
            <a:endParaRPr lang="en-US"/>
          </a:p>
        </p:txBody>
      </p:sp>
    </p:spTree>
    <p:extLst>
      <p:ext uri="{BB962C8B-B14F-4D97-AF65-F5344CB8AC3E}">
        <p14:creationId xmlns:p14="http://schemas.microsoft.com/office/powerpoint/2010/main" val="18448764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3"/>
          <p:cNvSpPr>
            <a:spLocks noGrp="1" noChangeArrowheads="1"/>
          </p:cNvSpPr>
          <p:nvPr>
            <p:ph idx="1"/>
          </p:nvPr>
        </p:nvSpPr>
        <p:spPr>
          <a:xfrm>
            <a:off x="609598" y="260648"/>
            <a:ext cx="7346777" cy="6597352"/>
          </a:xfrm>
        </p:spPr>
        <p:txBody>
          <a:bodyPr>
            <a:normAutofit/>
          </a:bodyPr>
          <a:lstStyle/>
          <a:p>
            <a:pPr eaLnBrk="1" hangingPunct="1">
              <a:lnSpc>
                <a:spcPct val="80000"/>
              </a:lnSpc>
              <a:buFontTx/>
              <a:buNone/>
            </a:pPr>
            <a:r>
              <a:rPr lang="mr-IN" altLang="tr-TR" sz="2000" b="1" dirty="0" smtClean="0">
                <a:latin typeface="+mj-lt"/>
              </a:rPr>
              <a:t> </a:t>
            </a:r>
            <a:endParaRPr lang="tr-TR" altLang="tr-TR" sz="2000" b="1" dirty="0" smtClean="0">
              <a:latin typeface="+mj-lt"/>
            </a:endParaRPr>
          </a:p>
          <a:p>
            <a:pPr>
              <a:lnSpc>
                <a:spcPct val="80000"/>
              </a:lnSpc>
              <a:buNone/>
            </a:pPr>
            <a:r>
              <a:rPr lang="nb-NO" sz="2800" b="1" dirty="0">
                <a:solidFill>
                  <a:srgbClr val="FF0000"/>
                </a:solidFill>
              </a:rPr>
              <a:t>Sağlık gözetimi</a:t>
            </a:r>
            <a:r>
              <a:rPr lang="tr-TR" sz="2800" b="1" dirty="0">
                <a:solidFill>
                  <a:srgbClr val="FF0000"/>
                </a:solidFill>
              </a:rPr>
              <a:t> (işyeri Hekimi tarafından yapılır) (6331 /</a:t>
            </a:r>
            <a:r>
              <a:rPr lang="nb-NO" sz="2800" b="1" dirty="0">
                <a:solidFill>
                  <a:srgbClr val="FF0000"/>
                </a:solidFill>
              </a:rPr>
              <a:t>M</a:t>
            </a:r>
            <a:r>
              <a:rPr lang="tr-TR" sz="2800" b="1" dirty="0">
                <a:solidFill>
                  <a:srgbClr val="FF0000"/>
                </a:solidFill>
              </a:rPr>
              <a:t>d.</a:t>
            </a:r>
            <a:r>
              <a:rPr lang="nb-NO" sz="2800" b="1" dirty="0">
                <a:solidFill>
                  <a:srgbClr val="FF0000"/>
                </a:solidFill>
              </a:rPr>
              <a:t> 15</a:t>
            </a:r>
            <a:r>
              <a:rPr lang="tr-TR" sz="2800" b="1" dirty="0">
                <a:solidFill>
                  <a:srgbClr val="FF0000"/>
                </a:solidFill>
              </a:rPr>
              <a:t>)</a:t>
            </a:r>
            <a:endParaRPr lang="tr-TR" altLang="tr-TR" sz="2800" b="1" dirty="0">
              <a:solidFill>
                <a:srgbClr val="FF0000"/>
              </a:solidFill>
              <a:latin typeface="+mj-lt"/>
            </a:endParaRPr>
          </a:p>
          <a:p>
            <a:pPr eaLnBrk="1" hangingPunct="1">
              <a:lnSpc>
                <a:spcPct val="80000"/>
              </a:lnSpc>
              <a:buFontTx/>
              <a:buNone/>
            </a:pPr>
            <a:endParaRPr lang="tr-TR" altLang="tr-TR" sz="2000" b="1" dirty="0" smtClean="0">
              <a:latin typeface="+mj-lt"/>
            </a:endParaRPr>
          </a:p>
          <a:p>
            <a:pPr eaLnBrk="1" hangingPunct="1">
              <a:lnSpc>
                <a:spcPct val="80000"/>
              </a:lnSpc>
              <a:buFontTx/>
              <a:buNone/>
            </a:pPr>
            <a:r>
              <a:rPr lang="mr-IN" altLang="tr-TR" sz="2400" b="1" dirty="0" smtClean="0">
                <a:latin typeface="+mj-lt"/>
              </a:rPr>
              <a:t>(1) </a:t>
            </a:r>
            <a:r>
              <a:rPr lang="nb-NO" altLang="tr-TR" sz="2400" b="1" dirty="0" smtClean="0">
                <a:latin typeface="+mj-lt"/>
              </a:rPr>
              <a:t>İşveren;</a:t>
            </a:r>
            <a:endParaRPr lang="mr-IN" altLang="tr-TR" sz="2400" b="1" dirty="0" smtClean="0">
              <a:latin typeface="+mj-lt"/>
            </a:endParaRPr>
          </a:p>
          <a:p>
            <a:pPr eaLnBrk="1" hangingPunct="1">
              <a:lnSpc>
                <a:spcPct val="80000"/>
              </a:lnSpc>
            </a:pPr>
            <a:r>
              <a:rPr lang="nb-NO" altLang="tr-TR" sz="2000" dirty="0" smtClean="0">
                <a:latin typeface="+mj-lt"/>
              </a:rPr>
              <a:t>a) Çalışanların işyerinde maruz kalacakları sağlık ve güvenlik risklerini dikkate alarak sağlık gözetimine tabi tutulmalarını sağlar.</a:t>
            </a:r>
            <a:endParaRPr lang="mr-IN" altLang="tr-TR" sz="2000" dirty="0" smtClean="0">
              <a:latin typeface="+mj-lt"/>
            </a:endParaRPr>
          </a:p>
          <a:p>
            <a:pPr eaLnBrk="1" hangingPunct="1">
              <a:lnSpc>
                <a:spcPct val="80000"/>
              </a:lnSpc>
            </a:pPr>
            <a:r>
              <a:rPr lang="nb-NO" altLang="tr-TR" sz="2000" dirty="0" smtClean="0">
                <a:latin typeface="+mj-lt"/>
              </a:rPr>
              <a:t>b) Aşağıdaki hallerde çalışanların sağlık muayenelerinin yapılmasını sağlamak zorundadır:</a:t>
            </a:r>
            <a:endParaRPr lang="mr-IN" altLang="tr-TR" sz="2000" dirty="0" smtClean="0">
              <a:latin typeface="+mj-lt"/>
            </a:endParaRPr>
          </a:p>
          <a:p>
            <a:pPr eaLnBrk="1" hangingPunct="1">
              <a:lnSpc>
                <a:spcPct val="80000"/>
              </a:lnSpc>
            </a:pPr>
            <a:r>
              <a:rPr lang="tr-TR" altLang="tr-TR" sz="2000" dirty="0" smtClean="0">
                <a:latin typeface="+mj-lt"/>
              </a:rPr>
              <a:t>I</a:t>
            </a:r>
            <a:r>
              <a:rPr lang="mr-IN" altLang="tr-TR" sz="2000" dirty="0" smtClean="0">
                <a:latin typeface="+mj-lt"/>
              </a:rPr>
              <a:t>) </a:t>
            </a:r>
            <a:r>
              <a:rPr lang="nb-NO" altLang="tr-TR" sz="2000" dirty="0" smtClean="0">
                <a:latin typeface="+mj-lt"/>
              </a:rPr>
              <a:t>İşe girişlerinde.</a:t>
            </a:r>
            <a:endParaRPr lang="mr-IN" altLang="tr-TR" sz="2000" dirty="0" smtClean="0">
              <a:latin typeface="+mj-lt"/>
            </a:endParaRPr>
          </a:p>
          <a:p>
            <a:pPr eaLnBrk="1" hangingPunct="1">
              <a:lnSpc>
                <a:spcPct val="80000"/>
              </a:lnSpc>
            </a:pPr>
            <a:r>
              <a:rPr lang="tr-TR" altLang="tr-TR" sz="2000" dirty="0" smtClean="0">
                <a:latin typeface="+mj-lt"/>
              </a:rPr>
              <a:t>II</a:t>
            </a:r>
            <a:r>
              <a:rPr lang="mr-IN" altLang="tr-TR" sz="2000" dirty="0" smtClean="0">
                <a:latin typeface="+mj-lt"/>
              </a:rPr>
              <a:t>) </a:t>
            </a:r>
            <a:r>
              <a:rPr lang="nb-NO" altLang="tr-TR" sz="2000" dirty="0" smtClean="0">
                <a:latin typeface="+mj-lt"/>
              </a:rPr>
              <a:t>İş değişikliğinde.</a:t>
            </a:r>
            <a:endParaRPr lang="mr-IN" altLang="tr-TR" sz="2000" dirty="0" smtClean="0">
              <a:latin typeface="+mj-lt"/>
            </a:endParaRPr>
          </a:p>
          <a:p>
            <a:pPr eaLnBrk="1" hangingPunct="1">
              <a:lnSpc>
                <a:spcPct val="80000"/>
              </a:lnSpc>
            </a:pPr>
            <a:r>
              <a:rPr lang="tr-TR" altLang="tr-TR" sz="2000" dirty="0" smtClean="0">
                <a:latin typeface="+mj-lt"/>
              </a:rPr>
              <a:t>III</a:t>
            </a:r>
            <a:r>
              <a:rPr lang="mr-IN" altLang="tr-TR" sz="2000" dirty="0" smtClean="0">
                <a:latin typeface="+mj-lt"/>
              </a:rPr>
              <a:t>) </a:t>
            </a:r>
            <a:r>
              <a:rPr lang="nb-NO" altLang="tr-TR" sz="2000" dirty="0" smtClean="0">
                <a:latin typeface="+mj-lt"/>
              </a:rPr>
              <a:t>İş kazası, meslek hastalığı veya sağlık nedeniyle tekrarlanan işten uzaklaşmalarından sonra işe dönüşlerinde </a:t>
            </a:r>
            <a:r>
              <a:rPr lang="nb-NO" altLang="tr-TR" sz="2000" dirty="0" smtClean="0">
                <a:solidFill>
                  <a:srgbClr val="FF0000"/>
                </a:solidFill>
                <a:latin typeface="+mj-lt"/>
              </a:rPr>
              <a:t>talep etmeleri hâlinde</a:t>
            </a:r>
            <a:r>
              <a:rPr lang="nb-NO" altLang="tr-TR" sz="2000" dirty="0" smtClean="0">
                <a:latin typeface="+mj-lt"/>
              </a:rPr>
              <a:t>.</a:t>
            </a:r>
            <a:endParaRPr lang="mr-IN" altLang="tr-TR" sz="2000" dirty="0" smtClean="0">
              <a:latin typeface="+mj-lt"/>
            </a:endParaRPr>
          </a:p>
          <a:p>
            <a:pPr eaLnBrk="1" hangingPunct="1">
              <a:lnSpc>
                <a:spcPct val="80000"/>
              </a:lnSpc>
            </a:pPr>
            <a:r>
              <a:rPr lang="tr-TR" altLang="tr-TR" sz="2000" dirty="0" smtClean="0">
                <a:latin typeface="+mj-lt"/>
              </a:rPr>
              <a:t>IV</a:t>
            </a:r>
            <a:r>
              <a:rPr lang="mr-IN" altLang="tr-TR" sz="2000" dirty="0" smtClean="0">
                <a:latin typeface="+mj-lt"/>
              </a:rPr>
              <a:t>) </a:t>
            </a:r>
            <a:r>
              <a:rPr lang="nb-NO" altLang="tr-TR" sz="2000" dirty="0" smtClean="0">
                <a:latin typeface="+mj-lt"/>
              </a:rPr>
              <a:t>İşin devamı süresince, çalışanın ve işin niteliği ile işyerinin tehlike sınıfına göre Bakanlıkça belirlenen düzenli aralıklarla.</a:t>
            </a:r>
            <a:r>
              <a:rPr lang="tr-TR" altLang="tr-TR" sz="2000" dirty="0" smtClean="0">
                <a:latin typeface="+mj-lt"/>
              </a:rPr>
              <a:t> </a:t>
            </a:r>
            <a:r>
              <a:rPr lang="tr-TR" altLang="tr-TR" sz="2000" dirty="0" smtClean="0">
                <a:solidFill>
                  <a:srgbClr val="FF0000"/>
                </a:solidFill>
                <a:latin typeface="+mj-lt"/>
              </a:rPr>
              <a:t>(1 / 3  / 5 yıl )</a:t>
            </a:r>
            <a:endParaRPr lang="mr-IN" altLang="tr-TR" sz="2000" dirty="0" smtClean="0">
              <a:solidFill>
                <a:srgbClr val="FF0000"/>
              </a:solidFill>
              <a:latin typeface="+mj-lt"/>
            </a:endParaRPr>
          </a:p>
        </p:txBody>
      </p:sp>
      <p:sp>
        <p:nvSpPr>
          <p:cNvPr id="4" name="5 Slayt Numarası Yer Tutucusu"/>
          <p:cNvSpPr>
            <a:spLocks noGrp="1"/>
          </p:cNvSpPr>
          <p:nvPr>
            <p:ph type="sldNum" sz="quarter" idx="12"/>
          </p:nvPr>
        </p:nvSpPr>
        <p:spPr/>
        <p:txBody>
          <a:bodyPr/>
          <a:lstStyle/>
          <a:p>
            <a:pPr>
              <a:defRPr/>
            </a:pPr>
            <a:fld id="{6CDAF069-3206-4587-BA66-D340D0D9E5E3}" type="slidenum">
              <a:rPr lang="en-US"/>
              <a:pPr>
                <a:defRPr/>
              </a:pPr>
              <a:t>57</a:t>
            </a:fld>
            <a:endParaRPr lang="en-US"/>
          </a:p>
        </p:txBody>
      </p:sp>
    </p:spTree>
    <p:extLst>
      <p:ext uri="{BB962C8B-B14F-4D97-AF65-F5344CB8AC3E}">
        <p14:creationId xmlns:p14="http://schemas.microsoft.com/office/powerpoint/2010/main" val="1948328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Slayt Numarası Yer Tutucusu"/>
          <p:cNvSpPr>
            <a:spLocks noGrp="1"/>
          </p:cNvSpPr>
          <p:nvPr>
            <p:ph type="sldNum" sz="quarter" idx="12"/>
          </p:nvPr>
        </p:nvSpPr>
        <p:spPr/>
        <p:txBody>
          <a:bodyPr/>
          <a:lstStyle/>
          <a:p>
            <a:pPr>
              <a:defRPr/>
            </a:pPr>
            <a:fld id="{4DF2EEB7-3D2E-478C-A0E0-337E460678A5}" type="slidenum">
              <a:rPr lang="en-US"/>
              <a:pPr>
                <a:defRPr/>
              </a:pPr>
              <a:t>58</a:t>
            </a:fld>
            <a:endParaRPr lang="en-US"/>
          </a:p>
        </p:txBody>
      </p:sp>
      <p:sp>
        <p:nvSpPr>
          <p:cNvPr id="56323" name="Rectangle 3"/>
          <p:cNvSpPr>
            <a:spLocks noGrp="1" noRot="1" noChangeArrowheads="1"/>
          </p:cNvSpPr>
          <p:nvPr>
            <p:ph type="body" idx="4294967295"/>
          </p:nvPr>
        </p:nvSpPr>
        <p:spPr>
          <a:xfrm>
            <a:off x="287338" y="476250"/>
            <a:ext cx="8856662" cy="5475288"/>
          </a:xfrm>
        </p:spPr>
        <p:txBody>
          <a:bodyPr/>
          <a:lstStyle/>
          <a:p>
            <a:pPr marL="0" indent="0" eaLnBrk="1" hangingPunct="1">
              <a:lnSpc>
                <a:spcPct val="90000"/>
              </a:lnSpc>
              <a:buNone/>
              <a:defRPr/>
            </a:pPr>
            <a:r>
              <a:rPr lang="tr-TR" altLang="tr-TR" sz="4000" b="1" dirty="0" smtClean="0">
                <a:solidFill>
                  <a:srgbClr val="FF0000"/>
                </a:solidFill>
                <a:latin typeface="+mj-lt"/>
                <a:ea typeface="Batang" pitchFamily="18" charset="-127"/>
              </a:rPr>
              <a:t>                İŞ KAZASI</a:t>
            </a:r>
            <a:r>
              <a:rPr lang="tr-TR" altLang="tr-TR" b="1" dirty="0" smtClean="0">
                <a:solidFill>
                  <a:srgbClr val="FF0000"/>
                </a:solidFill>
                <a:latin typeface="+mj-lt"/>
                <a:ea typeface="Batang" pitchFamily="18" charset="-127"/>
              </a:rPr>
              <a:t> (Tanımları):</a:t>
            </a:r>
          </a:p>
          <a:p>
            <a:pPr marL="457200" indent="-457200" eaLnBrk="1" hangingPunct="1">
              <a:lnSpc>
                <a:spcPct val="90000"/>
              </a:lnSpc>
              <a:defRPr/>
            </a:pPr>
            <a:endParaRPr lang="tr-TR" altLang="tr-TR" b="1" dirty="0" smtClean="0">
              <a:latin typeface="+mj-lt"/>
              <a:ea typeface="Batang" pitchFamily="18" charset="-127"/>
            </a:endParaRPr>
          </a:p>
          <a:p>
            <a:pPr marL="457200" indent="-457200" eaLnBrk="1" hangingPunct="1">
              <a:lnSpc>
                <a:spcPct val="90000"/>
              </a:lnSpc>
              <a:buClr>
                <a:schemeClr val="tx1"/>
              </a:buClr>
              <a:buFontTx/>
              <a:buNone/>
              <a:defRPr/>
            </a:pPr>
            <a:r>
              <a:rPr lang="tr-TR" altLang="tr-TR" sz="2800" b="1" dirty="0" smtClean="0">
                <a:solidFill>
                  <a:srgbClr val="FF0000"/>
                </a:solidFill>
                <a:latin typeface="+mj-lt"/>
                <a:ea typeface="Batang" pitchFamily="18" charset="-127"/>
              </a:rPr>
              <a:t>A-</a:t>
            </a:r>
            <a:r>
              <a:rPr lang="tr-TR" altLang="tr-TR" sz="2800" b="1" u="sng" dirty="0" smtClean="0">
                <a:solidFill>
                  <a:srgbClr val="FF0000"/>
                </a:solidFill>
                <a:latin typeface="+mj-lt"/>
                <a:ea typeface="Batang" pitchFamily="18" charset="-127"/>
              </a:rPr>
              <a:t>ULUSLARARASI ÇALIŞMA ÖRGÜTÜ</a:t>
            </a:r>
            <a:r>
              <a:rPr lang="tr-TR" altLang="tr-TR" b="1" u="sng" dirty="0" smtClean="0">
                <a:solidFill>
                  <a:srgbClr val="FF0000"/>
                </a:solidFill>
                <a:latin typeface="+mj-lt"/>
                <a:ea typeface="Batang" pitchFamily="18" charset="-127"/>
              </a:rPr>
              <a:t> (ILO ) :</a:t>
            </a:r>
            <a:r>
              <a:rPr lang="tr-TR" altLang="tr-TR" dirty="0" smtClean="0">
                <a:solidFill>
                  <a:srgbClr val="FF0000"/>
                </a:solidFill>
                <a:latin typeface="+mj-lt"/>
                <a:ea typeface="Batang" pitchFamily="18" charset="-127"/>
              </a:rPr>
              <a:t> </a:t>
            </a:r>
          </a:p>
          <a:p>
            <a:pPr marL="457200" indent="-457200" eaLnBrk="1" hangingPunct="1">
              <a:lnSpc>
                <a:spcPct val="90000"/>
              </a:lnSpc>
              <a:buClr>
                <a:schemeClr val="tx1"/>
              </a:buClr>
              <a:buFontTx/>
              <a:buNone/>
              <a:defRPr/>
            </a:pPr>
            <a:endParaRPr lang="tr-TR" altLang="tr-TR" b="1" dirty="0" smtClean="0">
              <a:latin typeface="+mj-lt"/>
              <a:ea typeface="Batang" pitchFamily="18" charset="-127"/>
            </a:endParaRPr>
          </a:p>
          <a:p>
            <a:pPr marL="182563" indent="-182563" eaLnBrk="1" hangingPunct="1">
              <a:lnSpc>
                <a:spcPct val="90000"/>
              </a:lnSpc>
              <a:buFontTx/>
              <a:buNone/>
              <a:defRPr/>
            </a:pPr>
            <a:r>
              <a:rPr lang="tr-TR" dirty="0" smtClean="0">
                <a:latin typeface="+mj-lt"/>
              </a:rPr>
              <a:t> </a:t>
            </a:r>
            <a:r>
              <a:rPr lang="tr-TR" sz="2800" dirty="0">
                <a:latin typeface="+mj-lt"/>
              </a:rPr>
              <a:t>Belirli bir zarar veya yaralanmaya yol açan, </a:t>
            </a:r>
            <a:endParaRPr lang="tr-TR" sz="2800" dirty="0" smtClean="0">
              <a:latin typeface="+mj-lt"/>
            </a:endParaRPr>
          </a:p>
          <a:p>
            <a:pPr marL="182563" indent="-182563" eaLnBrk="1" hangingPunct="1">
              <a:lnSpc>
                <a:spcPct val="90000"/>
              </a:lnSpc>
              <a:buFontTx/>
              <a:buNone/>
              <a:defRPr/>
            </a:pPr>
            <a:r>
              <a:rPr lang="tr-TR" sz="2800" dirty="0" smtClean="0">
                <a:latin typeface="+mj-lt"/>
              </a:rPr>
              <a:t> </a:t>
            </a:r>
            <a:r>
              <a:rPr lang="tr-TR" sz="2800" dirty="0">
                <a:latin typeface="+mj-lt"/>
              </a:rPr>
              <a:t>önceden </a:t>
            </a:r>
            <a:r>
              <a:rPr lang="tr-TR" sz="2800" dirty="0" smtClean="0">
                <a:latin typeface="+mj-lt"/>
              </a:rPr>
              <a:t>planlanmamış</a:t>
            </a:r>
            <a:r>
              <a:rPr lang="tr-TR" sz="2800" dirty="0">
                <a:latin typeface="+mj-lt"/>
              </a:rPr>
              <a:t>, beklenmedik olay. </a:t>
            </a:r>
            <a:endParaRPr lang="tr-TR" sz="2800" dirty="0" smtClean="0">
              <a:latin typeface="+mj-lt"/>
            </a:endParaRPr>
          </a:p>
          <a:p>
            <a:pPr marL="182563" indent="-182563" eaLnBrk="1" hangingPunct="1">
              <a:lnSpc>
                <a:spcPct val="90000"/>
              </a:lnSpc>
              <a:buFontTx/>
              <a:buNone/>
              <a:defRPr/>
            </a:pPr>
            <a:r>
              <a:rPr lang="tr-TR" sz="2800" dirty="0">
                <a:latin typeface="+mj-lt"/>
              </a:rPr>
              <a:t> </a:t>
            </a:r>
            <a:r>
              <a:rPr lang="tr-TR" sz="2800" dirty="0" smtClean="0">
                <a:latin typeface="+mj-lt"/>
              </a:rPr>
              <a:t>                 (ILO /1983</a:t>
            </a:r>
            <a:r>
              <a:rPr lang="tr-TR" sz="2800" dirty="0">
                <a:latin typeface="+mj-lt"/>
              </a:rPr>
              <a:t>) </a:t>
            </a:r>
          </a:p>
          <a:p>
            <a:pPr marL="457200" indent="-457200" eaLnBrk="1" hangingPunct="1">
              <a:lnSpc>
                <a:spcPct val="90000"/>
              </a:lnSpc>
              <a:defRPr/>
            </a:pPr>
            <a:endParaRPr lang="tr-TR" altLang="tr-TR" sz="2800" b="1" u="sng" dirty="0" smtClean="0">
              <a:latin typeface="+mj-lt"/>
            </a:endParaRPr>
          </a:p>
          <a:p>
            <a:pPr marL="457200" indent="-457200" eaLnBrk="1" hangingPunct="1">
              <a:lnSpc>
                <a:spcPct val="90000"/>
              </a:lnSpc>
              <a:buFontTx/>
              <a:buNone/>
              <a:defRPr/>
            </a:pPr>
            <a:r>
              <a:rPr lang="tr-TR" altLang="tr-TR" b="1" dirty="0" smtClean="0">
                <a:latin typeface="+mj-lt"/>
                <a:ea typeface="Batang" pitchFamily="18" charset="-127"/>
              </a:rPr>
              <a:t>  </a:t>
            </a:r>
            <a:endParaRPr lang="tr-TR" altLang="tr-TR" b="1" u="sng" dirty="0" smtClean="0">
              <a:latin typeface="+mj-lt"/>
              <a:ea typeface="Batang" pitchFamily="18" charset="-127"/>
            </a:endParaRPr>
          </a:p>
        </p:txBody>
      </p:sp>
    </p:spTree>
    <p:extLst>
      <p:ext uri="{BB962C8B-B14F-4D97-AF65-F5344CB8AC3E}">
        <p14:creationId xmlns:p14="http://schemas.microsoft.com/office/powerpoint/2010/main" val="8919408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C23A1EE1-F23F-4DF2-9972-124F638BE958}" type="slidenum">
              <a:rPr lang="en-US"/>
              <a:pPr>
                <a:defRPr/>
              </a:pPr>
              <a:t>59</a:t>
            </a:fld>
            <a:endParaRPr lang="en-US"/>
          </a:p>
        </p:txBody>
      </p:sp>
      <p:sp>
        <p:nvSpPr>
          <p:cNvPr id="165890" name="Rectangle 2"/>
          <p:cNvSpPr>
            <a:spLocks noGrp="1" noRot="1" noChangeArrowheads="1"/>
          </p:cNvSpPr>
          <p:nvPr>
            <p:ph type="title" idx="4294967295"/>
          </p:nvPr>
        </p:nvSpPr>
        <p:spPr>
          <a:xfrm>
            <a:off x="0" y="274638"/>
            <a:ext cx="8229600" cy="1143000"/>
          </a:xfrm>
        </p:spPr>
        <p:txBody>
          <a:bodyPr/>
          <a:lstStyle/>
          <a:p>
            <a:pPr eaLnBrk="1" hangingPunct="1">
              <a:defRPr/>
            </a:pPr>
            <a:r>
              <a:rPr lang="tr-TR" sz="2400" b="1" dirty="0" smtClean="0">
                <a:solidFill>
                  <a:schemeClr val="tx1"/>
                </a:solidFill>
                <a:latin typeface="+mj-lt"/>
              </a:rPr>
              <a:t>                  İş Kazası Tanımları: (devamı)</a:t>
            </a:r>
            <a:br>
              <a:rPr lang="tr-TR" sz="2400" b="1" dirty="0" smtClean="0">
                <a:solidFill>
                  <a:schemeClr val="tx1"/>
                </a:solidFill>
                <a:latin typeface="+mj-lt"/>
              </a:rPr>
            </a:br>
            <a:endParaRPr lang="tr-TR" sz="2400" b="1" dirty="0" smtClean="0">
              <a:solidFill>
                <a:schemeClr val="tx1"/>
              </a:solidFill>
              <a:latin typeface="+mj-lt"/>
            </a:endParaRPr>
          </a:p>
        </p:txBody>
      </p:sp>
      <p:sp>
        <p:nvSpPr>
          <p:cNvPr id="57348" name="Rectangle 3"/>
          <p:cNvSpPr>
            <a:spLocks noGrp="1" noRot="1" noChangeArrowheads="1"/>
          </p:cNvSpPr>
          <p:nvPr>
            <p:ph type="body" idx="4294967295"/>
          </p:nvPr>
        </p:nvSpPr>
        <p:spPr>
          <a:xfrm>
            <a:off x="0" y="1412875"/>
            <a:ext cx="8229600" cy="4495800"/>
          </a:xfrm>
        </p:spPr>
        <p:txBody>
          <a:bodyPr/>
          <a:lstStyle/>
          <a:p>
            <a:pPr marL="457200" indent="-457200" eaLnBrk="1" hangingPunct="1">
              <a:buFontTx/>
              <a:buNone/>
            </a:pPr>
            <a:endParaRPr lang="tr-TR" altLang="tr-TR" sz="2800" b="1" u="sng" dirty="0" smtClean="0">
              <a:latin typeface="+mj-lt"/>
            </a:endParaRPr>
          </a:p>
          <a:p>
            <a:pPr marL="457200" indent="-457200" eaLnBrk="1" hangingPunct="1">
              <a:buClr>
                <a:schemeClr val="tx1"/>
              </a:buClr>
              <a:buFontTx/>
              <a:buNone/>
            </a:pPr>
            <a:r>
              <a:rPr lang="tr-TR" altLang="tr-TR" sz="2800" b="1" dirty="0" smtClean="0">
                <a:latin typeface="+mj-lt"/>
              </a:rPr>
              <a:t> </a:t>
            </a:r>
            <a:r>
              <a:rPr lang="tr-TR" altLang="tr-TR" sz="2400" b="1" dirty="0" smtClean="0">
                <a:solidFill>
                  <a:srgbClr val="FF0000"/>
                </a:solidFill>
                <a:latin typeface="+mj-lt"/>
                <a:ea typeface="Batang" pitchFamily="18" charset="-127"/>
              </a:rPr>
              <a:t>B-  </a:t>
            </a:r>
            <a:r>
              <a:rPr lang="tr-TR" altLang="tr-TR" sz="2400" b="1" u="sng" dirty="0" smtClean="0">
                <a:solidFill>
                  <a:srgbClr val="FF0000"/>
                </a:solidFill>
                <a:latin typeface="+mj-lt"/>
                <a:ea typeface="Batang" pitchFamily="18" charset="-127"/>
              </a:rPr>
              <a:t>DÜNYA SAĞLIK ÖRGÜTÜ (WHO) :</a:t>
            </a:r>
          </a:p>
          <a:p>
            <a:pPr marL="457200" indent="-457200" eaLnBrk="1" hangingPunct="1">
              <a:buClr>
                <a:schemeClr val="tx1"/>
              </a:buClr>
              <a:buFontTx/>
              <a:buNone/>
            </a:pPr>
            <a:endParaRPr lang="tr-TR" altLang="tr-TR" sz="2400" b="1" dirty="0" smtClean="0">
              <a:latin typeface="+mj-lt"/>
              <a:ea typeface="Batang" pitchFamily="18" charset="-127"/>
            </a:endParaRPr>
          </a:p>
          <a:p>
            <a:pPr marL="457200" indent="-457200" eaLnBrk="1" hangingPunct="1"/>
            <a:r>
              <a:rPr lang="tr-TR" altLang="tr-TR" sz="2800" b="1" dirty="0" smtClean="0">
                <a:latin typeface="+mj-lt"/>
                <a:ea typeface="Batang" pitchFamily="18" charset="-127"/>
              </a:rPr>
              <a:t>«ÖNCEDEN PLANLANMAMIŞ, ÇOĞU  YARALANMALARA, MAKİNELERİN VE ARAÇ GEREÇLERİN ZARARA UĞRAMASINA, ÜRETİMİN BİR SÜRE DURMASINA YOL AÇAN OLAY» </a:t>
            </a:r>
          </a:p>
        </p:txBody>
      </p:sp>
    </p:spTree>
    <p:extLst>
      <p:ext uri="{BB962C8B-B14F-4D97-AF65-F5344CB8AC3E}">
        <p14:creationId xmlns:p14="http://schemas.microsoft.com/office/powerpoint/2010/main" val="6981829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60648"/>
            <a:ext cx="8496943" cy="6408712"/>
          </a:xfrm>
        </p:spPr>
        <p:txBody>
          <a:bodyPr>
            <a:normAutofit/>
          </a:bodyPr>
          <a:lstStyle/>
          <a:p>
            <a:r>
              <a:rPr lang="tr-TR" sz="2400" dirty="0">
                <a:solidFill>
                  <a:srgbClr val="FF0000"/>
                </a:solidFill>
              </a:rPr>
              <a:t>İş Hukuku Kavramı:</a:t>
            </a:r>
          </a:p>
          <a:p>
            <a:r>
              <a:rPr lang="tr-TR" sz="2400" dirty="0"/>
              <a:t> Sanayileşme =&gt; iş akdi =&gt; işçinin işverene hukuki/iktisadi bağımlılığını ana konu edinen hukuk dalı </a:t>
            </a:r>
          </a:p>
          <a:p>
            <a:r>
              <a:rPr lang="tr-TR" sz="2400" dirty="0"/>
              <a:t>İş Hukuku normları sadece işçi işveren ilişkilerini değil bunlarla devlet arasındaki ilişkileri de düzenler. Neden: İş Hukukuna sosyal hukuk niteliği kazandıran, sözleşme serbestisine kanunla getirilen sınırlamalar/müdahaleler. </a:t>
            </a:r>
          </a:p>
          <a:p>
            <a:r>
              <a:rPr lang="tr-TR" sz="2400" dirty="0"/>
              <a:t>Devlet müdahalesinin amacı, sanayi toplumunda özellikle liberalizm anlayışı içinde gelişen ancak istenmeyen etkilerin önüne geçilmesidir.</a:t>
            </a:r>
          </a:p>
          <a:p>
            <a:r>
              <a:rPr lang="tr-TR" sz="2400" dirty="0"/>
              <a:t>Bu çerçevede İş Hukuku düzenlemeleri işçiyi koruma ilkesi ışığında işverene, işçiye ve devlete bir takım mükellefiyetler getirerek sosyal içerikli bir gelişme göstermiştir. </a:t>
            </a:r>
          </a:p>
        </p:txBody>
      </p:sp>
    </p:spTree>
    <p:extLst>
      <p:ext uri="{BB962C8B-B14F-4D97-AF65-F5344CB8AC3E}">
        <p14:creationId xmlns:p14="http://schemas.microsoft.com/office/powerpoint/2010/main" val="376901587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62DC8027-4D6B-4993-858C-F32FDF2DC636}" type="slidenum">
              <a:rPr lang="en-US"/>
              <a:pPr>
                <a:defRPr/>
              </a:pPr>
              <a:t>60</a:t>
            </a:fld>
            <a:endParaRPr lang="en-US"/>
          </a:p>
        </p:txBody>
      </p:sp>
      <p:sp>
        <p:nvSpPr>
          <p:cNvPr id="160770" name="Rectangle 2"/>
          <p:cNvSpPr>
            <a:spLocks noGrp="1"/>
          </p:cNvSpPr>
          <p:nvPr>
            <p:ph type="title" idx="4294967295"/>
          </p:nvPr>
        </p:nvSpPr>
        <p:spPr>
          <a:xfrm>
            <a:off x="0" y="274638"/>
            <a:ext cx="8229600" cy="1143000"/>
          </a:xfrm>
        </p:spPr>
        <p:txBody>
          <a:bodyPr/>
          <a:lstStyle/>
          <a:p>
            <a:pPr eaLnBrk="1" hangingPunct="1">
              <a:defRPr/>
            </a:pPr>
            <a:r>
              <a:rPr lang="tr-TR" sz="3200" b="1" dirty="0" smtClean="0">
                <a:solidFill>
                  <a:srgbClr val="FF0000"/>
                </a:solidFill>
                <a:latin typeface="+mj-lt"/>
              </a:rPr>
              <a:t>Türk Hukuku’nda iş kazasının tanımı</a:t>
            </a:r>
            <a:r>
              <a:rPr lang="tr-TR" sz="3200" b="1" dirty="0" smtClean="0">
                <a:solidFill>
                  <a:schemeClr val="tx1"/>
                </a:solidFill>
                <a:latin typeface="+mj-lt"/>
              </a:rPr>
              <a:t>,</a:t>
            </a:r>
            <a:br>
              <a:rPr lang="tr-TR" sz="3200" b="1" dirty="0" smtClean="0">
                <a:solidFill>
                  <a:schemeClr val="tx1"/>
                </a:solidFill>
                <a:latin typeface="+mj-lt"/>
              </a:rPr>
            </a:br>
            <a:endParaRPr lang="tr-TR" sz="3200" b="1" dirty="0" smtClean="0">
              <a:solidFill>
                <a:schemeClr val="tx1"/>
              </a:solidFill>
              <a:latin typeface="+mj-lt"/>
            </a:endParaRPr>
          </a:p>
        </p:txBody>
      </p:sp>
      <p:sp>
        <p:nvSpPr>
          <p:cNvPr id="58372" name="Rectangle 3"/>
          <p:cNvSpPr>
            <a:spLocks noGrp="1"/>
          </p:cNvSpPr>
          <p:nvPr>
            <p:ph type="body" idx="4294967295"/>
          </p:nvPr>
        </p:nvSpPr>
        <p:spPr>
          <a:xfrm>
            <a:off x="0" y="1600200"/>
            <a:ext cx="8229600" cy="4525963"/>
          </a:xfrm>
        </p:spPr>
        <p:txBody>
          <a:bodyPr>
            <a:normAutofit lnSpcReduction="10000"/>
          </a:bodyPr>
          <a:lstStyle/>
          <a:p>
            <a:pPr eaLnBrk="1" hangingPunct="1"/>
            <a:r>
              <a:rPr lang="tr-TR" altLang="tr-TR" sz="2800" dirty="0" smtClean="0">
                <a:latin typeface="+mj-lt"/>
              </a:rPr>
              <a:t>Borçlar Kanunu ve İş Kanunu’nda iş kazası tanımı bulunmamaktadır. </a:t>
            </a:r>
          </a:p>
          <a:p>
            <a:pPr eaLnBrk="1" hangingPunct="1"/>
            <a:endParaRPr lang="tr-TR" altLang="tr-TR" sz="2800" dirty="0" smtClean="0">
              <a:latin typeface="+mj-lt"/>
            </a:endParaRPr>
          </a:p>
          <a:p>
            <a:pPr eaLnBrk="1" hangingPunct="1"/>
            <a:r>
              <a:rPr lang="tr-TR" altLang="tr-TR" sz="2800" u="sng" dirty="0" smtClean="0">
                <a:latin typeface="+mj-lt"/>
              </a:rPr>
              <a:t>5510 sayılı Sosyal Sigortalar ve GSS   Kanunu’nda</a:t>
            </a:r>
            <a:r>
              <a:rPr lang="tr-TR" altLang="tr-TR" sz="2800" dirty="0" smtClean="0">
                <a:latin typeface="+mj-lt"/>
              </a:rPr>
              <a:t> ve </a:t>
            </a:r>
            <a:r>
              <a:rPr lang="tr-TR" altLang="tr-TR" sz="2800" u="sng" dirty="0" smtClean="0">
                <a:latin typeface="+mj-lt"/>
              </a:rPr>
              <a:t>6331 sayılı İSG Kanunu’nda</a:t>
            </a:r>
            <a:r>
              <a:rPr lang="tr-TR" altLang="tr-TR" sz="2800" dirty="0" smtClean="0">
                <a:latin typeface="+mj-lt"/>
              </a:rPr>
              <a:t>  bu husus yer almaktadır. </a:t>
            </a:r>
          </a:p>
          <a:p>
            <a:pPr eaLnBrk="1" hangingPunct="1"/>
            <a:r>
              <a:rPr lang="tr-TR" altLang="tr-TR" sz="2800" dirty="0" smtClean="0">
                <a:latin typeface="+mj-lt"/>
              </a:rPr>
              <a:t>5510’da  iş kazasının tanımı yapılmaktan çok, bir olayın hangi “durumlarda” iş kazası sayılacağı, “yer ve zaman” koşullarıyla sınırlayarak belirtmektedir.</a:t>
            </a:r>
          </a:p>
        </p:txBody>
      </p:sp>
    </p:spTree>
    <p:extLst>
      <p:ext uri="{BB962C8B-B14F-4D97-AF65-F5344CB8AC3E}">
        <p14:creationId xmlns:p14="http://schemas.microsoft.com/office/powerpoint/2010/main" val="2226360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35DBD770-74E5-43B7-9F7A-A6A46CF9428B}" type="slidenum">
              <a:rPr lang="en-US"/>
              <a:pPr>
                <a:defRPr/>
              </a:pPr>
              <a:t>61</a:t>
            </a:fld>
            <a:endParaRPr lang="en-US"/>
          </a:p>
        </p:txBody>
      </p:sp>
      <p:sp>
        <p:nvSpPr>
          <p:cNvPr id="3" name="2 İçerik Yer Tutucusu"/>
          <p:cNvSpPr>
            <a:spLocks noGrp="1"/>
          </p:cNvSpPr>
          <p:nvPr>
            <p:ph idx="4294967295"/>
          </p:nvPr>
        </p:nvSpPr>
        <p:spPr>
          <a:xfrm>
            <a:off x="0" y="1052513"/>
            <a:ext cx="8540750" cy="5046662"/>
          </a:xfrm>
        </p:spPr>
        <p:txBody>
          <a:bodyPr/>
          <a:lstStyle/>
          <a:p>
            <a:pPr eaLnBrk="1" hangingPunct="1">
              <a:buFontTx/>
              <a:buNone/>
              <a:defRPr/>
            </a:pPr>
            <a:r>
              <a:rPr lang="tr-TR" sz="2800" b="1" dirty="0" smtClean="0">
                <a:latin typeface="+mj-lt"/>
              </a:rPr>
              <a:t>   </a:t>
            </a:r>
          </a:p>
          <a:p>
            <a:pPr eaLnBrk="1" hangingPunct="1">
              <a:buFontTx/>
              <a:buNone/>
              <a:defRPr/>
            </a:pPr>
            <a:r>
              <a:rPr lang="tr-TR" b="1" dirty="0" smtClean="0">
                <a:latin typeface="+mj-lt"/>
              </a:rPr>
              <a:t>               </a:t>
            </a:r>
            <a:r>
              <a:rPr lang="tr-TR" sz="2400" b="1" dirty="0" smtClean="0">
                <a:solidFill>
                  <a:srgbClr val="FF0000"/>
                </a:solidFill>
                <a:latin typeface="+mj-lt"/>
                <a:ea typeface="Batang" panose="02030600000101010101" pitchFamily="18" charset="-127"/>
              </a:rPr>
              <a:t>C- 6331 </a:t>
            </a:r>
            <a:r>
              <a:rPr lang="tr-TR" sz="2400" b="1" dirty="0">
                <a:solidFill>
                  <a:srgbClr val="FF0000"/>
                </a:solidFill>
                <a:latin typeface="+mj-lt"/>
                <a:ea typeface="Batang" panose="02030600000101010101" pitchFamily="18" charset="-127"/>
              </a:rPr>
              <a:t>s</a:t>
            </a:r>
            <a:r>
              <a:rPr lang="tr-TR" sz="2400" b="1" dirty="0" smtClean="0">
                <a:solidFill>
                  <a:srgbClr val="FF0000"/>
                </a:solidFill>
                <a:latin typeface="+mj-lt"/>
                <a:ea typeface="Batang" panose="02030600000101010101" pitchFamily="18" charset="-127"/>
              </a:rPr>
              <a:t>. İSG KANUNU’NA GÖRE İŞKAZASI;</a:t>
            </a:r>
          </a:p>
          <a:p>
            <a:pPr eaLnBrk="1" hangingPunct="1">
              <a:buFontTx/>
              <a:buNone/>
              <a:defRPr/>
            </a:pPr>
            <a:endParaRPr lang="tr-TR" b="1" dirty="0" smtClean="0">
              <a:latin typeface="+mj-lt"/>
              <a:ea typeface="Batang" panose="02030600000101010101" pitchFamily="18" charset="-127"/>
            </a:endParaRPr>
          </a:p>
          <a:p>
            <a:pPr eaLnBrk="1" hangingPunct="1">
              <a:buFontTx/>
              <a:buNone/>
              <a:defRPr/>
            </a:pPr>
            <a:r>
              <a:rPr lang="tr-TR" dirty="0" smtClean="0">
                <a:latin typeface="+mj-lt"/>
                <a:ea typeface="Batang" panose="02030600000101010101" pitchFamily="18" charset="-127"/>
              </a:rPr>
              <a:t>                 </a:t>
            </a:r>
            <a:r>
              <a:rPr lang="tr-TR" sz="2800" u="sng" dirty="0" smtClean="0">
                <a:solidFill>
                  <a:srgbClr val="FF0000"/>
                </a:solidFill>
                <a:latin typeface="+mj-lt"/>
                <a:ea typeface="Batang" panose="02030600000101010101" pitchFamily="18" charset="-127"/>
              </a:rPr>
              <a:t>işyerinde veya işin yürütümü </a:t>
            </a:r>
            <a:r>
              <a:rPr lang="tr-TR" sz="2800" dirty="0" smtClean="0">
                <a:latin typeface="+mj-lt"/>
                <a:ea typeface="Batang" panose="02030600000101010101" pitchFamily="18" charset="-127"/>
              </a:rPr>
              <a:t>nedeniyle meydana gelen, ölüme sebebiyet veren veya vücut bütünlüğünü ruhen ya da bedenen özre uğratan olaydır.</a:t>
            </a:r>
          </a:p>
        </p:txBody>
      </p:sp>
    </p:spTree>
    <p:extLst>
      <p:ext uri="{BB962C8B-B14F-4D97-AF65-F5344CB8AC3E}">
        <p14:creationId xmlns:p14="http://schemas.microsoft.com/office/powerpoint/2010/main" val="5363108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Slayt Numarası Yer Tutucusu"/>
          <p:cNvSpPr>
            <a:spLocks noGrp="1"/>
          </p:cNvSpPr>
          <p:nvPr>
            <p:ph type="sldNum" sz="quarter" idx="12"/>
          </p:nvPr>
        </p:nvSpPr>
        <p:spPr/>
        <p:txBody>
          <a:bodyPr/>
          <a:lstStyle/>
          <a:p>
            <a:pPr>
              <a:defRPr/>
            </a:pPr>
            <a:fld id="{A6911BDF-6B91-423A-9492-B680961539CC}" type="slidenum">
              <a:rPr lang="en-US"/>
              <a:pPr>
                <a:defRPr/>
              </a:pPr>
              <a:t>62</a:t>
            </a:fld>
            <a:endParaRPr lang="en-US"/>
          </a:p>
        </p:txBody>
      </p:sp>
      <p:sp>
        <p:nvSpPr>
          <p:cNvPr id="60419" name="Rectangle 3"/>
          <p:cNvSpPr>
            <a:spLocks noGrp="1" noRot="1" noChangeArrowheads="1"/>
          </p:cNvSpPr>
          <p:nvPr>
            <p:ph type="body" idx="4294967295"/>
          </p:nvPr>
        </p:nvSpPr>
        <p:spPr>
          <a:xfrm>
            <a:off x="0" y="476250"/>
            <a:ext cx="8229600" cy="5832475"/>
          </a:xfrm>
        </p:spPr>
        <p:txBody>
          <a:bodyPr>
            <a:normAutofit lnSpcReduction="10000"/>
          </a:bodyPr>
          <a:lstStyle/>
          <a:p>
            <a:pPr marL="609600" indent="-609600" eaLnBrk="1" hangingPunct="1">
              <a:lnSpc>
                <a:spcPct val="90000"/>
              </a:lnSpc>
              <a:buClr>
                <a:schemeClr val="tx1"/>
              </a:buClr>
              <a:buFontTx/>
              <a:buNone/>
            </a:pPr>
            <a:r>
              <a:rPr lang="tr-TR" altLang="tr-TR" sz="2400" b="1" dirty="0" smtClean="0">
                <a:latin typeface="+mj-lt"/>
              </a:rPr>
              <a:t>  </a:t>
            </a:r>
            <a:r>
              <a:rPr lang="tr-TR" altLang="tr-TR" sz="2400" b="1" dirty="0" smtClean="0">
                <a:solidFill>
                  <a:srgbClr val="FF0000"/>
                </a:solidFill>
                <a:latin typeface="+mj-lt"/>
              </a:rPr>
              <a:t>D </a:t>
            </a:r>
            <a:r>
              <a:rPr lang="tr-TR" altLang="tr-TR" sz="1800" b="1" dirty="0" smtClean="0">
                <a:solidFill>
                  <a:srgbClr val="FF0000"/>
                </a:solidFill>
                <a:latin typeface="+mj-lt"/>
              </a:rPr>
              <a:t>- ÜLKEMİZDE İŞ KAZASI İLE İLGİLİ ÇERÇEVE  5510 SAYILI YASA’NIN 13. MADDESİ’NDE YER ALMAKTADIR. (506 SAYILI SOSYAL SİGORTALAR YASASI’NIN İSE 11/A MADDESİ’NDE) </a:t>
            </a:r>
          </a:p>
          <a:p>
            <a:pPr marL="609600" indent="-609600" eaLnBrk="1" hangingPunct="1">
              <a:lnSpc>
                <a:spcPct val="90000"/>
              </a:lnSpc>
              <a:buClr>
                <a:schemeClr val="tx1"/>
              </a:buClr>
              <a:buFontTx/>
              <a:buNone/>
            </a:pPr>
            <a:r>
              <a:rPr lang="tr-TR" altLang="tr-TR" sz="1800" b="1" dirty="0" smtClean="0">
                <a:latin typeface="+mj-lt"/>
              </a:rPr>
              <a:t>         BUNA GÖRE İŞ KAZASI;</a:t>
            </a:r>
          </a:p>
          <a:p>
            <a:pPr marL="609600" indent="-609600" eaLnBrk="1" hangingPunct="1">
              <a:lnSpc>
                <a:spcPct val="90000"/>
              </a:lnSpc>
              <a:buFontTx/>
              <a:buNone/>
            </a:pPr>
            <a:r>
              <a:rPr lang="tr-TR" altLang="tr-TR" sz="1800" b="1" dirty="0" smtClean="0">
                <a:latin typeface="+mj-lt"/>
              </a:rPr>
              <a:t>         AŞAGIDAKİ  HAL VE DURUMLARIN BİRİNDE MEYDANA GELEN , SİGORTALIYI  HEMEN VEYA SONRADAN BEDENCE VE RUHÇA ZARARA UĞRATAN OLAYDIR:</a:t>
            </a:r>
          </a:p>
          <a:p>
            <a:pPr marL="609600" indent="-609600" eaLnBrk="1" hangingPunct="1">
              <a:lnSpc>
                <a:spcPct val="90000"/>
              </a:lnSpc>
              <a:buFontTx/>
              <a:buAutoNum type="arabicPeriod"/>
            </a:pPr>
            <a:r>
              <a:rPr lang="tr-TR" altLang="tr-TR" sz="2000" b="1" dirty="0" smtClean="0">
                <a:latin typeface="+mj-lt"/>
              </a:rPr>
              <a:t>Sigortalının işyerinde bulunduğu sırada,</a:t>
            </a:r>
          </a:p>
          <a:p>
            <a:pPr marL="609600" indent="-609600" eaLnBrk="1" hangingPunct="1">
              <a:lnSpc>
                <a:spcPct val="90000"/>
              </a:lnSpc>
              <a:buFontTx/>
              <a:buAutoNum type="arabicPeriod"/>
            </a:pPr>
            <a:r>
              <a:rPr lang="tr-TR" altLang="tr-TR" sz="2000" b="1" dirty="0" smtClean="0">
                <a:latin typeface="+mj-lt"/>
              </a:rPr>
              <a:t>İşveren tarafından yürütülmekte olan iş dolayısıyla, sigortalı kendi adına ve hesabına bağımsız çalışıyorsa yürütmekte olduğu iş dolayısıyla,</a:t>
            </a:r>
          </a:p>
          <a:p>
            <a:pPr marL="609600" indent="-609600" eaLnBrk="1" hangingPunct="1">
              <a:lnSpc>
                <a:spcPct val="90000"/>
              </a:lnSpc>
              <a:buFontTx/>
              <a:buAutoNum type="arabicPeriod"/>
            </a:pPr>
            <a:r>
              <a:rPr lang="tr-TR" altLang="tr-TR" sz="2000" b="1" dirty="0" smtClean="0">
                <a:latin typeface="+mj-lt"/>
              </a:rPr>
              <a:t>Sigortalının işveren tarafından görev ile başka bir yere gönderilmesi yüzünden, asıl işini yapmaksızın geçen zamanlarda,</a:t>
            </a:r>
          </a:p>
          <a:p>
            <a:pPr marL="609600" indent="-609600" eaLnBrk="1" hangingPunct="1">
              <a:lnSpc>
                <a:spcPct val="90000"/>
              </a:lnSpc>
              <a:buFontTx/>
              <a:buAutoNum type="arabicPeriod"/>
            </a:pPr>
            <a:r>
              <a:rPr lang="tr-TR" altLang="tr-TR" sz="2000" b="1" dirty="0" smtClean="0">
                <a:latin typeface="+mj-lt"/>
              </a:rPr>
              <a:t>Emzikli sigortalı kadının çocuğuna süt vermek için ayrılan zamanlarda,</a:t>
            </a:r>
          </a:p>
          <a:p>
            <a:pPr marL="609600" indent="-609600" eaLnBrk="1" hangingPunct="1">
              <a:lnSpc>
                <a:spcPct val="90000"/>
              </a:lnSpc>
              <a:buFontTx/>
              <a:buAutoNum type="arabicPeriod"/>
            </a:pPr>
            <a:r>
              <a:rPr lang="tr-TR" altLang="tr-TR" sz="2000" b="1" dirty="0" smtClean="0">
                <a:latin typeface="+mj-lt"/>
              </a:rPr>
              <a:t>Sigortalının, işverence sağlanan bir taşıtla işin yapıldığı yere gidişi ve gelişi sırasında.</a:t>
            </a:r>
          </a:p>
          <a:p>
            <a:pPr marL="609600" indent="-609600" eaLnBrk="1" hangingPunct="1">
              <a:lnSpc>
                <a:spcPct val="90000"/>
              </a:lnSpc>
              <a:buFontTx/>
              <a:buNone/>
            </a:pPr>
            <a:r>
              <a:rPr lang="tr-TR" altLang="tr-TR" sz="2000" b="1" dirty="0" smtClean="0">
                <a:latin typeface="+mj-lt"/>
              </a:rPr>
              <a:t>        </a:t>
            </a:r>
          </a:p>
        </p:txBody>
      </p:sp>
    </p:spTree>
    <p:extLst>
      <p:ext uri="{BB962C8B-B14F-4D97-AF65-F5344CB8AC3E}">
        <p14:creationId xmlns:p14="http://schemas.microsoft.com/office/powerpoint/2010/main" val="9563304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Slayt Numarası Yer Tutucusu"/>
          <p:cNvSpPr>
            <a:spLocks noGrp="1"/>
          </p:cNvSpPr>
          <p:nvPr>
            <p:ph type="sldNum" sz="quarter" idx="12"/>
          </p:nvPr>
        </p:nvSpPr>
        <p:spPr/>
        <p:txBody>
          <a:bodyPr/>
          <a:lstStyle/>
          <a:p>
            <a:pPr>
              <a:defRPr/>
            </a:pPr>
            <a:fld id="{2E68FB6C-5451-4385-B8B1-6C8FC17CB80F}" type="slidenum">
              <a:rPr lang="en-US"/>
              <a:pPr>
                <a:defRPr/>
              </a:pPr>
              <a:t>63</a:t>
            </a:fld>
            <a:endParaRPr lang="en-US"/>
          </a:p>
        </p:txBody>
      </p:sp>
      <p:sp>
        <p:nvSpPr>
          <p:cNvPr id="178180" name="Rectangle 4"/>
          <p:cNvSpPr>
            <a:spLocks noChangeArrowheads="1"/>
          </p:cNvSpPr>
          <p:nvPr/>
        </p:nvSpPr>
        <p:spPr bwMode="auto">
          <a:xfrm>
            <a:off x="1369821" y="2133600"/>
            <a:ext cx="6572633" cy="1569660"/>
          </a:xfrm>
          <a:prstGeom prst="rect">
            <a:avLst/>
          </a:prstGeom>
          <a:noFill/>
          <a:ln w="9525">
            <a:noFill/>
            <a:miter lim="800000"/>
            <a:headEnd/>
            <a:tailEnd/>
          </a:ln>
          <a:effectLst/>
        </p:spPr>
        <p:txBody>
          <a:bodyPr wrap="none">
            <a:spAutoFit/>
          </a:bodyPr>
          <a:lstStyle/>
          <a:p>
            <a:pPr algn="ctr">
              <a:defRPr/>
            </a:pPr>
            <a:r>
              <a:rPr lang="tr-TR" sz="3200" b="1" dirty="0">
                <a:latin typeface="+mj-lt"/>
                <a:ea typeface="Batang" panose="02030600000101010101" pitchFamily="18" charset="-127"/>
                <a:cs typeface="Times New Roman" panose="02020603050405020304" pitchFamily="18" charset="0"/>
              </a:rPr>
              <a:t>İŞ KAZASI </a:t>
            </a:r>
          </a:p>
          <a:p>
            <a:pPr algn="ctr">
              <a:defRPr/>
            </a:pPr>
            <a:r>
              <a:rPr lang="tr-TR" sz="3200" b="1" dirty="0">
                <a:latin typeface="+mj-lt"/>
                <a:ea typeface="Batang" panose="02030600000101010101" pitchFamily="18" charset="-127"/>
                <a:cs typeface="Times New Roman" panose="02020603050405020304" pitchFamily="18" charset="0"/>
              </a:rPr>
              <a:t>MEYDANA GELDİKTEN SONRA</a:t>
            </a:r>
          </a:p>
          <a:p>
            <a:pPr algn="ctr">
              <a:defRPr/>
            </a:pPr>
            <a:r>
              <a:rPr lang="tr-TR" sz="3200" b="1" dirty="0">
                <a:latin typeface="+mj-lt"/>
                <a:ea typeface="Batang" panose="02030600000101010101" pitchFamily="18" charset="-127"/>
                <a:cs typeface="Times New Roman" panose="02020603050405020304" pitchFamily="18" charset="0"/>
              </a:rPr>
              <a:t>İZLENEN HUKUKİ SÜREÇ</a:t>
            </a:r>
            <a:endParaRPr lang="en-AU" sz="3200" b="1" dirty="0">
              <a:latin typeface="+mj-lt"/>
              <a:ea typeface="Batang" panose="02030600000101010101" pitchFamily="18" charset="-127"/>
              <a:cs typeface="Times New Roman" panose="02020603050405020304" pitchFamily="18" charset="0"/>
            </a:endParaRPr>
          </a:p>
        </p:txBody>
      </p:sp>
    </p:spTree>
    <p:extLst>
      <p:ext uri="{BB962C8B-B14F-4D97-AF65-F5344CB8AC3E}">
        <p14:creationId xmlns:p14="http://schemas.microsoft.com/office/powerpoint/2010/main" val="3414877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pPr marL="742950" indent="-742950" eaLnBrk="1" hangingPunct="1">
              <a:buFont typeface="+mj-lt"/>
              <a:buAutoNum type="arabicPeriod"/>
              <a:defRPr/>
            </a:pPr>
            <a:r>
              <a:rPr lang="tr-TR" dirty="0" smtClean="0">
                <a:solidFill>
                  <a:schemeClr val="tx1"/>
                </a:solidFill>
                <a:latin typeface="+mj-lt"/>
              </a:rPr>
              <a:t>Bildirim Zorunluluğu</a:t>
            </a:r>
          </a:p>
        </p:txBody>
      </p:sp>
      <p:sp>
        <p:nvSpPr>
          <p:cNvPr id="75780" name="Rectangle 3"/>
          <p:cNvSpPr>
            <a:spLocks noGrp="1" noChangeArrowheads="1"/>
          </p:cNvSpPr>
          <p:nvPr>
            <p:ph idx="1"/>
          </p:nvPr>
        </p:nvSpPr>
        <p:spPr>
          <a:xfrm>
            <a:off x="107950" y="1268412"/>
            <a:ext cx="9036050" cy="5472955"/>
          </a:xfrm>
        </p:spPr>
        <p:txBody>
          <a:bodyPr>
            <a:normAutofit fontScale="92500" lnSpcReduction="20000"/>
          </a:bodyPr>
          <a:lstStyle/>
          <a:p>
            <a:pPr eaLnBrk="1" hangingPunct="1">
              <a:lnSpc>
                <a:spcPct val="80000"/>
              </a:lnSpc>
              <a:defRPr/>
            </a:pPr>
            <a:endParaRPr lang="tr-TR" sz="800" dirty="0" smtClean="0">
              <a:latin typeface="+mj-lt"/>
            </a:endParaRPr>
          </a:p>
          <a:p>
            <a:pPr eaLnBrk="1" hangingPunct="1">
              <a:lnSpc>
                <a:spcPct val="80000"/>
              </a:lnSpc>
              <a:defRPr/>
            </a:pPr>
            <a:r>
              <a:rPr lang="tr-TR" sz="3300" dirty="0" smtClean="0">
                <a:latin typeface="Arial" panose="020B0604020202020204" pitchFamily="34" charset="0"/>
                <a:cs typeface="Arial" panose="020B0604020202020204" pitchFamily="34" charset="0"/>
              </a:rPr>
              <a:t>İşveren </a:t>
            </a:r>
            <a:r>
              <a:rPr lang="tr-TR" sz="3300" dirty="0" err="1" smtClean="0">
                <a:latin typeface="Arial" panose="020B0604020202020204" pitchFamily="34" charset="0"/>
                <a:cs typeface="Arial" panose="020B0604020202020204" pitchFamily="34" charset="0"/>
              </a:rPr>
              <a:t>tarfından</a:t>
            </a:r>
            <a:r>
              <a:rPr lang="tr-TR" sz="3300" dirty="0" smtClean="0">
                <a:latin typeface="Arial" panose="020B0604020202020204" pitchFamily="34" charset="0"/>
                <a:cs typeface="Arial" panose="020B0604020202020204" pitchFamily="34" charset="0"/>
              </a:rPr>
              <a:t>, İş  kazası olayı, kolluk</a:t>
            </a:r>
          </a:p>
          <a:p>
            <a:pPr marL="0" indent="0" eaLnBrk="1" hangingPunct="1">
              <a:lnSpc>
                <a:spcPct val="80000"/>
              </a:lnSpc>
              <a:buNone/>
              <a:defRPr/>
            </a:pPr>
            <a:r>
              <a:rPr lang="tr-TR" sz="3300" dirty="0" smtClean="0">
                <a:latin typeface="Arial" panose="020B0604020202020204" pitchFamily="34" charset="0"/>
                <a:cs typeface="Arial" panose="020B0604020202020204" pitchFamily="34" charset="0"/>
              </a:rPr>
              <a:t> kuvvetlerine </a:t>
            </a:r>
            <a:r>
              <a:rPr lang="tr-TR" sz="3300" b="1" dirty="0" smtClean="0">
                <a:solidFill>
                  <a:srgbClr val="FF0000"/>
                </a:solidFill>
                <a:latin typeface="Arial" panose="020B0604020202020204" pitchFamily="34" charset="0"/>
                <a:cs typeface="Arial" panose="020B0604020202020204" pitchFamily="34" charset="0"/>
              </a:rPr>
              <a:t>derhal</a:t>
            </a:r>
            <a:r>
              <a:rPr lang="tr-TR" sz="3300" dirty="0" smtClean="0">
                <a:latin typeface="Arial" panose="020B0604020202020204" pitchFamily="34" charset="0"/>
                <a:cs typeface="Arial" panose="020B0604020202020204" pitchFamily="34" charset="0"/>
              </a:rPr>
              <a:t> bildirilmelidir.</a:t>
            </a:r>
          </a:p>
          <a:p>
            <a:pPr eaLnBrk="1" hangingPunct="1">
              <a:lnSpc>
                <a:spcPct val="80000"/>
              </a:lnSpc>
              <a:buFontTx/>
              <a:buNone/>
              <a:defRPr/>
            </a:pPr>
            <a:endParaRPr lang="tr-TR" sz="3300" dirty="0" smtClean="0">
              <a:latin typeface="Arial" panose="020B0604020202020204" pitchFamily="34" charset="0"/>
              <a:cs typeface="Arial" panose="020B0604020202020204" pitchFamily="34" charset="0"/>
            </a:endParaRPr>
          </a:p>
          <a:p>
            <a:pPr eaLnBrk="1" hangingPunct="1">
              <a:lnSpc>
                <a:spcPct val="80000"/>
              </a:lnSpc>
              <a:defRPr/>
            </a:pPr>
            <a:r>
              <a:rPr lang="tr-TR" sz="3300" dirty="0" smtClean="0">
                <a:latin typeface="Arial" panose="020B0604020202020204" pitchFamily="34" charset="0"/>
                <a:cs typeface="Arial" panose="020B0604020202020204" pitchFamily="34" charset="0"/>
              </a:rPr>
              <a:t>İş kazası olayı (ve meslek hastalığı </a:t>
            </a:r>
            <a:r>
              <a:rPr lang="tr-TR" sz="3300" dirty="0" err="1" smtClean="0">
                <a:latin typeface="Arial" panose="020B0604020202020204" pitchFamily="34" charset="0"/>
                <a:cs typeface="Arial" panose="020B0604020202020204" pitchFamily="34" charset="0"/>
              </a:rPr>
              <a:t>tesbiti</a:t>
            </a:r>
            <a:r>
              <a:rPr lang="tr-TR" sz="3300" dirty="0" smtClean="0">
                <a:latin typeface="Arial" panose="020B0604020202020204" pitchFamily="34" charset="0"/>
                <a:cs typeface="Arial" panose="020B0604020202020204" pitchFamily="34" charset="0"/>
              </a:rPr>
              <a:t>) SGK’</a:t>
            </a:r>
          </a:p>
          <a:p>
            <a:pPr marL="0" indent="0" eaLnBrk="1" hangingPunct="1">
              <a:lnSpc>
                <a:spcPct val="80000"/>
              </a:lnSpc>
              <a:buNone/>
              <a:defRPr/>
            </a:pPr>
            <a:r>
              <a:rPr lang="tr-TR" sz="3300" dirty="0" smtClean="0">
                <a:latin typeface="Arial" panose="020B0604020202020204" pitchFamily="34" charset="0"/>
                <a:cs typeface="Arial" panose="020B0604020202020204" pitchFamily="34" charset="0"/>
              </a:rPr>
              <a:t>ya, olayın meydana gelmesinden (Meslek </a:t>
            </a:r>
          </a:p>
          <a:p>
            <a:pPr marL="0" indent="0" eaLnBrk="1" hangingPunct="1">
              <a:lnSpc>
                <a:spcPct val="80000"/>
              </a:lnSpc>
              <a:buNone/>
              <a:defRPr/>
            </a:pPr>
            <a:r>
              <a:rPr lang="tr-TR" sz="3300" dirty="0" smtClean="0">
                <a:latin typeface="Arial" panose="020B0604020202020204" pitchFamily="34" charset="0"/>
                <a:cs typeface="Arial" panose="020B0604020202020204" pitchFamily="34" charset="0"/>
              </a:rPr>
              <a:t>Hastalığının </a:t>
            </a:r>
            <a:r>
              <a:rPr lang="tr-TR" sz="3300" dirty="0" err="1" smtClean="0">
                <a:latin typeface="Arial" panose="020B0604020202020204" pitchFamily="34" charset="0"/>
                <a:cs typeface="Arial" panose="020B0604020202020204" pitchFamily="34" charset="0"/>
              </a:rPr>
              <a:t>tesbitinden</a:t>
            </a:r>
            <a:r>
              <a:rPr lang="tr-TR" sz="3300" dirty="0" smtClean="0">
                <a:latin typeface="Arial" panose="020B0604020202020204" pitchFamily="34" charset="0"/>
                <a:cs typeface="Arial" panose="020B0604020202020204" pitchFamily="34" charset="0"/>
              </a:rPr>
              <a:t>) itibaren  </a:t>
            </a:r>
            <a:r>
              <a:rPr lang="tr-TR" sz="3300" b="1" dirty="0" smtClean="0">
                <a:solidFill>
                  <a:srgbClr val="FF0000"/>
                </a:solidFill>
                <a:latin typeface="Arial" panose="020B0604020202020204" pitchFamily="34" charset="0"/>
                <a:cs typeface="Arial" panose="020B0604020202020204" pitchFamily="34" charset="0"/>
              </a:rPr>
              <a:t>3 </a:t>
            </a:r>
            <a:r>
              <a:rPr lang="tr-TR" sz="3300" b="1" u="sng" dirty="0" smtClean="0">
                <a:solidFill>
                  <a:srgbClr val="FF0000"/>
                </a:solidFill>
                <a:latin typeface="Arial" panose="020B0604020202020204" pitchFamily="34" charset="0"/>
                <a:cs typeface="Arial" panose="020B0604020202020204" pitchFamily="34" charset="0"/>
              </a:rPr>
              <a:t>iş günü</a:t>
            </a:r>
          </a:p>
          <a:p>
            <a:pPr marL="0" indent="0" eaLnBrk="1" hangingPunct="1">
              <a:lnSpc>
                <a:spcPct val="80000"/>
              </a:lnSpc>
              <a:buNone/>
              <a:defRPr/>
            </a:pPr>
            <a:r>
              <a:rPr lang="tr-TR" sz="3300" dirty="0" smtClean="0">
                <a:latin typeface="Arial" panose="020B0604020202020204" pitchFamily="34" charset="0"/>
                <a:cs typeface="Arial" panose="020B0604020202020204" pitchFamily="34" charset="0"/>
              </a:rPr>
              <a:t>içinde bildirilmelidir. </a:t>
            </a:r>
          </a:p>
          <a:p>
            <a:pPr marL="0" indent="0" eaLnBrk="1" hangingPunct="1">
              <a:lnSpc>
                <a:spcPct val="80000"/>
              </a:lnSpc>
              <a:buFontTx/>
              <a:buNone/>
              <a:defRPr/>
            </a:pPr>
            <a:endParaRPr lang="tr-TR" sz="3300" dirty="0">
              <a:latin typeface="Arial" panose="020B0604020202020204" pitchFamily="34" charset="0"/>
              <a:cs typeface="Arial" panose="020B0604020202020204" pitchFamily="34" charset="0"/>
            </a:endParaRPr>
          </a:p>
          <a:p>
            <a:pPr eaLnBrk="1" hangingPunct="1">
              <a:lnSpc>
                <a:spcPct val="80000"/>
              </a:lnSpc>
              <a:defRPr/>
            </a:pPr>
            <a:r>
              <a:rPr lang="tr-TR" sz="3300" b="1" dirty="0" smtClean="0">
                <a:latin typeface="Arial" panose="020B0604020202020204" pitchFamily="34" charset="0"/>
                <a:cs typeface="Arial" panose="020B0604020202020204" pitchFamily="34" charset="0"/>
              </a:rPr>
              <a:t>Sağlık </a:t>
            </a:r>
            <a:r>
              <a:rPr lang="tr-TR" sz="3300" b="1" dirty="0">
                <a:latin typeface="Arial" panose="020B0604020202020204" pitchFamily="34" charset="0"/>
                <a:cs typeface="Arial" panose="020B0604020202020204" pitchFamily="34" charset="0"/>
              </a:rPr>
              <a:t>hizmeti sunucuları kendilerine intikal eden iş kazalarını, yetkilendirilen sağlık hizmeti sunucuları </a:t>
            </a:r>
            <a:r>
              <a:rPr lang="tr-TR" sz="3300" b="1" dirty="0" smtClean="0">
                <a:latin typeface="Arial" panose="020B0604020202020204" pitchFamily="34" charset="0"/>
                <a:cs typeface="Arial" panose="020B0604020202020204" pitchFamily="34" charset="0"/>
              </a:rPr>
              <a:t>ise meslek hastalığı</a:t>
            </a:r>
            <a:r>
              <a:rPr lang="tr-TR" sz="3300" b="1" dirty="0">
                <a:latin typeface="Arial" panose="020B0604020202020204" pitchFamily="34" charset="0"/>
                <a:cs typeface="Arial" panose="020B0604020202020204" pitchFamily="34" charset="0"/>
              </a:rPr>
              <a:t> tanısı koydukları vakaları </a:t>
            </a:r>
            <a:r>
              <a:rPr lang="tr-TR" sz="3300" b="1" dirty="0">
                <a:solidFill>
                  <a:srgbClr val="FF0000"/>
                </a:solidFill>
                <a:latin typeface="Arial" panose="020B0604020202020204" pitchFamily="34" charset="0"/>
                <a:cs typeface="Arial" panose="020B0604020202020204" pitchFamily="34" charset="0"/>
              </a:rPr>
              <a:t>en geç on gün</a:t>
            </a:r>
            <a:r>
              <a:rPr lang="tr-TR" sz="3300" b="1" dirty="0">
                <a:latin typeface="Arial" panose="020B0604020202020204" pitchFamily="34" charset="0"/>
                <a:cs typeface="Arial" panose="020B0604020202020204" pitchFamily="34" charset="0"/>
              </a:rPr>
              <a:t> </a:t>
            </a:r>
            <a:r>
              <a:rPr lang="tr-TR" sz="3300" b="1" dirty="0" smtClean="0">
                <a:latin typeface="Arial" panose="020B0604020202020204" pitchFamily="34" charset="0"/>
                <a:cs typeface="Arial" panose="020B0604020202020204" pitchFamily="34" charset="0"/>
              </a:rPr>
              <a:t>içinde </a:t>
            </a:r>
            <a:r>
              <a:rPr lang="tr-TR" sz="3300" b="1" dirty="0" err="1" smtClean="0">
                <a:latin typeface="Arial" panose="020B0604020202020204" pitchFamily="34" charset="0"/>
                <a:cs typeface="Arial" panose="020B0604020202020204" pitchFamily="34" charset="0"/>
              </a:rPr>
              <a:t>SGK’ya</a:t>
            </a:r>
            <a:r>
              <a:rPr lang="tr-TR" sz="3300" b="1" dirty="0" smtClean="0">
                <a:latin typeface="Arial" panose="020B0604020202020204" pitchFamily="34" charset="0"/>
                <a:cs typeface="Arial" panose="020B0604020202020204" pitchFamily="34" charset="0"/>
              </a:rPr>
              <a:t> </a:t>
            </a:r>
            <a:r>
              <a:rPr lang="tr-TR" sz="3300" b="1" dirty="0">
                <a:latin typeface="Arial" panose="020B0604020202020204" pitchFamily="34" charset="0"/>
                <a:cs typeface="Arial" panose="020B0604020202020204" pitchFamily="34" charset="0"/>
              </a:rPr>
              <a:t>bildirir.</a:t>
            </a:r>
          </a:p>
          <a:p>
            <a:pPr eaLnBrk="1" hangingPunct="1">
              <a:lnSpc>
                <a:spcPct val="80000"/>
              </a:lnSpc>
              <a:defRPr/>
            </a:pPr>
            <a:r>
              <a:rPr lang="tr-TR" sz="3300" dirty="0" smtClean="0">
                <a:latin typeface="Arial" panose="020B0604020202020204" pitchFamily="34" charset="0"/>
                <a:cs typeface="Arial" panose="020B0604020202020204" pitchFamily="34" charset="0"/>
              </a:rPr>
              <a:t>                   (6331 Md 14 ;  5510  Md.13) </a:t>
            </a:r>
            <a:endParaRPr lang="tr-TR" sz="700" dirty="0" smtClean="0">
              <a:latin typeface="+mj-lt"/>
            </a:endParaRPr>
          </a:p>
        </p:txBody>
      </p:sp>
      <p:sp>
        <p:nvSpPr>
          <p:cNvPr id="4" name="5 Slayt Numarası Yer Tutucusu"/>
          <p:cNvSpPr>
            <a:spLocks noGrp="1"/>
          </p:cNvSpPr>
          <p:nvPr>
            <p:ph type="sldNum" sz="quarter" idx="12"/>
          </p:nvPr>
        </p:nvSpPr>
        <p:spPr/>
        <p:txBody>
          <a:bodyPr/>
          <a:lstStyle/>
          <a:p>
            <a:pPr>
              <a:defRPr/>
            </a:pPr>
            <a:fld id="{CC453ABA-D216-43C3-B8BD-30F10EE62E62}" type="slidenum">
              <a:rPr lang="en-US"/>
              <a:pPr>
                <a:defRPr/>
              </a:pPr>
              <a:t>64</a:t>
            </a:fld>
            <a:endParaRPr lang="en-US"/>
          </a:p>
        </p:txBody>
      </p:sp>
    </p:spTree>
    <p:extLst>
      <p:ext uri="{BB962C8B-B14F-4D97-AF65-F5344CB8AC3E}">
        <p14:creationId xmlns:p14="http://schemas.microsoft.com/office/powerpoint/2010/main" val="42429828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3 Slayt Numarası Yer Tutucusu"/>
          <p:cNvSpPr>
            <a:spLocks noGrp="1"/>
          </p:cNvSpPr>
          <p:nvPr>
            <p:ph type="sldNum" sz="quarter" idx="12"/>
          </p:nvPr>
        </p:nvSpPr>
        <p:spPr/>
        <p:txBody>
          <a:bodyPr/>
          <a:lstStyle/>
          <a:p>
            <a:pPr>
              <a:defRPr/>
            </a:pPr>
            <a:fld id="{729562A4-26AC-446F-B134-C72E8B14CF74}" type="slidenum">
              <a:rPr lang="en-US"/>
              <a:pPr>
                <a:defRPr/>
              </a:pPr>
              <a:t>65</a:t>
            </a:fld>
            <a:endParaRPr lang="en-US" dirty="0"/>
          </a:p>
        </p:txBody>
      </p:sp>
      <p:sp>
        <p:nvSpPr>
          <p:cNvPr id="180226" name="Rectangle 2"/>
          <p:cNvSpPr>
            <a:spLocks noGrp="1" noRot="1" noChangeArrowheads="1"/>
          </p:cNvSpPr>
          <p:nvPr>
            <p:ph type="title" idx="4294967295"/>
          </p:nvPr>
        </p:nvSpPr>
        <p:spPr>
          <a:xfrm>
            <a:off x="1979613" y="333375"/>
            <a:ext cx="7164387" cy="1009650"/>
          </a:xfrm>
          <a:solidFill>
            <a:srgbClr val="C00000"/>
          </a:solidFill>
          <a:effectLst>
            <a:outerShdw dist="52363" dir="20757825" algn="ctr" rotWithShape="0">
              <a:srgbClr val="336600"/>
            </a:outerShdw>
          </a:effectLst>
        </p:spPr>
        <p:txBody>
          <a:bodyPr/>
          <a:lstStyle/>
          <a:p>
            <a:pPr eaLnBrk="1" hangingPunct="1">
              <a:defRPr/>
            </a:pPr>
            <a:r>
              <a:rPr lang="tr-TR" sz="2800" b="1" dirty="0" smtClean="0">
                <a:solidFill>
                  <a:schemeClr val="tx1"/>
                </a:solidFill>
                <a:latin typeface="+mj-lt"/>
              </a:rPr>
              <a:t>İŞ KAZASI MEYDANA GELDİKTEN SONRA HUKUKİ VE CEZAİ DURUM</a:t>
            </a:r>
            <a:endParaRPr lang="en-AU" b="1" dirty="0" smtClean="0">
              <a:solidFill>
                <a:schemeClr val="tx1"/>
              </a:solidFill>
              <a:latin typeface="+mj-lt"/>
            </a:endParaRPr>
          </a:p>
        </p:txBody>
      </p:sp>
      <p:sp>
        <p:nvSpPr>
          <p:cNvPr id="180228" name="Text Box 4"/>
          <p:cNvSpPr txBox="1">
            <a:spLocks noChangeArrowheads="1"/>
          </p:cNvSpPr>
          <p:nvPr/>
        </p:nvSpPr>
        <p:spPr bwMode="auto">
          <a:xfrm>
            <a:off x="3733800" y="1447800"/>
            <a:ext cx="1676400" cy="457200"/>
          </a:xfrm>
          <a:prstGeom prst="rect">
            <a:avLst/>
          </a:prstGeom>
          <a:noFill/>
          <a:ln w="9525">
            <a:noFill/>
            <a:miter lim="800000"/>
            <a:headEnd/>
            <a:tailEnd/>
          </a:ln>
          <a:effectLst/>
        </p:spPr>
        <p:txBody>
          <a:bodyPr>
            <a:spAutoFit/>
          </a:bodyPr>
          <a:lstStyle/>
          <a:p>
            <a:pPr algn="ctr" eaLnBrk="0" hangingPunct="0">
              <a:spcBef>
                <a:spcPct val="50000"/>
              </a:spcBef>
              <a:defRPr/>
            </a:pPr>
            <a:r>
              <a:rPr lang="tr-TR" sz="2400" b="1" i="1" dirty="0">
                <a:effectLst>
                  <a:outerShdw blurRad="38100" dist="38100" dir="2700000" algn="tl">
                    <a:srgbClr val="000000"/>
                  </a:outerShdw>
                </a:effectLst>
                <a:latin typeface="Times New Roman" pitchFamily="18" charset="0"/>
              </a:rPr>
              <a:t>İŞ KAZASI</a:t>
            </a:r>
            <a:endParaRPr lang="tr-TR" sz="2400" dirty="0">
              <a:latin typeface="Times New Roman" pitchFamily="18" charset="0"/>
            </a:endParaRPr>
          </a:p>
        </p:txBody>
      </p:sp>
      <p:sp>
        <p:nvSpPr>
          <p:cNvPr id="180229" name="Rectangle 5"/>
          <p:cNvSpPr>
            <a:spLocks noChangeArrowheads="1"/>
          </p:cNvSpPr>
          <p:nvPr/>
        </p:nvSpPr>
        <p:spPr bwMode="auto">
          <a:xfrm>
            <a:off x="3733800" y="1447800"/>
            <a:ext cx="1676400" cy="457200"/>
          </a:xfrm>
          <a:prstGeom prst="rect">
            <a:avLst/>
          </a:prstGeom>
          <a:noFill/>
          <a:ln w="9525">
            <a:solidFill>
              <a:schemeClr val="tx1"/>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0" name="Line 6"/>
          <p:cNvSpPr>
            <a:spLocks noChangeShapeType="1"/>
          </p:cNvSpPr>
          <p:nvPr/>
        </p:nvSpPr>
        <p:spPr bwMode="auto">
          <a:xfrm>
            <a:off x="4572000" y="1905000"/>
            <a:ext cx="0" cy="381000"/>
          </a:xfrm>
          <a:prstGeom prst="line">
            <a:avLst/>
          </a:prstGeom>
          <a:noFill/>
          <a:ln w="57150">
            <a:solidFill>
              <a:schemeClr val="tx1"/>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1" name="Line 7"/>
          <p:cNvSpPr>
            <a:spLocks noChangeShapeType="1"/>
          </p:cNvSpPr>
          <p:nvPr/>
        </p:nvSpPr>
        <p:spPr bwMode="auto">
          <a:xfrm>
            <a:off x="1828800" y="2286000"/>
            <a:ext cx="6172200" cy="0"/>
          </a:xfrm>
          <a:prstGeom prst="line">
            <a:avLst/>
          </a:prstGeom>
          <a:noFill/>
          <a:ln w="38100">
            <a:solidFill>
              <a:schemeClr val="tx1"/>
            </a:solidFill>
            <a:round/>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2" name="Line 8"/>
          <p:cNvSpPr>
            <a:spLocks noChangeShapeType="1"/>
          </p:cNvSpPr>
          <p:nvPr/>
        </p:nvSpPr>
        <p:spPr bwMode="auto">
          <a:xfrm>
            <a:off x="5410200" y="2286000"/>
            <a:ext cx="0" cy="457200"/>
          </a:xfrm>
          <a:prstGeom prst="line">
            <a:avLst/>
          </a:prstGeom>
          <a:noFill/>
          <a:ln w="3810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3" name="Line 9"/>
          <p:cNvSpPr>
            <a:spLocks noChangeShapeType="1"/>
          </p:cNvSpPr>
          <p:nvPr/>
        </p:nvSpPr>
        <p:spPr bwMode="auto">
          <a:xfrm>
            <a:off x="8001000" y="2286000"/>
            <a:ext cx="0" cy="457200"/>
          </a:xfrm>
          <a:prstGeom prst="line">
            <a:avLst/>
          </a:prstGeom>
          <a:noFill/>
          <a:ln w="38100">
            <a:solidFill>
              <a:srgbClr val="0066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4" name="Line 10"/>
          <p:cNvSpPr>
            <a:spLocks noChangeShapeType="1"/>
          </p:cNvSpPr>
          <p:nvPr/>
        </p:nvSpPr>
        <p:spPr bwMode="auto">
          <a:xfrm>
            <a:off x="1828800" y="2286000"/>
            <a:ext cx="0" cy="457200"/>
          </a:xfrm>
          <a:prstGeom prst="line">
            <a:avLst/>
          </a:prstGeom>
          <a:noFill/>
          <a:ln w="38100">
            <a:solidFill>
              <a:srgbClr val="FF33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5" name="Rectangle 11"/>
          <p:cNvSpPr>
            <a:spLocks noChangeArrowheads="1"/>
          </p:cNvSpPr>
          <p:nvPr/>
        </p:nvSpPr>
        <p:spPr bwMode="auto">
          <a:xfrm>
            <a:off x="1066800" y="2743200"/>
            <a:ext cx="1600200" cy="685800"/>
          </a:xfrm>
          <a:prstGeom prst="rect">
            <a:avLst/>
          </a:prstGeom>
          <a:noFill/>
          <a:ln w="9525">
            <a:solidFill>
              <a:srgbClr val="FF3300"/>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6" name="Text Box 12"/>
          <p:cNvSpPr txBox="1">
            <a:spLocks noChangeArrowheads="1"/>
          </p:cNvSpPr>
          <p:nvPr/>
        </p:nvSpPr>
        <p:spPr bwMode="auto">
          <a:xfrm>
            <a:off x="1071563" y="2714625"/>
            <a:ext cx="1600200" cy="676275"/>
          </a:xfrm>
          <a:prstGeom prst="rect">
            <a:avLst/>
          </a:prstGeom>
          <a:noFill/>
          <a:ln w="9525">
            <a:noFill/>
            <a:miter lim="800000"/>
            <a:headEnd/>
            <a:tailEnd/>
          </a:ln>
          <a:effectLst/>
        </p:spPr>
        <p:txBody>
          <a:bodyPr>
            <a:spAutoFit/>
          </a:bodyPr>
          <a:lstStyle/>
          <a:p>
            <a:pPr algn="ctr" eaLnBrk="0" hangingPunct="0">
              <a:lnSpc>
                <a:spcPct val="80000"/>
              </a:lnSpc>
              <a:spcBef>
                <a:spcPct val="50000"/>
              </a:spcBef>
              <a:defRPr/>
            </a:pPr>
            <a:r>
              <a:rPr lang="tr-TR" sz="2400" b="1" i="1" dirty="0">
                <a:solidFill>
                  <a:srgbClr val="FFFF00"/>
                </a:solidFill>
                <a:effectLst>
                  <a:outerShdw blurRad="38100" dist="38100" dir="2700000" algn="tl">
                    <a:srgbClr val="000000"/>
                  </a:outerShdw>
                </a:effectLst>
                <a:latin typeface="Times New Roman" pitchFamily="18" charset="0"/>
              </a:rPr>
              <a:t>CEZA KANUNU</a:t>
            </a:r>
            <a:r>
              <a:rPr lang="tr-TR" sz="2400" dirty="0">
                <a:latin typeface="Times New Roman" pitchFamily="18" charset="0"/>
              </a:rPr>
              <a:t> </a:t>
            </a:r>
          </a:p>
        </p:txBody>
      </p:sp>
      <p:sp>
        <p:nvSpPr>
          <p:cNvPr id="180237" name="Line 13"/>
          <p:cNvSpPr>
            <a:spLocks noChangeShapeType="1"/>
          </p:cNvSpPr>
          <p:nvPr/>
        </p:nvSpPr>
        <p:spPr bwMode="auto">
          <a:xfrm>
            <a:off x="1828800" y="3429000"/>
            <a:ext cx="0" cy="304800"/>
          </a:xfrm>
          <a:prstGeom prst="line">
            <a:avLst/>
          </a:prstGeom>
          <a:noFill/>
          <a:ln w="57150">
            <a:solidFill>
              <a:srgbClr val="FF33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8" name="Line 14"/>
          <p:cNvSpPr>
            <a:spLocks noChangeShapeType="1"/>
          </p:cNvSpPr>
          <p:nvPr/>
        </p:nvSpPr>
        <p:spPr bwMode="auto">
          <a:xfrm>
            <a:off x="914400" y="3733800"/>
            <a:ext cx="1752600" cy="0"/>
          </a:xfrm>
          <a:prstGeom prst="line">
            <a:avLst/>
          </a:prstGeom>
          <a:noFill/>
          <a:ln w="38100">
            <a:solidFill>
              <a:srgbClr val="FF3300"/>
            </a:solidFill>
            <a:round/>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39" name="Line 15"/>
          <p:cNvSpPr>
            <a:spLocks noChangeShapeType="1"/>
          </p:cNvSpPr>
          <p:nvPr/>
        </p:nvSpPr>
        <p:spPr bwMode="auto">
          <a:xfrm>
            <a:off x="914400" y="3733800"/>
            <a:ext cx="0" cy="457200"/>
          </a:xfrm>
          <a:prstGeom prst="line">
            <a:avLst/>
          </a:prstGeom>
          <a:noFill/>
          <a:ln w="38100">
            <a:solidFill>
              <a:srgbClr val="FF33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40" name="Rectangle 16"/>
          <p:cNvSpPr>
            <a:spLocks noChangeArrowheads="1"/>
          </p:cNvSpPr>
          <p:nvPr/>
        </p:nvSpPr>
        <p:spPr bwMode="auto">
          <a:xfrm>
            <a:off x="152400" y="4213225"/>
            <a:ext cx="1600200" cy="685800"/>
          </a:xfrm>
          <a:prstGeom prst="rect">
            <a:avLst/>
          </a:prstGeom>
          <a:noFill/>
          <a:ln w="9525">
            <a:solidFill>
              <a:srgbClr val="FF3300"/>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41" name="Text Box 17"/>
          <p:cNvSpPr txBox="1">
            <a:spLocks noChangeArrowheads="1"/>
          </p:cNvSpPr>
          <p:nvPr/>
        </p:nvSpPr>
        <p:spPr bwMode="auto">
          <a:xfrm>
            <a:off x="152400" y="4222750"/>
            <a:ext cx="1600200" cy="730250"/>
          </a:xfrm>
          <a:prstGeom prst="rect">
            <a:avLst/>
          </a:prstGeom>
          <a:noFill/>
          <a:ln w="9525">
            <a:noFill/>
            <a:miter lim="800000"/>
            <a:headEnd/>
            <a:tailEnd/>
          </a:ln>
          <a:effectLst/>
        </p:spPr>
        <p:txBody>
          <a:bodyPr>
            <a:spAutoFit/>
          </a:bodyPr>
          <a:lstStyle/>
          <a:p>
            <a:pPr algn="ctr" eaLnBrk="0" hangingPunct="0">
              <a:lnSpc>
                <a:spcPct val="70000"/>
              </a:lnSpc>
              <a:spcBef>
                <a:spcPct val="50000"/>
              </a:spcBef>
              <a:defRPr/>
            </a:pPr>
            <a:r>
              <a:rPr lang="tr-TR" b="1" i="1" dirty="0">
                <a:effectLst>
                  <a:outerShdw blurRad="38100" dist="38100" dir="2700000" algn="tl">
                    <a:srgbClr val="000000"/>
                  </a:outerShdw>
                </a:effectLst>
                <a:latin typeface="Times New Roman" pitchFamily="18" charset="0"/>
              </a:rPr>
              <a:t>Taksirle Ölüme Neden olma</a:t>
            </a:r>
            <a:endParaRPr lang="tr-TR" dirty="0">
              <a:latin typeface="Times New Roman" pitchFamily="18" charset="0"/>
            </a:endParaRPr>
          </a:p>
        </p:txBody>
      </p:sp>
      <p:sp>
        <p:nvSpPr>
          <p:cNvPr id="180242" name="Rectangle 18"/>
          <p:cNvSpPr>
            <a:spLocks noChangeArrowheads="1"/>
          </p:cNvSpPr>
          <p:nvPr/>
        </p:nvSpPr>
        <p:spPr bwMode="auto">
          <a:xfrm>
            <a:off x="1905000" y="4191000"/>
            <a:ext cx="1600200" cy="685800"/>
          </a:xfrm>
          <a:prstGeom prst="rect">
            <a:avLst/>
          </a:prstGeom>
          <a:noFill/>
          <a:ln w="9525">
            <a:solidFill>
              <a:srgbClr val="FF3300"/>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43" name="Text Box 19"/>
          <p:cNvSpPr txBox="1">
            <a:spLocks noChangeArrowheads="1"/>
          </p:cNvSpPr>
          <p:nvPr/>
        </p:nvSpPr>
        <p:spPr bwMode="auto">
          <a:xfrm>
            <a:off x="1905000" y="4191000"/>
            <a:ext cx="1600200" cy="730250"/>
          </a:xfrm>
          <a:prstGeom prst="rect">
            <a:avLst/>
          </a:prstGeom>
          <a:noFill/>
          <a:ln w="9525">
            <a:noFill/>
            <a:miter lim="800000"/>
            <a:headEnd/>
            <a:tailEnd/>
          </a:ln>
          <a:effectLst/>
        </p:spPr>
        <p:txBody>
          <a:bodyPr>
            <a:spAutoFit/>
          </a:bodyPr>
          <a:lstStyle/>
          <a:p>
            <a:pPr algn="ctr" eaLnBrk="0" hangingPunct="0">
              <a:lnSpc>
                <a:spcPct val="70000"/>
              </a:lnSpc>
              <a:spcBef>
                <a:spcPct val="50000"/>
              </a:spcBef>
              <a:defRPr/>
            </a:pPr>
            <a:r>
              <a:rPr lang="tr-TR" b="1" i="1" dirty="0">
                <a:effectLst>
                  <a:outerShdw blurRad="38100" dist="38100" dir="2700000" algn="tl">
                    <a:srgbClr val="000000"/>
                  </a:outerShdw>
                </a:effectLst>
                <a:latin typeface="Times New Roman" pitchFamily="18" charset="0"/>
              </a:rPr>
              <a:t>Taksirle Yaralanmaya Neden olma</a:t>
            </a:r>
            <a:endParaRPr lang="tr-TR" dirty="0">
              <a:latin typeface="Times New Roman" pitchFamily="18" charset="0"/>
            </a:endParaRPr>
          </a:p>
        </p:txBody>
      </p:sp>
      <p:sp>
        <p:nvSpPr>
          <p:cNvPr id="180244" name="Line 20"/>
          <p:cNvSpPr>
            <a:spLocks noChangeShapeType="1"/>
          </p:cNvSpPr>
          <p:nvPr/>
        </p:nvSpPr>
        <p:spPr bwMode="auto">
          <a:xfrm>
            <a:off x="2667000" y="3733800"/>
            <a:ext cx="0" cy="457200"/>
          </a:xfrm>
          <a:prstGeom prst="line">
            <a:avLst/>
          </a:prstGeom>
          <a:noFill/>
          <a:ln w="38100">
            <a:solidFill>
              <a:srgbClr val="FF33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dirty="0">
              <a:solidFill>
                <a:schemeClr val="bg1"/>
              </a:solidFill>
              <a:effectLst>
                <a:outerShdw blurRad="38100" dist="38100" dir="2700000" algn="tl">
                  <a:srgbClr val="000000">
                    <a:alpha val="43137"/>
                  </a:srgbClr>
                </a:outerShdw>
              </a:effectLst>
              <a:latin typeface="Times New Roman Tur" charset="-94"/>
            </a:endParaRPr>
          </a:p>
        </p:txBody>
      </p:sp>
      <p:sp>
        <p:nvSpPr>
          <p:cNvPr id="180245" name="Text Box 21"/>
          <p:cNvSpPr txBox="1">
            <a:spLocks noChangeArrowheads="1"/>
          </p:cNvSpPr>
          <p:nvPr/>
        </p:nvSpPr>
        <p:spPr bwMode="auto">
          <a:xfrm>
            <a:off x="4572000" y="2743200"/>
            <a:ext cx="1600200" cy="633413"/>
          </a:xfrm>
          <a:prstGeom prst="rect">
            <a:avLst/>
          </a:prstGeom>
          <a:noFill/>
          <a:ln w="9525">
            <a:noFill/>
            <a:miter lim="800000"/>
            <a:headEnd/>
            <a:tailEnd/>
          </a:ln>
          <a:effectLst/>
        </p:spPr>
        <p:txBody>
          <a:bodyPr>
            <a:spAutoFit/>
          </a:bodyPr>
          <a:lstStyle/>
          <a:p>
            <a:pPr algn="ctr" eaLnBrk="0" hangingPunct="0">
              <a:lnSpc>
                <a:spcPct val="80000"/>
              </a:lnSpc>
              <a:spcBef>
                <a:spcPct val="50000"/>
              </a:spcBef>
              <a:defRPr/>
            </a:pPr>
            <a:r>
              <a:rPr lang="tr-TR" b="1" i="1" dirty="0">
                <a:solidFill>
                  <a:srgbClr val="FFFF00"/>
                </a:solidFill>
                <a:effectLst>
                  <a:outerShdw blurRad="38100" dist="38100" dir="2700000" algn="tl">
                    <a:srgbClr val="000000"/>
                  </a:outerShdw>
                </a:effectLst>
                <a:latin typeface="Times New Roman" pitchFamily="18" charset="0"/>
              </a:rPr>
              <a:t> BORÇLAR  </a:t>
            </a:r>
            <a:r>
              <a:rPr lang="tr-TR" b="1" i="1" dirty="0" err="1">
                <a:solidFill>
                  <a:srgbClr val="FFFF00"/>
                </a:solidFill>
                <a:effectLst>
                  <a:outerShdw blurRad="38100" dist="38100" dir="2700000" algn="tl">
                    <a:srgbClr val="000000"/>
                  </a:outerShdw>
                </a:effectLst>
                <a:latin typeface="Times New Roman" pitchFamily="18" charset="0"/>
              </a:rPr>
              <a:t>Kn</a:t>
            </a:r>
            <a:r>
              <a:rPr lang="tr-TR" b="1" i="1" dirty="0">
                <a:solidFill>
                  <a:srgbClr val="FFFF00"/>
                </a:solidFill>
                <a:effectLst>
                  <a:outerShdw blurRad="38100" dist="38100" dir="2700000" algn="tl">
                    <a:srgbClr val="000000"/>
                  </a:outerShdw>
                </a:effectLst>
                <a:latin typeface="Times New Roman" pitchFamily="18" charset="0"/>
              </a:rPr>
              <a:t>.</a:t>
            </a:r>
            <a:r>
              <a:rPr lang="tr-TR" sz="2400" dirty="0">
                <a:latin typeface="Times New Roman" pitchFamily="18" charset="0"/>
              </a:rPr>
              <a:t> </a:t>
            </a:r>
          </a:p>
        </p:txBody>
      </p:sp>
      <p:sp>
        <p:nvSpPr>
          <p:cNvPr id="180246" name="Rectangle 22"/>
          <p:cNvSpPr>
            <a:spLocks noChangeArrowheads="1"/>
          </p:cNvSpPr>
          <p:nvPr/>
        </p:nvSpPr>
        <p:spPr bwMode="auto">
          <a:xfrm>
            <a:off x="4572000" y="2743200"/>
            <a:ext cx="1600200" cy="685800"/>
          </a:xfrm>
          <a:prstGeom prst="rect">
            <a:avLst/>
          </a:prstGeom>
          <a:noFill/>
          <a:ln w="9525">
            <a:solidFill>
              <a:srgbClr val="0000FF"/>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47" name="Text Box 23"/>
          <p:cNvSpPr txBox="1">
            <a:spLocks noChangeArrowheads="1"/>
          </p:cNvSpPr>
          <p:nvPr/>
        </p:nvSpPr>
        <p:spPr bwMode="auto">
          <a:xfrm>
            <a:off x="7162800" y="2743200"/>
            <a:ext cx="1600200" cy="1639888"/>
          </a:xfrm>
          <a:prstGeom prst="rect">
            <a:avLst/>
          </a:prstGeom>
          <a:noFill/>
          <a:ln w="9525">
            <a:noFill/>
            <a:miter lim="800000"/>
            <a:headEnd/>
            <a:tailEnd/>
          </a:ln>
          <a:effectLst/>
        </p:spPr>
        <p:txBody>
          <a:bodyPr>
            <a:spAutoFit/>
          </a:bodyPr>
          <a:lstStyle/>
          <a:p>
            <a:pPr algn="ctr" eaLnBrk="0" hangingPunct="0">
              <a:lnSpc>
                <a:spcPct val="80000"/>
              </a:lnSpc>
              <a:spcBef>
                <a:spcPct val="50000"/>
              </a:spcBef>
              <a:defRPr/>
            </a:pPr>
            <a:r>
              <a:rPr lang="tr-TR" b="1" i="1">
                <a:solidFill>
                  <a:srgbClr val="FFFF00"/>
                </a:solidFill>
                <a:effectLst>
                  <a:outerShdw blurRad="38100" dist="38100" dir="2700000" algn="tl">
                    <a:srgbClr val="000000"/>
                  </a:outerShdw>
                </a:effectLst>
                <a:latin typeface="Times New Roman" pitchFamily="18" charset="0"/>
              </a:rPr>
              <a:t>SİGORTA HUKUKU  5510  Sy. Y.</a:t>
            </a:r>
            <a:r>
              <a:rPr lang="tr-TR" sz="2400" b="1" i="1">
                <a:effectLst>
                  <a:outerShdw blurRad="38100" dist="38100" dir="2700000" algn="tl">
                    <a:srgbClr val="000000"/>
                  </a:outerShdw>
                </a:effectLst>
                <a:latin typeface="Times New Roman" pitchFamily="18" charset="0"/>
              </a:rPr>
              <a:t> </a:t>
            </a:r>
          </a:p>
          <a:p>
            <a:pPr algn="ctr" eaLnBrk="0" hangingPunct="0">
              <a:lnSpc>
                <a:spcPct val="80000"/>
              </a:lnSpc>
              <a:spcBef>
                <a:spcPct val="50000"/>
              </a:spcBef>
              <a:defRPr/>
            </a:pPr>
            <a:r>
              <a:rPr lang="tr-TR" sz="2400">
                <a:latin typeface="Times New Roman" pitchFamily="18" charset="0"/>
              </a:rPr>
              <a:t> </a:t>
            </a:r>
            <a:r>
              <a:rPr lang="tr-TR" sz="2400" i="1">
                <a:latin typeface="Times New Roman" pitchFamily="18" charset="0"/>
              </a:rPr>
              <a:t>Rücu    Tazminatı</a:t>
            </a:r>
          </a:p>
        </p:txBody>
      </p:sp>
      <p:sp>
        <p:nvSpPr>
          <p:cNvPr id="180248" name="Rectangle 24"/>
          <p:cNvSpPr>
            <a:spLocks noChangeArrowheads="1"/>
          </p:cNvSpPr>
          <p:nvPr/>
        </p:nvSpPr>
        <p:spPr bwMode="auto">
          <a:xfrm>
            <a:off x="7162800" y="2743200"/>
            <a:ext cx="1600200" cy="838200"/>
          </a:xfrm>
          <a:prstGeom prst="rect">
            <a:avLst/>
          </a:prstGeom>
          <a:noFill/>
          <a:ln w="9525">
            <a:solidFill>
              <a:srgbClr val="006600"/>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49" name="Line 25"/>
          <p:cNvSpPr>
            <a:spLocks noChangeShapeType="1"/>
          </p:cNvSpPr>
          <p:nvPr/>
        </p:nvSpPr>
        <p:spPr bwMode="auto">
          <a:xfrm>
            <a:off x="5334000" y="3429000"/>
            <a:ext cx="0" cy="304800"/>
          </a:xfrm>
          <a:prstGeom prst="line">
            <a:avLst/>
          </a:prstGeom>
          <a:noFill/>
          <a:ln w="5715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0" name="Line 26"/>
          <p:cNvSpPr>
            <a:spLocks noChangeShapeType="1"/>
          </p:cNvSpPr>
          <p:nvPr/>
        </p:nvSpPr>
        <p:spPr bwMode="auto">
          <a:xfrm>
            <a:off x="4419600" y="3733800"/>
            <a:ext cx="1752600" cy="0"/>
          </a:xfrm>
          <a:prstGeom prst="line">
            <a:avLst/>
          </a:prstGeom>
          <a:noFill/>
          <a:ln w="38100">
            <a:solidFill>
              <a:srgbClr val="0000FF"/>
            </a:solidFill>
            <a:round/>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1" name="Line 27"/>
          <p:cNvSpPr>
            <a:spLocks noChangeShapeType="1"/>
          </p:cNvSpPr>
          <p:nvPr/>
        </p:nvSpPr>
        <p:spPr bwMode="auto">
          <a:xfrm>
            <a:off x="4419600" y="3733800"/>
            <a:ext cx="0" cy="457200"/>
          </a:xfrm>
          <a:prstGeom prst="line">
            <a:avLst/>
          </a:prstGeom>
          <a:noFill/>
          <a:ln w="3810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2" name="Rectangle 28"/>
          <p:cNvSpPr>
            <a:spLocks noChangeArrowheads="1"/>
          </p:cNvSpPr>
          <p:nvPr/>
        </p:nvSpPr>
        <p:spPr bwMode="auto">
          <a:xfrm>
            <a:off x="3657600" y="4213225"/>
            <a:ext cx="1600200" cy="685800"/>
          </a:xfrm>
          <a:prstGeom prst="rect">
            <a:avLst/>
          </a:prstGeom>
          <a:noFill/>
          <a:ln w="9525">
            <a:solidFill>
              <a:srgbClr val="0000FF"/>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3" name="Text Box 29"/>
          <p:cNvSpPr txBox="1">
            <a:spLocks noChangeArrowheads="1"/>
          </p:cNvSpPr>
          <p:nvPr/>
        </p:nvSpPr>
        <p:spPr bwMode="auto">
          <a:xfrm>
            <a:off x="3657600" y="4222750"/>
            <a:ext cx="1600200" cy="669925"/>
          </a:xfrm>
          <a:prstGeom prst="rect">
            <a:avLst/>
          </a:prstGeom>
          <a:noFill/>
          <a:ln w="9525">
            <a:noFill/>
            <a:miter lim="800000"/>
            <a:headEnd/>
            <a:tailEnd/>
          </a:ln>
          <a:effectLst/>
        </p:spPr>
        <p:txBody>
          <a:bodyPr>
            <a:spAutoFit/>
          </a:bodyPr>
          <a:lstStyle/>
          <a:p>
            <a:pPr algn="ctr" eaLnBrk="0" hangingPunct="0">
              <a:lnSpc>
                <a:spcPct val="70000"/>
              </a:lnSpc>
              <a:spcBef>
                <a:spcPct val="50000"/>
              </a:spcBef>
              <a:defRPr/>
            </a:pPr>
            <a:r>
              <a:rPr lang="tr-TR" b="1" i="1" dirty="0">
                <a:effectLst>
                  <a:outerShdw blurRad="38100" dist="38100" dir="2700000" algn="tl">
                    <a:srgbClr val="000000"/>
                  </a:outerShdw>
                </a:effectLst>
                <a:latin typeface="Times New Roman" pitchFamily="18" charset="0"/>
              </a:rPr>
              <a:t>Maddi</a:t>
            </a:r>
          </a:p>
          <a:p>
            <a:pPr algn="ctr" eaLnBrk="0" hangingPunct="0">
              <a:lnSpc>
                <a:spcPct val="70000"/>
              </a:lnSpc>
              <a:spcBef>
                <a:spcPct val="50000"/>
              </a:spcBef>
              <a:defRPr/>
            </a:pPr>
            <a:r>
              <a:rPr lang="tr-TR" b="1" i="1" dirty="0">
                <a:effectLst>
                  <a:outerShdw blurRad="38100" dist="38100" dir="2700000" algn="tl">
                    <a:srgbClr val="000000"/>
                  </a:outerShdw>
                </a:effectLst>
                <a:latin typeface="Times New Roman" pitchFamily="18" charset="0"/>
              </a:rPr>
              <a:t>Tazminat</a:t>
            </a:r>
            <a:endParaRPr lang="tr-TR" dirty="0">
              <a:latin typeface="Times New Roman" pitchFamily="18" charset="0"/>
            </a:endParaRPr>
          </a:p>
        </p:txBody>
      </p:sp>
      <p:sp>
        <p:nvSpPr>
          <p:cNvPr id="180254" name="Rectangle 30"/>
          <p:cNvSpPr>
            <a:spLocks noChangeArrowheads="1"/>
          </p:cNvSpPr>
          <p:nvPr/>
        </p:nvSpPr>
        <p:spPr bwMode="auto">
          <a:xfrm>
            <a:off x="5410200" y="4191000"/>
            <a:ext cx="1600200" cy="685800"/>
          </a:xfrm>
          <a:prstGeom prst="rect">
            <a:avLst/>
          </a:prstGeom>
          <a:noFill/>
          <a:ln w="9525">
            <a:solidFill>
              <a:srgbClr val="0000FF"/>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5" name="Text Box 31"/>
          <p:cNvSpPr txBox="1">
            <a:spLocks noChangeArrowheads="1"/>
          </p:cNvSpPr>
          <p:nvPr/>
        </p:nvSpPr>
        <p:spPr bwMode="auto">
          <a:xfrm>
            <a:off x="5410200" y="4191000"/>
            <a:ext cx="1600200" cy="669925"/>
          </a:xfrm>
          <a:prstGeom prst="rect">
            <a:avLst/>
          </a:prstGeom>
          <a:noFill/>
          <a:ln w="9525">
            <a:noFill/>
            <a:miter lim="800000"/>
            <a:headEnd/>
            <a:tailEnd/>
          </a:ln>
          <a:effectLst/>
        </p:spPr>
        <p:txBody>
          <a:bodyPr>
            <a:spAutoFit/>
          </a:bodyPr>
          <a:lstStyle/>
          <a:p>
            <a:pPr algn="ctr" eaLnBrk="0" hangingPunct="0">
              <a:lnSpc>
                <a:spcPct val="70000"/>
              </a:lnSpc>
              <a:spcBef>
                <a:spcPct val="50000"/>
              </a:spcBef>
              <a:defRPr/>
            </a:pPr>
            <a:r>
              <a:rPr lang="tr-TR" b="1" i="1">
                <a:effectLst>
                  <a:outerShdw blurRad="38100" dist="38100" dir="2700000" algn="tl">
                    <a:srgbClr val="000000"/>
                  </a:outerShdw>
                </a:effectLst>
                <a:latin typeface="Times New Roman" pitchFamily="18" charset="0"/>
              </a:rPr>
              <a:t>Manevi</a:t>
            </a:r>
          </a:p>
          <a:p>
            <a:pPr algn="ctr" eaLnBrk="0" hangingPunct="0">
              <a:lnSpc>
                <a:spcPct val="70000"/>
              </a:lnSpc>
              <a:spcBef>
                <a:spcPct val="50000"/>
              </a:spcBef>
              <a:defRPr/>
            </a:pPr>
            <a:r>
              <a:rPr lang="tr-TR" b="1" i="1">
                <a:effectLst>
                  <a:outerShdw blurRad="38100" dist="38100" dir="2700000" algn="tl">
                    <a:srgbClr val="000000"/>
                  </a:outerShdw>
                </a:effectLst>
                <a:latin typeface="Times New Roman" pitchFamily="18" charset="0"/>
              </a:rPr>
              <a:t>Tazminat</a:t>
            </a:r>
            <a:endParaRPr lang="tr-TR">
              <a:latin typeface="Times New Roman" pitchFamily="18" charset="0"/>
            </a:endParaRPr>
          </a:p>
        </p:txBody>
      </p:sp>
      <p:sp>
        <p:nvSpPr>
          <p:cNvPr id="180256" name="Line 32"/>
          <p:cNvSpPr>
            <a:spLocks noChangeShapeType="1"/>
          </p:cNvSpPr>
          <p:nvPr/>
        </p:nvSpPr>
        <p:spPr bwMode="auto">
          <a:xfrm>
            <a:off x="6172200" y="3733800"/>
            <a:ext cx="0" cy="457200"/>
          </a:xfrm>
          <a:prstGeom prst="line">
            <a:avLst/>
          </a:prstGeom>
          <a:noFill/>
          <a:ln w="3810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7" name="Line 33"/>
          <p:cNvSpPr>
            <a:spLocks noChangeShapeType="1"/>
          </p:cNvSpPr>
          <p:nvPr/>
        </p:nvSpPr>
        <p:spPr bwMode="auto">
          <a:xfrm>
            <a:off x="4419600" y="4930775"/>
            <a:ext cx="0" cy="304800"/>
          </a:xfrm>
          <a:prstGeom prst="line">
            <a:avLst/>
          </a:prstGeom>
          <a:noFill/>
          <a:ln w="5715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8" name="Line 34"/>
          <p:cNvSpPr>
            <a:spLocks noChangeShapeType="1"/>
          </p:cNvSpPr>
          <p:nvPr/>
        </p:nvSpPr>
        <p:spPr bwMode="auto">
          <a:xfrm>
            <a:off x="3505200" y="5235575"/>
            <a:ext cx="1752600" cy="0"/>
          </a:xfrm>
          <a:prstGeom prst="line">
            <a:avLst/>
          </a:prstGeom>
          <a:noFill/>
          <a:ln w="38100">
            <a:solidFill>
              <a:srgbClr val="0000FF"/>
            </a:solidFill>
            <a:round/>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59" name="Line 35"/>
          <p:cNvSpPr>
            <a:spLocks noChangeShapeType="1"/>
          </p:cNvSpPr>
          <p:nvPr/>
        </p:nvSpPr>
        <p:spPr bwMode="auto">
          <a:xfrm>
            <a:off x="3500438" y="5286375"/>
            <a:ext cx="0" cy="457200"/>
          </a:xfrm>
          <a:prstGeom prst="line">
            <a:avLst/>
          </a:prstGeom>
          <a:noFill/>
          <a:ln w="3810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60" name="Rectangle 36"/>
          <p:cNvSpPr>
            <a:spLocks noChangeArrowheads="1"/>
          </p:cNvSpPr>
          <p:nvPr/>
        </p:nvSpPr>
        <p:spPr bwMode="auto">
          <a:xfrm>
            <a:off x="2743200" y="5715000"/>
            <a:ext cx="1600200" cy="685800"/>
          </a:xfrm>
          <a:prstGeom prst="rect">
            <a:avLst/>
          </a:prstGeom>
          <a:noFill/>
          <a:ln w="9525">
            <a:solidFill>
              <a:srgbClr val="0000FF"/>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62" name="Rectangle 38"/>
          <p:cNvSpPr>
            <a:spLocks noChangeArrowheads="1"/>
          </p:cNvSpPr>
          <p:nvPr/>
        </p:nvSpPr>
        <p:spPr bwMode="auto">
          <a:xfrm>
            <a:off x="4495800" y="5692775"/>
            <a:ext cx="1600200" cy="685800"/>
          </a:xfrm>
          <a:prstGeom prst="rect">
            <a:avLst/>
          </a:prstGeom>
          <a:noFill/>
          <a:ln w="9525">
            <a:solidFill>
              <a:srgbClr val="0000FF"/>
            </a:solidFill>
            <a:miter lim="800000"/>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63" name="Text Box 39"/>
          <p:cNvSpPr txBox="1">
            <a:spLocks noChangeArrowheads="1"/>
          </p:cNvSpPr>
          <p:nvPr/>
        </p:nvSpPr>
        <p:spPr bwMode="auto">
          <a:xfrm>
            <a:off x="4495800" y="5692775"/>
            <a:ext cx="1600200" cy="900113"/>
          </a:xfrm>
          <a:prstGeom prst="rect">
            <a:avLst/>
          </a:prstGeom>
          <a:noFill/>
          <a:ln w="9525">
            <a:noFill/>
            <a:miter lim="800000"/>
            <a:headEnd/>
            <a:tailEnd/>
          </a:ln>
          <a:effectLst/>
        </p:spPr>
        <p:txBody>
          <a:bodyPr>
            <a:spAutoFit/>
          </a:bodyPr>
          <a:lstStyle/>
          <a:p>
            <a:pPr algn="ctr" eaLnBrk="0" hangingPunct="0">
              <a:lnSpc>
                <a:spcPct val="70000"/>
              </a:lnSpc>
              <a:spcBef>
                <a:spcPct val="50000"/>
              </a:spcBef>
              <a:defRPr/>
            </a:pPr>
            <a:r>
              <a:rPr lang="tr-TR" sz="1600" b="1" i="1">
                <a:effectLst>
                  <a:outerShdw blurRad="38100" dist="38100" dir="2700000" algn="tl">
                    <a:srgbClr val="000000"/>
                  </a:outerShdw>
                </a:effectLst>
              </a:rPr>
              <a:t>Destekten Yoksun Kalma</a:t>
            </a:r>
            <a:endParaRPr lang="tr-TR" sz="1600" b="1"/>
          </a:p>
          <a:p>
            <a:pPr algn="ctr" eaLnBrk="0" hangingPunct="0">
              <a:lnSpc>
                <a:spcPct val="70000"/>
              </a:lnSpc>
              <a:spcBef>
                <a:spcPct val="50000"/>
              </a:spcBef>
              <a:defRPr/>
            </a:pPr>
            <a:endParaRPr lang="tr-TR" sz="1600" b="1" i="1">
              <a:effectLst>
                <a:outerShdw blurRad="38100" dist="38100" dir="2700000" algn="tl">
                  <a:srgbClr val="000000"/>
                </a:outerShdw>
              </a:effectLst>
              <a:latin typeface="Times New Roman" pitchFamily="18" charset="0"/>
            </a:endParaRPr>
          </a:p>
        </p:txBody>
      </p:sp>
      <p:sp>
        <p:nvSpPr>
          <p:cNvPr id="180264" name="Line 40"/>
          <p:cNvSpPr>
            <a:spLocks noChangeShapeType="1"/>
          </p:cNvSpPr>
          <p:nvPr/>
        </p:nvSpPr>
        <p:spPr bwMode="auto">
          <a:xfrm>
            <a:off x="5257800" y="5235575"/>
            <a:ext cx="0" cy="457200"/>
          </a:xfrm>
          <a:prstGeom prst="line">
            <a:avLst/>
          </a:prstGeom>
          <a:noFill/>
          <a:ln w="38100">
            <a:solidFill>
              <a:srgbClr val="0000FF"/>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45" name="Line 20"/>
          <p:cNvSpPr>
            <a:spLocks noChangeShapeType="1"/>
          </p:cNvSpPr>
          <p:nvPr/>
        </p:nvSpPr>
        <p:spPr bwMode="auto">
          <a:xfrm>
            <a:off x="3429000" y="3143250"/>
            <a:ext cx="46038" cy="571500"/>
          </a:xfrm>
          <a:prstGeom prst="line">
            <a:avLst/>
          </a:prstGeom>
          <a:noFill/>
          <a:ln w="38100">
            <a:solidFill>
              <a:srgbClr val="FF3300"/>
            </a:solidFill>
            <a:round/>
            <a:headEnd/>
            <a:tailEnd type="triangle" w="med" len="me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46" name="Line 14"/>
          <p:cNvSpPr>
            <a:spLocks noChangeShapeType="1"/>
          </p:cNvSpPr>
          <p:nvPr/>
        </p:nvSpPr>
        <p:spPr bwMode="auto">
          <a:xfrm flipV="1">
            <a:off x="2643188" y="3143250"/>
            <a:ext cx="785812" cy="46038"/>
          </a:xfrm>
          <a:prstGeom prst="line">
            <a:avLst/>
          </a:prstGeom>
          <a:noFill/>
          <a:ln w="38100">
            <a:solidFill>
              <a:srgbClr val="FF3300"/>
            </a:solidFill>
            <a:round/>
            <a:headEnd/>
            <a:tailEnd/>
          </a:ln>
          <a:effectLst/>
        </p:spPr>
        <p:txBody>
          <a:bodyPr wrap="none" anchor="ctr"/>
          <a:lstStyle/>
          <a:p>
            <a:pPr algn="ctr">
              <a:spcBef>
                <a:spcPct val="20000"/>
              </a:spcBef>
              <a:buClr>
                <a:schemeClr val="hlink"/>
              </a:buClr>
              <a:buFont typeface="Wingdings" pitchFamily="2" charset="2"/>
              <a:buNone/>
              <a:defRPr/>
            </a:pPr>
            <a:endParaRPr lang="tr-TR" sz="6000" b="1" i="1">
              <a:solidFill>
                <a:schemeClr val="bg1"/>
              </a:solidFill>
              <a:effectLst>
                <a:outerShdw blurRad="38100" dist="38100" dir="2700000" algn="tl">
                  <a:srgbClr val="000000">
                    <a:alpha val="43137"/>
                  </a:srgbClr>
                </a:outerShdw>
              </a:effectLst>
              <a:latin typeface="Times New Roman Tur" charset="-94"/>
            </a:endParaRPr>
          </a:p>
        </p:txBody>
      </p:sp>
      <p:sp>
        <p:nvSpPr>
          <p:cNvPr id="180261" name="Text Box 37"/>
          <p:cNvSpPr txBox="1">
            <a:spLocks noChangeArrowheads="1"/>
          </p:cNvSpPr>
          <p:nvPr/>
        </p:nvSpPr>
        <p:spPr bwMode="auto">
          <a:xfrm>
            <a:off x="2771775" y="5851525"/>
            <a:ext cx="1600200" cy="581025"/>
          </a:xfrm>
          <a:prstGeom prst="rect">
            <a:avLst/>
          </a:prstGeom>
          <a:noFill/>
          <a:ln w="9525">
            <a:noFill/>
            <a:miter lim="800000"/>
            <a:headEnd/>
            <a:tailEnd/>
          </a:ln>
          <a:effectLst/>
        </p:spPr>
        <p:txBody>
          <a:bodyPr>
            <a:spAutoFit/>
          </a:bodyPr>
          <a:lstStyle/>
          <a:p>
            <a:pPr>
              <a:defRPr/>
            </a:pPr>
            <a:r>
              <a:rPr lang="tr-TR" sz="1600" b="1" i="1">
                <a:effectLst>
                  <a:outerShdw blurRad="38100" dist="38100" dir="2700000" algn="tl">
                    <a:srgbClr val="000000"/>
                  </a:outerShdw>
                </a:effectLst>
              </a:rPr>
              <a:t>İş</a:t>
            </a:r>
          </a:p>
          <a:p>
            <a:pPr>
              <a:defRPr/>
            </a:pPr>
            <a:r>
              <a:rPr lang="tr-TR" sz="1600" b="1" i="1">
                <a:effectLst>
                  <a:outerShdw blurRad="38100" dist="38100" dir="2700000" algn="tl">
                    <a:srgbClr val="000000"/>
                  </a:outerShdw>
                </a:effectLst>
              </a:rPr>
              <a:t>Göremezlik</a:t>
            </a:r>
          </a:p>
        </p:txBody>
      </p:sp>
    </p:spTree>
    <p:extLst>
      <p:ext uri="{BB962C8B-B14F-4D97-AF65-F5344CB8AC3E}">
        <p14:creationId xmlns:p14="http://schemas.microsoft.com/office/powerpoint/2010/main" val="3931910950"/>
      </p:ext>
    </p:extLst>
  </p:cSld>
  <p:clrMapOvr>
    <a:masterClrMapping/>
  </p:clrMapOvr>
  <mc:AlternateContent xmlns:mc="http://schemas.openxmlformats.org/markup-compatibility/2006" xmlns:p14="http://schemas.microsoft.com/office/powerpoint/2010/main">
    <mc:Choice Requires="p14">
      <p:transition spd="slow" p14:dur="2000" advClick="0" advTm="40000"/>
    </mc:Choice>
    <mc:Fallback xmlns="">
      <p:transition spd="slow" advClick="0" advTm="4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272" fill="hold" grpId="0" nodeType="afterEffect">
                                  <p:stCondLst>
                                    <p:cond delay="500"/>
                                  </p:stCondLst>
                                  <p:childTnLst>
                                    <p:set>
                                      <p:cBhvr>
                                        <p:cTn id="6" dur="1" fill="hold">
                                          <p:stCondLst>
                                            <p:cond delay="0"/>
                                          </p:stCondLst>
                                        </p:cTn>
                                        <p:tgtEl>
                                          <p:spTgt spid="180229"/>
                                        </p:tgtEl>
                                        <p:attrNameLst>
                                          <p:attrName>style.visibility</p:attrName>
                                        </p:attrNameLst>
                                      </p:cBhvr>
                                      <p:to>
                                        <p:strVal val="visible"/>
                                      </p:to>
                                    </p:set>
                                    <p:anim calcmode="lin" valueType="num">
                                      <p:cBhvr>
                                        <p:cTn id="7" dur="500" fill="hold"/>
                                        <p:tgtEl>
                                          <p:spTgt spid="180229"/>
                                        </p:tgtEl>
                                        <p:attrNameLst>
                                          <p:attrName>ppt_w</p:attrName>
                                        </p:attrNameLst>
                                      </p:cBhvr>
                                      <p:tavLst>
                                        <p:tav tm="0">
                                          <p:val>
                                            <p:strVal val="2/3*#ppt_w"/>
                                          </p:val>
                                        </p:tav>
                                        <p:tav tm="100000">
                                          <p:val>
                                            <p:strVal val="#ppt_w"/>
                                          </p:val>
                                        </p:tav>
                                      </p:tavLst>
                                    </p:anim>
                                    <p:anim calcmode="lin" valueType="num">
                                      <p:cBhvr>
                                        <p:cTn id="8" dur="500" fill="hold"/>
                                        <p:tgtEl>
                                          <p:spTgt spid="180229"/>
                                        </p:tgtEl>
                                        <p:attrNameLst>
                                          <p:attrName>ppt_h</p:attrName>
                                        </p:attrNameLst>
                                      </p:cBhvr>
                                      <p:tavLst>
                                        <p:tav tm="0">
                                          <p:val>
                                            <p:strVal val="2/3*#ppt_h"/>
                                          </p:val>
                                        </p:tav>
                                        <p:tav tm="100000">
                                          <p:val>
                                            <p:strVal val="#ppt_h"/>
                                          </p:val>
                                        </p:tav>
                                      </p:tavLst>
                                    </p:anim>
                                  </p:childTnLst>
                                </p:cTn>
                              </p:par>
                            </p:childTnLst>
                          </p:cTn>
                        </p:par>
                        <p:par>
                          <p:cTn id="9" fill="hold" nodeType="afterGroup">
                            <p:stCondLst>
                              <p:cond delay="1000"/>
                            </p:stCondLst>
                            <p:childTnLst>
                              <p:par>
                                <p:cTn id="10" presetID="5" presetClass="entr" presetSubtype="10" fill="hold" grpId="0" nodeType="afterEffect">
                                  <p:stCondLst>
                                    <p:cond delay="500"/>
                                  </p:stCondLst>
                                  <p:childTnLst>
                                    <p:set>
                                      <p:cBhvr>
                                        <p:cTn id="11" dur="1" fill="hold">
                                          <p:stCondLst>
                                            <p:cond delay="0"/>
                                          </p:stCondLst>
                                        </p:cTn>
                                        <p:tgtEl>
                                          <p:spTgt spid="180228"/>
                                        </p:tgtEl>
                                        <p:attrNameLst>
                                          <p:attrName>style.visibility</p:attrName>
                                        </p:attrNameLst>
                                      </p:cBhvr>
                                      <p:to>
                                        <p:strVal val="visible"/>
                                      </p:to>
                                    </p:set>
                                    <p:animEffect transition="in" filter="checkerboard(across)">
                                      <p:cBhvr>
                                        <p:cTn id="12" dur="500"/>
                                        <p:tgtEl>
                                          <p:spTgt spid="180228"/>
                                        </p:tgtEl>
                                      </p:cBhvr>
                                    </p:animEffect>
                                  </p:childTnLst>
                                </p:cTn>
                              </p:par>
                            </p:childTnLst>
                          </p:cTn>
                        </p:par>
                        <p:par>
                          <p:cTn id="13" fill="hold" nodeType="afterGroup">
                            <p:stCondLst>
                              <p:cond delay="2000"/>
                            </p:stCondLst>
                            <p:childTnLst>
                              <p:par>
                                <p:cTn id="14" presetID="23" presetClass="entr" presetSubtype="36" fill="hold" nodeType="afterEffect">
                                  <p:stCondLst>
                                    <p:cond delay="500"/>
                                  </p:stCondLst>
                                  <p:childTnLst>
                                    <p:set>
                                      <p:cBhvr>
                                        <p:cTn id="15" dur="1" fill="hold">
                                          <p:stCondLst>
                                            <p:cond delay="0"/>
                                          </p:stCondLst>
                                        </p:cTn>
                                        <p:tgtEl>
                                          <p:spTgt spid="180230"/>
                                        </p:tgtEl>
                                        <p:attrNameLst>
                                          <p:attrName>style.visibility</p:attrName>
                                        </p:attrNameLst>
                                      </p:cBhvr>
                                      <p:to>
                                        <p:strVal val="visible"/>
                                      </p:to>
                                    </p:set>
                                    <p:anim calcmode="lin" valueType="num">
                                      <p:cBhvr>
                                        <p:cTn id="16" dur="500" fill="hold"/>
                                        <p:tgtEl>
                                          <p:spTgt spid="180230"/>
                                        </p:tgtEl>
                                        <p:attrNameLst>
                                          <p:attrName>ppt_w</p:attrName>
                                        </p:attrNameLst>
                                      </p:cBhvr>
                                      <p:tavLst>
                                        <p:tav tm="0">
                                          <p:val>
                                            <p:strVal val="(6*min(max(#ppt_w*#ppt_h,.3),1)-7.4)/-.7*#ppt_w"/>
                                          </p:val>
                                        </p:tav>
                                        <p:tav tm="100000">
                                          <p:val>
                                            <p:strVal val="#ppt_w"/>
                                          </p:val>
                                        </p:tav>
                                      </p:tavLst>
                                    </p:anim>
                                    <p:anim calcmode="lin" valueType="num">
                                      <p:cBhvr>
                                        <p:cTn id="17" dur="500" fill="hold"/>
                                        <p:tgtEl>
                                          <p:spTgt spid="180230"/>
                                        </p:tgtEl>
                                        <p:attrNameLst>
                                          <p:attrName>ppt_h</p:attrName>
                                        </p:attrNameLst>
                                      </p:cBhvr>
                                      <p:tavLst>
                                        <p:tav tm="0">
                                          <p:val>
                                            <p:strVal val="(6*min(max(#ppt_w*#ppt_h,.3),1)-7.4)/-.7*#ppt_h"/>
                                          </p:val>
                                        </p:tav>
                                        <p:tav tm="100000">
                                          <p:val>
                                            <p:strVal val="#ppt_h"/>
                                          </p:val>
                                        </p:tav>
                                      </p:tavLst>
                                    </p:anim>
                                    <p:anim calcmode="lin" valueType="num">
                                      <p:cBhvr>
                                        <p:cTn id="18" dur="500" fill="hold"/>
                                        <p:tgtEl>
                                          <p:spTgt spid="180230"/>
                                        </p:tgtEl>
                                        <p:attrNameLst>
                                          <p:attrName>ppt_x</p:attrName>
                                        </p:attrNameLst>
                                      </p:cBhvr>
                                      <p:tavLst>
                                        <p:tav tm="0">
                                          <p:val>
                                            <p:fltVal val="0.5"/>
                                          </p:val>
                                        </p:tav>
                                        <p:tav tm="100000">
                                          <p:val>
                                            <p:strVal val="#ppt_x"/>
                                          </p:val>
                                        </p:tav>
                                      </p:tavLst>
                                    </p:anim>
                                    <p:anim calcmode="lin" valueType="num">
                                      <p:cBhvr>
                                        <p:cTn id="19" dur="500" fill="hold"/>
                                        <p:tgtEl>
                                          <p:spTgt spid="180230"/>
                                        </p:tgtEl>
                                        <p:attrNameLst>
                                          <p:attrName>ppt_y</p:attrName>
                                        </p:attrNameLst>
                                      </p:cBhvr>
                                      <p:tavLst>
                                        <p:tav tm="0">
                                          <p:val>
                                            <p:strVal val="1+(6*min(max(#ppt_w*#ppt_h,.3),1)-7.4)/-.7*#ppt_h/2"/>
                                          </p:val>
                                        </p:tav>
                                        <p:tav tm="100000">
                                          <p:val>
                                            <p:strVal val="#ppt_y"/>
                                          </p:val>
                                        </p:tav>
                                      </p:tavLst>
                                    </p:anim>
                                  </p:childTnLst>
                                </p:cTn>
                              </p:par>
                            </p:childTnLst>
                          </p:cTn>
                        </p:par>
                        <p:par>
                          <p:cTn id="20" fill="hold" nodeType="afterGroup">
                            <p:stCondLst>
                              <p:cond delay="3000"/>
                            </p:stCondLst>
                            <p:childTnLst>
                              <p:par>
                                <p:cTn id="21" presetID="23" presetClass="entr" presetSubtype="36" fill="hold" nodeType="afterEffect">
                                  <p:stCondLst>
                                    <p:cond delay="500"/>
                                  </p:stCondLst>
                                  <p:childTnLst>
                                    <p:set>
                                      <p:cBhvr>
                                        <p:cTn id="22" dur="1" fill="hold">
                                          <p:stCondLst>
                                            <p:cond delay="0"/>
                                          </p:stCondLst>
                                        </p:cTn>
                                        <p:tgtEl>
                                          <p:spTgt spid="180231"/>
                                        </p:tgtEl>
                                        <p:attrNameLst>
                                          <p:attrName>style.visibility</p:attrName>
                                        </p:attrNameLst>
                                      </p:cBhvr>
                                      <p:to>
                                        <p:strVal val="visible"/>
                                      </p:to>
                                    </p:set>
                                    <p:anim calcmode="lin" valueType="num">
                                      <p:cBhvr>
                                        <p:cTn id="23" dur="500" fill="hold"/>
                                        <p:tgtEl>
                                          <p:spTgt spid="180231"/>
                                        </p:tgtEl>
                                        <p:attrNameLst>
                                          <p:attrName>ppt_w</p:attrName>
                                        </p:attrNameLst>
                                      </p:cBhvr>
                                      <p:tavLst>
                                        <p:tav tm="0">
                                          <p:val>
                                            <p:strVal val="(6*min(max(#ppt_w*#ppt_h,.3),1)-7.4)/-.7*#ppt_w"/>
                                          </p:val>
                                        </p:tav>
                                        <p:tav tm="100000">
                                          <p:val>
                                            <p:strVal val="#ppt_w"/>
                                          </p:val>
                                        </p:tav>
                                      </p:tavLst>
                                    </p:anim>
                                    <p:anim calcmode="lin" valueType="num">
                                      <p:cBhvr>
                                        <p:cTn id="24" dur="500" fill="hold"/>
                                        <p:tgtEl>
                                          <p:spTgt spid="180231"/>
                                        </p:tgtEl>
                                        <p:attrNameLst>
                                          <p:attrName>ppt_h</p:attrName>
                                        </p:attrNameLst>
                                      </p:cBhvr>
                                      <p:tavLst>
                                        <p:tav tm="0">
                                          <p:val>
                                            <p:strVal val="(6*min(max(#ppt_w*#ppt_h,.3),1)-7.4)/-.7*#ppt_h"/>
                                          </p:val>
                                        </p:tav>
                                        <p:tav tm="100000">
                                          <p:val>
                                            <p:strVal val="#ppt_h"/>
                                          </p:val>
                                        </p:tav>
                                      </p:tavLst>
                                    </p:anim>
                                    <p:anim calcmode="lin" valueType="num">
                                      <p:cBhvr>
                                        <p:cTn id="25" dur="500" fill="hold"/>
                                        <p:tgtEl>
                                          <p:spTgt spid="180231"/>
                                        </p:tgtEl>
                                        <p:attrNameLst>
                                          <p:attrName>ppt_x</p:attrName>
                                        </p:attrNameLst>
                                      </p:cBhvr>
                                      <p:tavLst>
                                        <p:tav tm="0">
                                          <p:val>
                                            <p:fltVal val="0.5"/>
                                          </p:val>
                                        </p:tav>
                                        <p:tav tm="100000">
                                          <p:val>
                                            <p:strVal val="#ppt_x"/>
                                          </p:val>
                                        </p:tav>
                                      </p:tavLst>
                                    </p:anim>
                                    <p:anim calcmode="lin" valueType="num">
                                      <p:cBhvr>
                                        <p:cTn id="26" dur="500" fill="hold"/>
                                        <p:tgtEl>
                                          <p:spTgt spid="180231"/>
                                        </p:tgtEl>
                                        <p:attrNameLst>
                                          <p:attrName>ppt_y</p:attrName>
                                        </p:attrNameLst>
                                      </p:cBhvr>
                                      <p:tavLst>
                                        <p:tav tm="0">
                                          <p:val>
                                            <p:strVal val="1+(6*min(max(#ppt_w*#ppt_h,.3),1)-7.4)/-.7*#ppt_h/2"/>
                                          </p:val>
                                        </p:tav>
                                        <p:tav tm="100000">
                                          <p:val>
                                            <p:strVal val="#ppt_y"/>
                                          </p:val>
                                        </p:tav>
                                      </p:tavLst>
                                    </p:anim>
                                  </p:childTnLst>
                                </p:cTn>
                              </p:par>
                            </p:childTnLst>
                          </p:cTn>
                        </p:par>
                        <p:par>
                          <p:cTn id="27" fill="hold" nodeType="afterGroup">
                            <p:stCondLst>
                              <p:cond delay="4000"/>
                            </p:stCondLst>
                            <p:childTnLst>
                              <p:par>
                                <p:cTn id="28" presetID="23" presetClass="entr" presetSubtype="36" fill="hold" nodeType="afterEffect">
                                  <p:stCondLst>
                                    <p:cond delay="500"/>
                                  </p:stCondLst>
                                  <p:childTnLst>
                                    <p:set>
                                      <p:cBhvr>
                                        <p:cTn id="29" dur="1" fill="hold">
                                          <p:stCondLst>
                                            <p:cond delay="0"/>
                                          </p:stCondLst>
                                        </p:cTn>
                                        <p:tgtEl>
                                          <p:spTgt spid="180234"/>
                                        </p:tgtEl>
                                        <p:attrNameLst>
                                          <p:attrName>style.visibility</p:attrName>
                                        </p:attrNameLst>
                                      </p:cBhvr>
                                      <p:to>
                                        <p:strVal val="visible"/>
                                      </p:to>
                                    </p:set>
                                    <p:anim calcmode="lin" valueType="num">
                                      <p:cBhvr>
                                        <p:cTn id="30" dur="500" fill="hold"/>
                                        <p:tgtEl>
                                          <p:spTgt spid="180234"/>
                                        </p:tgtEl>
                                        <p:attrNameLst>
                                          <p:attrName>ppt_w</p:attrName>
                                        </p:attrNameLst>
                                      </p:cBhvr>
                                      <p:tavLst>
                                        <p:tav tm="0">
                                          <p:val>
                                            <p:strVal val="(6*min(max(#ppt_w*#ppt_h,.3),1)-7.4)/-.7*#ppt_w"/>
                                          </p:val>
                                        </p:tav>
                                        <p:tav tm="100000">
                                          <p:val>
                                            <p:strVal val="#ppt_w"/>
                                          </p:val>
                                        </p:tav>
                                      </p:tavLst>
                                    </p:anim>
                                    <p:anim calcmode="lin" valueType="num">
                                      <p:cBhvr>
                                        <p:cTn id="31" dur="500" fill="hold"/>
                                        <p:tgtEl>
                                          <p:spTgt spid="180234"/>
                                        </p:tgtEl>
                                        <p:attrNameLst>
                                          <p:attrName>ppt_h</p:attrName>
                                        </p:attrNameLst>
                                      </p:cBhvr>
                                      <p:tavLst>
                                        <p:tav tm="0">
                                          <p:val>
                                            <p:strVal val="(6*min(max(#ppt_w*#ppt_h,.3),1)-7.4)/-.7*#ppt_h"/>
                                          </p:val>
                                        </p:tav>
                                        <p:tav tm="100000">
                                          <p:val>
                                            <p:strVal val="#ppt_h"/>
                                          </p:val>
                                        </p:tav>
                                      </p:tavLst>
                                    </p:anim>
                                    <p:anim calcmode="lin" valueType="num">
                                      <p:cBhvr>
                                        <p:cTn id="32" dur="500" fill="hold"/>
                                        <p:tgtEl>
                                          <p:spTgt spid="180234"/>
                                        </p:tgtEl>
                                        <p:attrNameLst>
                                          <p:attrName>ppt_x</p:attrName>
                                        </p:attrNameLst>
                                      </p:cBhvr>
                                      <p:tavLst>
                                        <p:tav tm="0">
                                          <p:val>
                                            <p:fltVal val="0.5"/>
                                          </p:val>
                                        </p:tav>
                                        <p:tav tm="100000">
                                          <p:val>
                                            <p:strVal val="#ppt_x"/>
                                          </p:val>
                                        </p:tav>
                                      </p:tavLst>
                                    </p:anim>
                                    <p:anim calcmode="lin" valueType="num">
                                      <p:cBhvr>
                                        <p:cTn id="33" dur="500" fill="hold"/>
                                        <p:tgtEl>
                                          <p:spTgt spid="180234"/>
                                        </p:tgtEl>
                                        <p:attrNameLst>
                                          <p:attrName>ppt_y</p:attrName>
                                        </p:attrNameLst>
                                      </p:cBhvr>
                                      <p:tavLst>
                                        <p:tav tm="0">
                                          <p:val>
                                            <p:strVal val="1+(6*min(max(#ppt_w*#ppt_h,.3),1)-7.4)/-.7*#ppt_h/2"/>
                                          </p:val>
                                        </p:tav>
                                        <p:tav tm="100000">
                                          <p:val>
                                            <p:strVal val="#ppt_y"/>
                                          </p:val>
                                        </p:tav>
                                      </p:tavLst>
                                    </p:anim>
                                  </p:childTnLst>
                                </p:cTn>
                              </p:par>
                            </p:childTnLst>
                          </p:cTn>
                        </p:par>
                        <p:par>
                          <p:cTn id="34" fill="hold" nodeType="afterGroup">
                            <p:stCondLst>
                              <p:cond delay="5000"/>
                            </p:stCondLst>
                            <p:childTnLst>
                              <p:par>
                                <p:cTn id="35" presetID="23" presetClass="entr" presetSubtype="272" fill="hold" grpId="0" nodeType="afterEffect">
                                  <p:stCondLst>
                                    <p:cond delay="500"/>
                                  </p:stCondLst>
                                  <p:childTnLst>
                                    <p:set>
                                      <p:cBhvr>
                                        <p:cTn id="36" dur="1" fill="hold">
                                          <p:stCondLst>
                                            <p:cond delay="0"/>
                                          </p:stCondLst>
                                        </p:cTn>
                                        <p:tgtEl>
                                          <p:spTgt spid="180235"/>
                                        </p:tgtEl>
                                        <p:attrNameLst>
                                          <p:attrName>style.visibility</p:attrName>
                                        </p:attrNameLst>
                                      </p:cBhvr>
                                      <p:to>
                                        <p:strVal val="visible"/>
                                      </p:to>
                                    </p:set>
                                    <p:anim calcmode="lin" valueType="num">
                                      <p:cBhvr>
                                        <p:cTn id="37" dur="500" fill="hold"/>
                                        <p:tgtEl>
                                          <p:spTgt spid="180235"/>
                                        </p:tgtEl>
                                        <p:attrNameLst>
                                          <p:attrName>ppt_w</p:attrName>
                                        </p:attrNameLst>
                                      </p:cBhvr>
                                      <p:tavLst>
                                        <p:tav tm="0">
                                          <p:val>
                                            <p:strVal val="2/3*#ppt_w"/>
                                          </p:val>
                                        </p:tav>
                                        <p:tav tm="100000">
                                          <p:val>
                                            <p:strVal val="#ppt_w"/>
                                          </p:val>
                                        </p:tav>
                                      </p:tavLst>
                                    </p:anim>
                                    <p:anim calcmode="lin" valueType="num">
                                      <p:cBhvr>
                                        <p:cTn id="38" dur="500" fill="hold"/>
                                        <p:tgtEl>
                                          <p:spTgt spid="180235"/>
                                        </p:tgtEl>
                                        <p:attrNameLst>
                                          <p:attrName>ppt_h</p:attrName>
                                        </p:attrNameLst>
                                      </p:cBhvr>
                                      <p:tavLst>
                                        <p:tav tm="0">
                                          <p:val>
                                            <p:strVal val="2/3*#ppt_h"/>
                                          </p:val>
                                        </p:tav>
                                        <p:tav tm="100000">
                                          <p:val>
                                            <p:strVal val="#ppt_h"/>
                                          </p:val>
                                        </p:tav>
                                      </p:tavLst>
                                    </p:anim>
                                  </p:childTnLst>
                                </p:cTn>
                              </p:par>
                            </p:childTnLst>
                          </p:cTn>
                        </p:par>
                        <p:par>
                          <p:cTn id="39" fill="hold" nodeType="afterGroup">
                            <p:stCondLst>
                              <p:cond delay="6000"/>
                            </p:stCondLst>
                            <p:childTnLst>
                              <p:par>
                                <p:cTn id="40" presetID="5" presetClass="entr" presetSubtype="10" fill="hold" grpId="0" nodeType="afterEffect">
                                  <p:stCondLst>
                                    <p:cond delay="500"/>
                                  </p:stCondLst>
                                  <p:childTnLst>
                                    <p:set>
                                      <p:cBhvr>
                                        <p:cTn id="41" dur="1" fill="hold">
                                          <p:stCondLst>
                                            <p:cond delay="0"/>
                                          </p:stCondLst>
                                        </p:cTn>
                                        <p:tgtEl>
                                          <p:spTgt spid="180236"/>
                                        </p:tgtEl>
                                        <p:attrNameLst>
                                          <p:attrName>style.visibility</p:attrName>
                                        </p:attrNameLst>
                                      </p:cBhvr>
                                      <p:to>
                                        <p:strVal val="visible"/>
                                      </p:to>
                                    </p:set>
                                    <p:animEffect transition="in" filter="checkerboard(across)">
                                      <p:cBhvr>
                                        <p:cTn id="42" dur="500"/>
                                        <p:tgtEl>
                                          <p:spTgt spid="180236"/>
                                        </p:tgtEl>
                                      </p:cBhvr>
                                    </p:animEffect>
                                  </p:childTnLst>
                                </p:cTn>
                              </p:par>
                            </p:childTnLst>
                          </p:cTn>
                        </p:par>
                        <p:par>
                          <p:cTn id="43" fill="hold" nodeType="afterGroup">
                            <p:stCondLst>
                              <p:cond delay="7000"/>
                            </p:stCondLst>
                            <p:childTnLst>
                              <p:par>
                                <p:cTn id="44" presetID="2" presetClass="entr" presetSubtype="4" fill="hold" nodeType="afterEffect">
                                  <p:stCondLst>
                                    <p:cond delay="500"/>
                                  </p:stCondLst>
                                  <p:childTnLst>
                                    <p:set>
                                      <p:cBhvr>
                                        <p:cTn id="45" dur="1" fill="hold">
                                          <p:stCondLst>
                                            <p:cond delay="0"/>
                                          </p:stCondLst>
                                        </p:cTn>
                                        <p:tgtEl>
                                          <p:spTgt spid="180237"/>
                                        </p:tgtEl>
                                        <p:attrNameLst>
                                          <p:attrName>style.visibility</p:attrName>
                                        </p:attrNameLst>
                                      </p:cBhvr>
                                      <p:to>
                                        <p:strVal val="visible"/>
                                      </p:to>
                                    </p:set>
                                    <p:anim calcmode="lin" valueType="num">
                                      <p:cBhvr additive="base">
                                        <p:cTn id="46" dur="500" fill="hold"/>
                                        <p:tgtEl>
                                          <p:spTgt spid="180237"/>
                                        </p:tgtEl>
                                        <p:attrNameLst>
                                          <p:attrName>ppt_x</p:attrName>
                                        </p:attrNameLst>
                                      </p:cBhvr>
                                      <p:tavLst>
                                        <p:tav tm="0">
                                          <p:val>
                                            <p:strVal val="#ppt_x"/>
                                          </p:val>
                                        </p:tav>
                                        <p:tav tm="100000">
                                          <p:val>
                                            <p:strVal val="#ppt_x"/>
                                          </p:val>
                                        </p:tav>
                                      </p:tavLst>
                                    </p:anim>
                                    <p:anim calcmode="lin" valueType="num">
                                      <p:cBhvr additive="base">
                                        <p:cTn id="47" dur="500" fill="hold"/>
                                        <p:tgtEl>
                                          <p:spTgt spid="180237"/>
                                        </p:tgtEl>
                                        <p:attrNameLst>
                                          <p:attrName>ppt_y</p:attrName>
                                        </p:attrNameLst>
                                      </p:cBhvr>
                                      <p:tavLst>
                                        <p:tav tm="0">
                                          <p:val>
                                            <p:strVal val="1+#ppt_h/2"/>
                                          </p:val>
                                        </p:tav>
                                        <p:tav tm="100000">
                                          <p:val>
                                            <p:strVal val="#ppt_y"/>
                                          </p:val>
                                        </p:tav>
                                      </p:tavLst>
                                    </p:anim>
                                  </p:childTnLst>
                                </p:cTn>
                              </p:par>
                            </p:childTnLst>
                          </p:cTn>
                        </p:par>
                        <p:par>
                          <p:cTn id="48" fill="hold" nodeType="afterGroup">
                            <p:stCondLst>
                              <p:cond delay="8000"/>
                            </p:stCondLst>
                            <p:childTnLst>
                              <p:par>
                                <p:cTn id="49" presetID="2" presetClass="entr" presetSubtype="4" fill="hold" nodeType="afterEffect">
                                  <p:stCondLst>
                                    <p:cond delay="500"/>
                                  </p:stCondLst>
                                  <p:childTnLst>
                                    <p:set>
                                      <p:cBhvr>
                                        <p:cTn id="50" dur="1" fill="hold">
                                          <p:stCondLst>
                                            <p:cond delay="0"/>
                                          </p:stCondLst>
                                        </p:cTn>
                                        <p:tgtEl>
                                          <p:spTgt spid="180238"/>
                                        </p:tgtEl>
                                        <p:attrNameLst>
                                          <p:attrName>style.visibility</p:attrName>
                                        </p:attrNameLst>
                                      </p:cBhvr>
                                      <p:to>
                                        <p:strVal val="visible"/>
                                      </p:to>
                                    </p:set>
                                    <p:anim calcmode="lin" valueType="num">
                                      <p:cBhvr additive="base">
                                        <p:cTn id="51" dur="500" fill="hold"/>
                                        <p:tgtEl>
                                          <p:spTgt spid="180238"/>
                                        </p:tgtEl>
                                        <p:attrNameLst>
                                          <p:attrName>ppt_x</p:attrName>
                                        </p:attrNameLst>
                                      </p:cBhvr>
                                      <p:tavLst>
                                        <p:tav tm="0">
                                          <p:val>
                                            <p:strVal val="#ppt_x"/>
                                          </p:val>
                                        </p:tav>
                                        <p:tav tm="100000">
                                          <p:val>
                                            <p:strVal val="#ppt_x"/>
                                          </p:val>
                                        </p:tav>
                                      </p:tavLst>
                                    </p:anim>
                                    <p:anim calcmode="lin" valueType="num">
                                      <p:cBhvr additive="base">
                                        <p:cTn id="52" dur="500" fill="hold"/>
                                        <p:tgtEl>
                                          <p:spTgt spid="180238"/>
                                        </p:tgtEl>
                                        <p:attrNameLst>
                                          <p:attrName>ppt_y</p:attrName>
                                        </p:attrNameLst>
                                      </p:cBhvr>
                                      <p:tavLst>
                                        <p:tav tm="0">
                                          <p:val>
                                            <p:strVal val="1+#ppt_h/2"/>
                                          </p:val>
                                        </p:tav>
                                        <p:tav tm="100000">
                                          <p:val>
                                            <p:strVal val="#ppt_y"/>
                                          </p:val>
                                        </p:tav>
                                      </p:tavLst>
                                    </p:anim>
                                  </p:childTnLst>
                                </p:cTn>
                              </p:par>
                            </p:childTnLst>
                          </p:cTn>
                        </p:par>
                        <p:par>
                          <p:cTn id="53" fill="hold" nodeType="afterGroup">
                            <p:stCondLst>
                              <p:cond delay="9000"/>
                            </p:stCondLst>
                            <p:childTnLst>
                              <p:par>
                                <p:cTn id="54" presetID="2" presetClass="entr" presetSubtype="4" fill="hold" nodeType="afterEffect">
                                  <p:stCondLst>
                                    <p:cond delay="0"/>
                                  </p:stCondLst>
                                  <p:childTnLst>
                                    <p:set>
                                      <p:cBhvr>
                                        <p:cTn id="55" dur="1" fill="hold">
                                          <p:stCondLst>
                                            <p:cond delay="0"/>
                                          </p:stCondLst>
                                        </p:cTn>
                                        <p:tgtEl>
                                          <p:spTgt spid="180239"/>
                                        </p:tgtEl>
                                        <p:attrNameLst>
                                          <p:attrName>style.visibility</p:attrName>
                                        </p:attrNameLst>
                                      </p:cBhvr>
                                      <p:to>
                                        <p:strVal val="visible"/>
                                      </p:to>
                                    </p:set>
                                    <p:anim calcmode="lin" valueType="num">
                                      <p:cBhvr additive="base">
                                        <p:cTn id="56" dur="500" fill="hold"/>
                                        <p:tgtEl>
                                          <p:spTgt spid="180239"/>
                                        </p:tgtEl>
                                        <p:attrNameLst>
                                          <p:attrName>ppt_x</p:attrName>
                                        </p:attrNameLst>
                                      </p:cBhvr>
                                      <p:tavLst>
                                        <p:tav tm="0">
                                          <p:val>
                                            <p:strVal val="#ppt_x"/>
                                          </p:val>
                                        </p:tav>
                                        <p:tav tm="100000">
                                          <p:val>
                                            <p:strVal val="#ppt_x"/>
                                          </p:val>
                                        </p:tav>
                                      </p:tavLst>
                                    </p:anim>
                                    <p:anim calcmode="lin" valueType="num">
                                      <p:cBhvr additive="base">
                                        <p:cTn id="57" dur="500" fill="hold"/>
                                        <p:tgtEl>
                                          <p:spTgt spid="180239"/>
                                        </p:tgtEl>
                                        <p:attrNameLst>
                                          <p:attrName>ppt_y</p:attrName>
                                        </p:attrNameLst>
                                      </p:cBhvr>
                                      <p:tavLst>
                                        <p:tav tm="0">
                                          <p:val>
                                            <p:strVal val="1+#ppt_h/2"/>
                                          </p:val>
                                        </p:tav>
                                        <p:tav tm="100000">
                                          <p:val>
                                            <p:strVal val="#ppt_y"/>
                                          </p:val>
                                        </p:tav>
                                      </p:tavLst>
                                    </p:anim>
                                  </p:childTnLst>
                                </p:cTn>
                              </p:par>
                            </p:childTnLst>
                          </p:cTn>
                        </p:par>
                        <p:par>
                          <p:cTn id="58" fill="hold" nodeType="afterGroup">
                            <p:stCondLst>
                              <p:cond delay="9500"/>
                            </p:stCondLst>
                            <p:childTnLst>
                              <p:par>
                                <p:cTn id="59" presetID="23" presetClass="entr" presetSubtype="272" fill="hold" grpId="0" nodeType="afterEffect">
                                  <p:stCondLst>
                                    <p:cond delay="500"/>
                                  </p:stCondLst>
                                  <p:childTnLst>
                                    <p:set>
                                      <p:cBhvr>
                                        <p:cTn id="60" dur="1" fill="hold">
                                          <p:stCondLst>
                                            <p:cond delay="0"/>
                                          </p:stCondLst>
                                        </p:cTn>
                                        <p:tgtEl>
                                          <p:spTgt spid="180240"/>
                                        </p:tgtEl>
                                        <p:attrNameLst>
                                          <p:attrName>style.visibility</p:attrName>
                                        </p:attrNameLst>
                                      </p:cBhvr>
                                      <p:to>
                                        <p:strVal val="visible"/>
                                      </p:to>
                                    </p:set>
                                    <p:anim calcmode="lin" valueType="num">
                                      <p:cBhvr>
                                        <p:cTn id="61" dur="500" fill="hold"/>
                                        <p:tgtEl>
                                          <p:spTgt spid="180240"/>
                                        </p:tgtEl>
                                        <p:attrNameLst>
                                          <p:attrName>ppt_w</p:attrName>
                                        </p:attrNameLst>
                                      </p:cBhvr>
                                      <p:tavLst>
                                        <p:tav tm="0">
                                          <p:val>
                                            <p:strVal val="2/3*#ppt_w"/>
                                          </p:val>
                                        </p:tav>
                                        <p:tav tm="100000">
                                          <p:val>
                                            <p:strVal val="#ppt_w"/>
                                          </p:val>
                                        </p:tav>
                                      </p:tavLst>
                                    </p:anim>
                                    <p:anim calcmode="lin" valueType="num">
                                      <p:cBhvr>
                                        <p:cTn id="62" dur="500" fill="hold"/>
                                        <p:tgtEl>
                                          <p:spTgt spid="180240"/>
                                        </p:tgtEl>
                                        <p:attrNameLst>
                                          <p:attrName>ppt_h</p:attrName>
                                        </p:attrNameLst>
                                      </p:cBhvr>
                                      <p:tavLst>
                                        <p:tav tm="0">
                                          <p:val>
                                            <p:strVal val="2/3*#ppt_h"/>
                                          </p:val>
                                        </p:tav>
                                        <p:tav tm="100000">
                                          <p:val>
                                            <p:strVal val="#ppt_h"/>
                                          </p:val>
                                        </p:tav>
                                      </p:tavLst>
                                    </p:anim>
                                  </p:childTnLst>
                                </p:cTn>
                              </p:par>
                            </p:childTnLst>
                          </p:cTn>
                        </p:par>
                        <p:par>
                          <p:cTn id="63" fill="hold" nodeType="afterGroup">
                            <p:stCondLst>
                              <p:cond delay="10500"/>
                            </p:stCondLst>
                            <p:childTnLst>
                              <p:par>
                                <p:cTn id="64" presetID="5" presetClass="entr" presetSubtype="10" fill="hold" grpId="0" nodeType="afterEffect">
                                  <p:stCondLst>
                                    <p:cond delay="0"/>
                                  </p:stCondLst>
                                  <p:childTnLst>
                                    <p:set>
                                      <p:cBhvr>
                                        <p:cTn id="65" dur="1" fill="hold">
                                          <p:stCondLst>
                                            <p:cond delay="0"/>
                                          </p:stCondLst>
                                        </p:cTn>
                                        <p:tgtEl>
                                          <p:spTgt spid="180241"/>
                                        </p:tgtEl>
                                        <p:attrNameLst>
                                          <p:attrName>style.visibility</p:attrName>
                                        </p:attrNameLst>
                                      </p:cBhvr>
                                      <p:to>
                                        <p:strVal val="visible"/>
                                      </p:to>
                                    </p:set>
                                    <p:animEffect transition="in" filter="checkerboard(across)">
                                      <p:cBhvr>
                                        <p:cTn id="66" dur="500"/>
                                        <p:tgtEl>
                                          <p:spTgt spid="180241"/>
                                        </p:tgtEl>
                                      </p:cBhvr>
                                    </p:animEffect>
                                  </p:childTnLst>
                                </p:cTn>
                              </p:par>
                            </p:childTnLst>
                          </p:cTn>
                        </p:par>
                        <p:par>
                          <p:cTn id="67" fill="hold" nodeType="afterGroup">
                            <p:stCondLst>
                              <p:cond delay="11000"/>
                            </p:stCondLst>
                            <p:childTnLst>
                              <p:par>
                                <p:cTn id="68" presetID="2" presetClass="entr" presetSubtype="4" fill="hold" nodeType="afterEffect">
                                  <p:stCondLst>
                                    <p:cond delay="500"/>
                                  </p:stCondLst>
                                  <p:childTnLst>
                                    <p:set>
                                      <p:cBhvr>
                                        <p:cTn id="69" dur="1" fill="hold">
                                          <p:stCondLst>
                                            <p:cond delay="0"/>
                                          </p:stCondLst>
                                        </p:cTn>
                                        <p:tgtEl>
                                          <p:spTgt spid="180244"/>
                                        </p:tgtEl>
                                        <p:attrNameLst>
                                          <p:attrName>style.visibility</p:attrName>
                                        </p:attrNameLst>
                                      </p:cBhvr>
                                      <p:to>
                                        <p:strVal val="visible"/>
                                      </p:to>
                                    </p:set>
                                    <p:anim calcmode="lin" valueType="num">
                                      <p:cBhvr additive="base">
                                        <p:cTn id="70" dur="500" fill="hold"/>
                                        <p:tgtEl>
                                          <p:spTgt spid="180244"/>
                                        </p:tgtEl>
                                        <p:attrNameLst>
                                          <p:attrName>ppt_x</p:attrName>
                                        </p:attrNameLst>
                                      </p:cBhvr>
                                      <p:tavLst>
                                        <p:tav tm="0">
                                          <p:val>
                                            <p:strVal val="#ppt_x"/>
                                          </p:val>
                                        </p:tav>
                                        <p:tav tm="100000">
                                          <p:val>
                                            <p:strVal val="#ppt_x"/>
                                          </p:val>
                                        </p:tav>
                                      </p:tavLst>
                                    </p:anim>
                                    <p:anim calcmode="lin" valueType="num">
                                      <p:cBhvr additive="base">
                                        <p:cTn id="71" dur="500" fill="hold"/>
                                        <p:tgtEl>
                                          <p:spTgt spid="180244"/>
                                        </p:tgtEl>
                                        <p:attrNameLst>
                                          <p:attrName>ppt_y</p:attrName>
                                        </p:attrNameLst>
                                      </p:cBhvr>
                                      <p:tavLst>
                                        <p:tav tm="0">
                                          <p:val>
                                            <p:strVal val="1+#ppt_h/2"/>
                                          </p:val>
                                        </p:tav>
                                        <p:tav tm="100000">
                                          <p:val>
                                            <p:strVal val="#ppt_y"/>
                                          </p:val>
                                        </p:tav>
                                      </p:tavLst>
                                    </p:anim>
                                  </p:childTnLst>
                                </p:cTn>
                              </p:par>
                            </p:childTnLst>
                          </p:cTn>
                        </p:par>
                        <p:par>
                          <p:cTn id="72" fill="hold" nodeType="afterGroup">
                            <p:stCondLst>
                              <p:cond delay="12000"/>
                            </p:stCondLst>
                            <p:childTnLst>
                              <p:par>
                                <p:cTn id="73" presetID="23" presetClass="entr" presetSubtype="272" fill="hold" grpId="0" nodeType="afterEffect">
                                  <p:stCondLst>
                                    <p:cond delay="500"/>
                                  </p:stCondLst>
                                  <p:childTnLst>
                                    <p:set>
                                      <p:cBhvr>
                                        <p:cTn id="74" dur="1" fill="hold">
                                          <p:stCondLst>
                                            <p:cond delay="0"/>
                                          </p:stCondLst>
                                        </p:cTn>
                                        <p:tgtEl>
                                          <p:spTgt spid="180242"/>
                                        </p:tgtEl>
                                        <p:attrNameLst>
                                          <p:attrName>style.visibility</p:attrName>
                                        </p:attrNameLst>
                                      </p:cBhvr>
                                      <p:to>
                                        <p:strVal val="visible"/>
                                      </p:to>
                                    </p:set>
                                    <p:anim calcmode="lin" valueType="num">
                                      <p:cBhvr>
                                        <p:cTn id="75" dur="500" fill="hold"/>
                                        <p:tgtEl>
                                          <p:spTgt spid="180242"/>
                                        </p:tgtEl>
                                        <p:attrNameLst>
                                          <p:attrName>ppt_w</p:attrName>
                                        </p:attrNameLst>
                                      </p:cBhvr>
                                      <p:tavLst>
                                        <p:tav tm="0">
                                          <p:val>
                                            <p:strVal val="2/3*#ppt_w"/>
                                          </p:val>
                                        </p:tav>
                                        <p:tav tm="100000">
                                          <p:val>
                                            <p:strVal val="#ppt_w"/>
                                          </p:val>
                                        </p:tav>
                                      </p:tavLst>
                                    </p:anim>
                                    <p:anim calcmode="lin" valueType="num">
                                      <p:cBhvr>
                                        <p:cTn id="76" dur="500" fill="hold"/>
                                        <p:tgtEl>
                                          <p:spTgt spid="180242"/>
                                        </p:tgtEl>
                                        <p:attrNameLst>
                                          <p:attrName>ppt_h</p:attrName>
                                        </p:attrNameLst>
                                      </p:cBhvr>
                                      <p:tavLst>
                                        <p:tav tm="0">
                                          <p:val>
                                            <p:strVal val="2/3*#ppt_h"/>
                                          </p:val>
                                        </p:tav>
                                        <p:tav tm="100000">
                                          <p:val>
                                            <p:strVal val="#ppt_h"/>
                                          </p:val>
                                        </p:tav>
                                      </p:tavLst>
                                    </p:anim>
                                  </p:childTnLst>
                                </p:cTn>
                              </p:par>
                            </p:childTnLst>
                          </p:cTn>
                        </p:par>
                        <p:par>
                          <p:cTn id="77" fill="hold" nodeType="afterGroup">
                            <p:stCondLst>
                              <p:cond delay="13000"/>
                            </p:stCondLst>
                            <p:childTnLst>
                              <p:par>
                                <p:cTn id="78" presetID="5" presetClass="entr" presetSubtype="10" fill="hold" grpId="0" nodeType="afterEffect">
                                  <p:stCondLst>
                                    <p:cond delay="500"/>
                                  </p:stCondLst>
                                  <p:childTnLst>
                                    <p:set>
                                      <p:cBhvr>
                                        <p:cTn id="79" dur="1" fill="hold">
                                          <p:stCondLst>
                                            <p:cond delay="0"/>
                                          </p:stCondLst>
                                        </p:cTn>
                                        <p:tgtEl>
                                          <p:spTgt spid="180243"/>
                                        </p:tgtEl>
                                        <p:attrNameLst>
                                          <p:attrName>style.visibility</p:attrName>
                                        </p:attrNameLst>
                                      </p:cBhvr>
                                      <p:to>
                                        <p:strVal val="visible"/>
                                      </p:to>
                                    </p:set>
                                    <p:animEffect transition="in" filter="checkerboard(across)">
                                      <p:cBhvr>
                                        <p:cTn id="80" dur="500"/>
                                        <p:tgtEl>
                                          <p:spTgt spid="180243"/>
                                        </p:tgtEl>
                                      </p:cBhvr>
                                    </p:animEffect>
                                  </p:childTnLst>
                                </p:cTn>
                              </p:par>
                            </p:childTnLst>
                          </p:cTn>
                        </p:par>
                        <p:par>
                          <p:cTn id="81" fill="hold" nodeType="afterGroup">
                            <p:stCondLst>
                              <p:cond delay="14000"/>
                            </p:stCondLst>
                            <p:childTnLst>
                              <p:par>
                                <p:cTn id="82" presetID="23" presetClass="entr" presetSubtype="36" fill="hold" nodeType="afterEffect">
                                  <p:stCondLst>
                                    <p:cond delay="2000"/>
                                  </p:stCondLst>
                                  <p:childTnLst>
                                    <p:set>
                                      <p:cBhvr>
                                        <p:cTn id="83" dur="1" fill="hold">
                                          <p:stCondLst>
                                            <p:cond delay="0"/>
                                          </p:stCondLst>
                                        </p:cTn>
                                        <p:tgtEl>
                                          <p:spTgt spid="180232"/>
                                        </p:tgtEl>
                                        <p:attrNameLst>
                                          <p:attrName>style.visibility</p:attrName>
                                        </p:attrNameLst>
                                      </p:cBhvr>
                                      <p:to>
                                        <p:strVal val="visible"/>
                                      </p:to>
                                    </p:set>
                                    <p:anim calcmode="lin" valueType="num">
                                      <p:cBhvr>
                                        <p:cTn id="84" dur="500" fill="hold"/>
                                        <p:tgtEl>
                                          <p:spTgt spid="180232"/>
                                        </p:tgtEl>
                                        <p:attrNameLst>
                                          <p:attrName>ppt_w</p:attrName>
                                        </p:attrNameLst>
                                      </p:cBhvr>
                                      <p:tavLst>
                                        <p:tav tm="0">
                                          <p:val>
                                            <p:strVal val="(6*min(max(#ppt_w*#ppt_h,.3),1)-7.4)/-.7*#ppt_w"/>
                                          </p:val>
                                        </p:tav>
                                        <p:tav tm="100000">
                                          <p:val>
                                            <p:strVal val="#ppt_w"/>
                                          </p:val>
                                        </p:tav>
                                      </p:tavLst>
                                    </p:anim>
                                    <p:anim calcmode="lin" valueType="num">
                                      <p:cBhvr>
                                        <p:cTn id="85" dur="500" fill="hold"/>
                                        <p:tgtEl>
                                          <p:spTgt spid="180232"/>
                                        </p:tgtEl>
                                        <p:attrNameLst>
                                          <p:attrName>ppt_h</p:attrName>
                                        </p:attrNameLst>
                                      </p:cBhvr>
                                      <p:tavLst>
                                        <p:tav tm="0">
                                          <p:val>
                                            <p:strVal val="(6*min(max(#ppt_w*#ppt_h,.3),1)-7.4)/-.7*#ppt_h"/>
                                          </p:val>
                                        </p:tav>
                                        <p:tav tm="100000">
                                          <p:val>
                                            <p:strVal val="#ppt_h"/>
                                          </p:val>
                                        </p:tav>
                                      </p:tavLst>
                                    </p:anim>
                                    <p:anim calcmode="lin" valueType="num">
                                      <p:cBhvr>
                                        <p:cTn id="86" dur="500" fill="hold"/>
                                        <p:tgtEl>
                                          <p:spTgt spid="180232"/>
                                        </p:tgtEl>
                                        <p:attrNameLst>
                                          <p:attrName>ppt_x</p:attrName>
                                        </p:attrNameLst>
                                      </p:cBhvr>
                                      <p:tavLst>
                                        <p:tav tm="0">
                                          <p:val>
                                            <p:fltVal val="0.5"/>
                                          </p:val>
                                        </p:tav>
                                        <p:tav tm="100000">
                                          <p:val>
                                            <p:strVal val="#ppt_x"/>
                                          </p:val>
                                        </p:tav>
                                      </p:tavLst>
                                    </p:anim>
                                    <p:anim calcmode="lin" valueType="num">
                                      <p:cBhvr>
                                        <p:cTn id="87" dur="500" fill="hold"/>
                                        <p:tgtEl>
                                          <p:spTgt spid="180232"/>
                                        </p:tgtEl>
                                        <p:attrNameLst>
                                          <p:attrName>ppt_y</p:attrName>
                                        </p:attrNameLst>
                                      </p:cBhvr>
                                      <p:tavLst>
                                        <p:tav tm="0">
                                          <p:val>
                                            <p:strVal val="1+(6*min(max(#ppt_w*#ppt_h,.3),1)-7.4)/-.7*#ppt_h/2"/>
                                          </p:val>
                                        </p:tav>
                                        <p:tav tm="100000">
                                          <p:val>
                                            <p:strVal val="#ppt_y"/>
                                          </p:val>
                                        </p:tav>
                                      </p:tavLst>
                                    </p:anim>
                                  </p:childTnLst>
                                </p:cTn>
                              </p:par>
                            </p:childTnLst>
                          </p:cTn>
                        </p:par>
                        <p:par>
                          <p:cTn id="88" fill="hold" nodeType="afterGroup">
                            <p:stCondLst>
                              <p:cond delay="16500"/>
                            </p:stCondLst>
                            <p:childTnLst>
                              <p:par>
                                <p:cTn id="89" presetID="23" presetClass="entr" presetSubtype="272" fill="hold" grpId="0" nodeType="afterEffect">
                                  <p:stCondLst>
                                    <p:cond delay="2000"/>
                                  </p:stCondLst>
                                  <p:childTnLst>
                                    <p:set>
                                      <p:cBhvr>
                                        <p:cTn id="90" dur="1" fill="hold">
                                          <p:stCondLst>
                                            <p:cond delay="0"/>
                                          </p:stCondLst>
                                        </p:cTn>
                                        <p:tgtEl>
                                          <p:spTgt spid="180246"/>
                                        </p:tgtEl>
                                        <p:attrNameLst>
                                          <p:attrName>style.visibility</p:attrName>
                                        </p:attrNameLst>
                                      </p:cBhvr>
                                      <p:to>
                                        <p:strVal val="visible"/>
                                      </p:to>
                                    </p:set>
                                    <p:anim calcmode="lin" valueType="num">
                                      <p:cBhvr>
                                        <p:cTn id="91" dur="500" fill="hold"/>
                                        <p:tgtEl>
                                          <p:spTgt spid="180246"/>
                                        </p:tgtEl>
                                        <p:attrNameLst>
                                          <p:attrName>ppt_w</p:attrName>
                                        </p:attrNameLst>
                                      </p:cBhvr>
                                      <p:tavLst>
                                        <p:tav tm="0">
                                          <p:val>
                                            <p:strVal val="2/3*#ppt_w"/>
                                          </p:val>
                                        </p:tav>
                                        <p:tav tm="100000">
                                          <p:val>
                                            <p:strVal val="#ppt_w"/>
                                          </p:val>
                                        </p:tav>
                                      </p:tavLst>
                                    </p:anim>
                                    <p:anim calcmode="lin" valueType="num">
                                      <p:cBhvr>
                                        <p:cTn id="92" dur="500" fill="hold"/>
                                        <p:tgtEl>
                                          <p:spTgt spid="180246"/>
                                        </p:tgtEl>
                                        <p:attrNameLst>
                                          <p:attrName>ppt_h</p:attrName>
                                        </p:attrNameLst>
                                      </p:cBhvr>
                                      <p:tavLst>
                                        <p:tav tm="0">
                                          <p:val>
                                            <p:strVal val="2/3*#ppt_h"/>
                                          </p:val>
                                        </p:tav>
                                        <p:tav tm="100000">
                                          <p:val>
                                            <p:strVal val="#ppt_h"/>
                                          </p:val>
                                        </p:tav>
                                      </p:tavLst>
                                    </p:anim>
                                  </p:childTnLst>
                                </p:cTn>
                              </p:par>
                            </p:childTnLst>
                          </p:cTn>
                        </p:par>
                        <p:par>
                          <p:cTn id="93" fill="hold" nodeType="afterGroup">
                            <p:stCondLst>
                              <p:cond delay="19000"/>
                            </p:stCondLst>
                            <p:childTnLst>
                              <p:par>
                                <p:cTn id="94" presetID="5" presetClass="entr" presetSubtype="10" fill="hold" grpId="0" nodeType="afterEffect">
                                  <p:stCondLst>
                                    <p:cond delay="1000"/>
                                  </p:stCondLst>
                                  <p:childTnLst>
                                    <p:set>
                                      <p:cBhvr>
                                        <p:cTn id="95" dur="1" fill="hold">
                                          <p:stCondLst>
                                            <p:cond delay="0"/>
                                          </p:stCondLst>
                                        </p:cTn>
                                        <p:tgtEl>
                                          <p:spTgt spid="180245"/>
                                        </p:tgtEl>
                                        <p:attrNameLst>
                                          <p:attrName>style.visibility</p:attrName>
                                        </p:attrNameLst>
                                      </p:cBhvr>
                                      <p:to>
                                        <p:strVal val="visible"/>
                                      </p:to>
                                    </p:set>
                                    <p:animEffect transition="in" filter="checkerboard(across)">
                                      <p:cBhvr>
                                        <p:cTn id="96" dur="500"/>
                                        <p:tgtEl>
                                          <p:spTgt spid="180245"/>
                                        </p:tgtEl>
                                      </p:cBhvr>
                                    </p:animEffect>
                                  </p:childTnLst>
                                </p:cTn>
                              </p:par>
                            </p:childTnLst>
                          </p:cTn>
                        </p:par>
                        <p:par>
                          <p:cTn id="97" fill="hold" nodeType="afterGroup">
                            <p:stCondLst>
                              <p:cond delay="20500"/>
                            </p:stCondLst>
                            <p:childTnLst>
                              <p:par>
                                <p:cTn id="98" presetID="2" presetClass="entr" presetSubtype="4" fill="hold" nodeType="afterEffect">
                                  <p:stCondLst>
                                    <p:cond delay="500"/>
                                  </p:stCondLst>
                                  <p:childTnLst>
                                    <p:set>
                                      <p:cBhvr>
                                        <p:cTn id="99" dur="1" fill="hold">
                                          <p:stCondLst>
                                            <p:cond delay="0"/>
                                          </p:stCondLst>
                                        </p:cTn>
                                        <p:tgtEl>
                                          <p:spTgt spid="180249"/>
                                        </p:tgtEl>
                                        <p:attrNameLst>
                                          <p:attrName>style.visibility</p:attrName>
                                        </p:attrNameLst>
                                      </p:cBhvr>
                                      <p:to>
                                        <p:strVal val="visible"/>
                                      </p:to>
                                    </p:set>
                                    <p:anim calcmode="lin" valueType="num">
                                      <p:cBhvr additive="base">
                                        <p:cTn id="100" dur="500" fill="hold"/>
                                        <p:tgtEl>
                                          <p:spTgt spid="180249"/>
                                        </p:tgtEl>
                                        <p:attrNameLst>
                                          <p:attrName>ppt_x</p:attrName>
                                        </p:attrNameLst>
                                      </p:cBhvr>
                                      <p:tavLst>
                                        <p:tav tm="0">
                                          <p:val>
                                            <p:strVal val="#ppt_x"/>
                                          </p:val>
                                        </p:tav>
                                        <p:tav tm="100000">
                                          <p:val>
                                            <p:strVal val="#ppt_x"/>
                                          </p:val>
                                        </p:tav>
                                      </p:tavLst>
                                    </p:anim>
                                    <p:anim calcmode="lin" valueType="num">
                                      <p:cBhvr additive="base">
                                        <p:cTn id="101" dur="500" fill="hold"/>
                                        <p:tgtEl>
                                          <p:spTgt spid="180249"/>
                                        </p:tgtEl>
                                        <p:attrNameLst>
                                          <p:attrName>ppt_y</p:attrName>
                                        </p:attrNameLst>
                                      </p:cBhvr>
                                      <p:tavLst>
                                        <p:tav tm="0">
                                          <p:val>
                                            <p:strVal val="1+#ppt_h/2"/>
                                          </p:val>
                                        </p:tav>
                                        <p:tav tm="100000">
                                          <p:val>
                                            <p:strVal val="#ppt_y"/>
                                          </p:val>
                                        </p:tav>
                                      </p:tavLst>
                                    </p:anim>
                                  </p:childTnLst>
                                </p:cTn>
                              </p:par>
                            </p:childTnLst>
                          </p:cTn>
                        </p:par>
                        <p:par>
                          <p:cTn id="102" fill="hold" nodeType="afterGroup">
                            <p:stCondLst>
                              <p:cond delay="21500"/>
                            </p:stCondLst>
                            <p:childTnLst>
                              <p:par>
                                <p:cTn id="103" presetID="2" presetClass="entr" presetSubtype="4" fill="hold" nodeType="afterEffect">
                                  <p:stCondLst>
                                    <p:cond delay="0"/>
                                  </p:stCondLst>
                                  <p:childTnLst>
                                    <p:set>
                                      <p:cBhvr>
                                        <p:cTn id="104" dur="1" fill="hold">
                                          <p:stCondLst>
                                            <p:cond delay="0"/>
                                          </p:stCondLst>
                                        </p:cTn>
                                        <p:tgtEl>
                                          <p:spTgt spid="180250"/>
                                        </p:tgtEl>
                                        <p:attrNameLst>
                                          <p:attrName>style.visibility</p:attrName>
                                        </p:attrNameLst>
                                      </p:cBhvr>
                                      <p:to>
                                        <p:strVal val="visible"/>
                                      </p:to>
                                    </p:set>
                                    <p:anim calcmode="lin" valueType="num">
                                      <p:cBhvr additive="base">
                                        <p:cTn id="105" dur="500" fill="hold"/>
                                        <p:tgtEl>
                                          <p:spTgt spid="180250"/>
                                        </p:tgtEl>
                                        <p:attrNameLst>
                                          <p:attrName>ppt_x</p:attrName>
                                        </p:attrNameLst>
                                      </p:cBhvr>
                                      <p:tavLst>
                                        <p:tav tm="0">
                                          <p:val>
                                            <p:strVal val="#ppt_x"/>
                                          </p:val>
                                        </p:tav>
                                        <p:tav tm="100000">
                                          <p:val>
                                            <p:strVal val="#ppt_x"/>
                                          </p:val>
                                        </p:tav>
                                      </p:tavLst>
                                    </p:anim>
                                    <p:anim calcmode="lin" valueType="num">
                                      <p:cBhvr additive="base">
                                        <p:cTn id="106" dur="500" fill="hold"/>
                                        <p:tgtEl>
                                          <p:spTgt spid="180250"/>
                                        </p:tgtEl>
                                        <p:attrNameLst>
                                          <p:attrName>ppt_y</p:attrName>
                                        </p:attrNameLst>
                                      </p:cBhvr>
                                      <p:tavLst>
                                        <p:tav tm="0">
                                          <p:val>
                                            <p:strVal val="1+#ppt_h/2"/>
                                          </p:val>
                                        </p:tav>
                                        <p:tav tm="100000">
                                          <p:val>
                                            <p:strVal val="#ppt_y"/>
                                          </p:val>
                                        </p:tav>
                                      </p:tavLst>
                                    </p:anim>
                                  </p:childTnLst>
                                </p:cTn>
                              </p:par>
                            </p:childTnLst>
                          </p:cTn>
                        </p:par>
                        <p:par>
                          <p:cTn id="107" fill="hold" nodeType="afterGroup">
                            <p:stCondLst>
                              <p:cond delay="22000"/>
                            </p:stCondLst>
                            <p:childTnLst>
                              <p:par>
                                <p:cTn id="108" presetID="2" presetClass="entr" presetSubtype="4" fill="hold" nodeType="afterEffect">
                                  <p:stCondLst>
                                    <p:cond delay="0"/>
                                  </p:stCondLst>
                                  <p:childTnLst>
                                    <p:set>
                                      <p:cBhvr>
                                        <p:cTn id="109" dur="1" fill="hold">
                                          <p:stCondLst>
                                            <p:cond delay="0"/>
                                          </p:stCondLst>
                                        </p:cTn>
                                        <p:tgtEl>
                                          <p:spTgt spid="180251"/>
                                        </p:tgtEl>
                                        <p:attrNameLst>
                                          <p:attrName>style.visibility</p:attrName>
                                        </p:attrNameLst>
                                      </p:cBhvr>
                                      <p:to>
                                        <p:strVal val="visible"/>
                                      </p:to>
                                    </p:set>
                                    <p:anim calcmode="lin" valueType="num">
                                      <p:cBhvr additive="base">
                                        <p:cTn id="110" dur="500" fill="hold"/>
                                        <p:tgtEl>
                                          <p:spTgt spid="180251"/>
                                        </p:tgtEl>
                                        <p:attrNameLst>
                                          <p:attrName>ppt_x</p:attrName>
                                        </p:attrNameLst>
                                      </p:cBhvr>
                                      <p:tavLst>
                                        <p:tav tm="0">
                                          <p:val>
                                            <p:strVal val="#ppt_x"/>
                                          </p:val>
                                        </p:tav>
                                        <p:tav tm="100000">
                                          <p:val>
                                            <p:strVal val="#ppt_x"/>
                                          </p:val>
                                        </p:tav>
                                      </p:tavLst>
                                    </p:anim>
                                    <p:anim calcmode="lin" valueType="num">
                                      <p:cBhvr additive="base">
                                        <p:cTn id="111" dur="500" fill="hold"/>
                                        <p:tgtEl>
                                          <p:spTgt spid="180251"/>
                                        </p:tgtEl>
                                        <p:attrNameLst>
                                          <p:attrName>ppt_y</p:attrName>
                                        </p:attrNameLst>
                                      </p:cBhvr>
                                      <p:tavLst>
                                        <p:tav tm="0">
                                          <p:val>
                                            <p:strVal val="1+#ppt_h/2"/>
                                          </p:val>
                                        </p:tav>
                                        <p:tav tm="100000">
                                          <p:val>
                                            <p:strVal val="#ppt_y"/>
                                          </p:val>
                                        </p:tav>
                                      </p:tavLst>
                                    </p:anim>
                                  </p:childTnLst>
                                </p:cTn>
                              </p:par>
                            </p:childTnLst>
                          </p:cTn>
                        </p:par>
                        <p:par>
                          <p:cTn id="112" fill="hold" nodeType="afterGroup">
                            <p:stCondLst>
                              <p:cond delay="22500"/>
                            </p:stCondLst>
                            <p:childTnLst>
                              <p:par>
                                <p:cTn id="113" presetID="23" presetClass="entr" presetSubtype="272" fill="hold" grpId="0" nodeType="afterEffect">
                                  <p:stCondLst>
                                    <p:cond delay="500"/>
                                  </p:stCondLst>
                                  <p:childTnLst>
                                    <p:set>
                                      <p:cBhvr>
                                        <p:cTn id="114" dur="1" fill="hold">
                                          <p:stCondLst>
                                            <p:cond delay="0"/>
                                          </p:stCondLst>
                                        </p:cTn>
                                        <p:tgtEl>
                                          <p:spTgt spid="180252"/>
                                        </p:tgtEl>
                                        <p:attrNameLst>
                                          <p:attrName>style.visibility</p:attrName>
                                        </p:attrNameLst>
                                      </p:cBhvr>
                                      <p:to>
                                        <p:strVal val="visible"/>
                                      </p:to>
                                    </p:set>
                                    <p:anim calcmode="lin" valueType="num">
                                      <p:cBhvr>
                                        <p:cTn id="115" dur="500" fill="hold"/>
                                        <p:tgtEl>
                                          <p:spTgt spid="180252"/>
                                        </p:tgtEl>
                                        <p:attrNameLst>
                                          <p:attrName>ppt_w</p:attrName>
                                        </p:attrNameLst>
                                      </p:cBhvr>
                                      <p:tavLst>
                                        <p:tav tm="0">
                                          <p:val>
                                            <p:strVal val="2/3*#ppt_w"/>
                                          </p:val>
                                        </p:tav>
                                        <p:tav tm="100000">
                                          <p:val>
                                            <p:strVal val="#ppt_w"/>
                                          </p:val>
                                        </p:tav>
                                      </p:tavLst>
                                    </p:anim>
                                    <p:anim calcmode="lin" valueType="num">
                                      <p:cBhvr>
                                        <p:cTn id="116" dur="500" fill="hold"/>
                                        <p:tgtEl>
                                          <p:spTgt spid="180252"/>
                                        </p:tgtEl>
                                        <p:attrNameLst>
                                          <p:attrName>ppt_h</p:attrName>
                                        </p:attrNameLst>
                                      </p:cBhvr>
                                      <p:tavLst>
                                        <p:tav tm="0">
                                          <p:val>
                                            <p:strVal val="2/3*#ppt_h"/>
                                          </p:val>
                                        </p:tav>
                                        <p:tav tm="100000">
                                          <p:val>
                                            <p:strVal val="#ppt_h"/>
                                          </p:val>
                                        </p:tav>
                                      </p:tavLst>
                                    </p:anim>
                                  </p:childTnLst>
                                </p:cTn>
                              </p:par>
                            </p:childTnLst>
                          </p:cTn>
                        </p:par>
                        <p:par>
                          <p:cTn id="117" fill="hold" nodeType="afterGroup">
                            <p:stCondLst>
                              <p:cond delay="23500"/>
                            </p:stCondLst>
                            <p:childTnLst>
                              <p:par>
                                <p:cTn id="118" presetID="5" presetClass="entr" presetSubtype="10" fill="hold" grpId="0" nodeType="afterEffect">
                                  <p:stCondLst>
                                    <p:cond delay="0"/>
                                  </p:stCondLst>
                                  <p:childTnLst>
                                    <p:set>
                                      <p:cBhvr>
                                        <p:cTn id="119" dur="1" fill="hold">
                                          <p:stCondLst>
                                            <p:cond delay="0"/>
                                          </p:stCondLst>
                                        </p:cTn>
                                        <p:tgtEl>
                                          <p:spTgt spid="180253"/>
                                        </p:tgtEl>
                                        <p:attrNameLst>
                                          <p:attrName>style.visibility</p:attrName>
                                        </p:attrNameLst>
                                      </p:cBhvr>
                                      <p:to>
                                        <p:strVal val="visible"/>
                                      </p:to>
                                    </p:set>
                                    <p:animEffect transition="in" filter="checkerboard(across)">
                                      <p:cBhvr>
                                        <p:cTn id="120" dur="500"/>
                                        <p:tgtEl>
                                          <p:spTgt spid="180253"/>
                                        </p:tgtEl>
                                      </p:cBhvr>
                                    </p:animEffect>
                                  </p:childTnLst>
                                </p:cTn>
                              </p:par>
                            </p:childTnLst>
                          </p:cTn>
                        </p:par>
                        <p:par>
                          <p:cTn id="121" fill="hold" nodeType="afterGroup">
                            <p:stCondLst>
                              <p:cond delay="24000"/>
                            </p:stCondLst>
                            <p:childTnLst>
                              <p:par>
                                <p:cTn id="122" presetID="2" presetClass="entr" presetSubtype="4" fill="hold" nodeType="afterEffect">
                                  <p:stCondLst>
                                    <p:cond delay="0"/>
                                  </p:stCondLst>
                                  <p:childTnLst>
                                    <p:set>
                                      <p:cBhvr>
                                        <p:cTn id="123" dur="1" fill="hold">
                                          <p:stCondLst>
                                            <p:cond delay="0"/>
                                          </p:stCondLst>
                                        </p:cTn>
                                        <p:tgtEl>
                                          <p:spTgt spid="180256"/>
                                        </p:tgtEl>
                                        <p:attrNameLst>
                                          <p:attrName>style.visibility</p:attrName>
                                        </p:attrNameLst>
                                      </p:cBhvr>
                                      <p:to>
                                        <p:strVal val="visible"/>
                                      </p:to>
                                    </p:set>
                                    <p:anim calcmode="lin" valueType="num">
                                      <p:cBhvr additive="base">
                                        <p:cTn id="124" dur="500" fill="hold"/>
                                        <p:tgtEl>
                                          <p:spTgt spid="180256"/>
                                        </p:tgtEl>
                                        <p:attrNameLst>
                                          <p:attrName>ppt_x</p:attrName>
                                        </p:attrNameLst>
                                      </p:cBhvr>
                                      <p:tavLst>
                                        <p:tav tm="0">
                                          <p:val>
                                            <p:strVal val="#ppt_x"/>
                                          </p:val>
                                        </p:tav>
                                        <p:tav tm="100000">
                                          <p:val>
                                            <p:strVal val="#ppt_x"/>
                                          </p:val>
                                        </p:tav>
                                      </p:tavLst>
                                    </p:anim>
                                    <p:anim calcmode="lin" valueType="num">
                                      <p:cBhvr additive="base">
                                        <p:cTn id="125" dur="500" fill="hold"/>
                                        <p:tgtEl>
                                          <p:spTgt spid="180256"/>
                                        </p:tgtEl>
                                        <p:attrNameLst>
                                          <p:attrName>ppt_y</p:attrName>
                                        </p:attrNameLst>
                                      </p:cBhvr>
                                      <p:tavLst>
                                        <p:tav tm="0">
                                          <p:val>
                                            <p:strVal val="1+#ppt_h/2"/>
                                          </p:val>
                                        </p:tav>
                                        <p:tav tm="100000">
                                          <p:val>
                                            <p:strVal val="#ppt_y"/>
                                          </p:val>
                                        </p:tav>
                                      </p:tavLst>
                                    </p:anim>
                                  </p:childTnLst>
                                </p:cTn>
                              </p:par>
                            </p:childTnLst>
                          </p:cTn>
                        </p:par>
                        <p:par>
                          <p:cTn id="126" fill="hold" nodeType="afterGroup">
                            <p:stCondLst>
                              <p:cond delay="24500"/>
                            </p:stCondLst>
                            <p:childTnLst>
                              <p:par>
                                <p:cTn id="127" presetID="23" presetClass="entr" presetSubtype="272" fill="hold" grpId="0" nodeType="afterEffect">
                                  <p:stCondLst>
                                    <p:cond delay="500"/>
                                  </p:stCondLst>
                                  <p:childTnLst>
                                    <p:set>
                                      <p:cBhvr>
                                        <p:cTn id="128" dur="1" fill="hold">
                                          <p:stCondLst>
                                            <p:cond delay="0"/>
                                          </p:stCondLst>
                                        </p:cTn>
                                        <p:tgtEl>
                                          <p:spTgt spid="180254"/>
                                        </p:tgtEl>
                                        <p:attrNameLst>
                                          <p:attrName>style.visibility</p:attrName>
                                        </p:attrNameLst>
                                      </p:cBhvr>
                                      <p:to>
                                        <p:strVal val="visible"/>
                                      </p:to>
                                    </p:set>
                                    <p:anim calcmode="lin" valueType="num">
                                      <p:cBhvr>
                                        <p:cTn id="129" dur="500" fill="hold"/>
                                        <p:tgtEl>
                                          <p:spTgt spid="180254"/>
                                        </p:tgtEl>
                                        <p:attrNameLst>
                                          <p:attrName>ppt_w</p:attrName>
                                        </p:attrNameLst>
                                      </p:cBhvr>
                                      <p:tavLst>
                                        <p:tav tm="0">
                                          <p:val>
                                            <p:strVal val="2/3*#ppt_w"/>
                                          </p:val>
                                        </p:tav>
                                        <p:tav tm="100000">
                                          <p:val>
                                            <p:strVal val="#ppt_w"/>
                                          </p:val>
                                        </p:tav>
                                      </p:tavLst>
                                    </p:anim>
                                    <p:anim calcmode="lin" valueType="num">
                                      <p:cBhvr>
                                        <p:cTn id="130" dur="500" fill="hold"/>
                                        <p:tgtEl>
                                          <p:spTgt spid="180254"/>
                                        </p:tgtEl>
                                        <p:attrNameLst>
                                          <p:attrName>ppt_h</p:attrName>
                                        </p:attrNameLst>
                                      </p:cBhvr>
                                      <p:tavLst>
                                        <p:tav tm="0">
                                          <p:val>
                                            <p:strVal val="2/3*#ppt_h"/>
                                          </p:val>
                                        </p:tav>
                                        <p:tav tm="100000">
                                          <p:val>
                                            <p:strVal val="#ppt_h"/>
                                          </p:val>
                                        </p:tav>
                                      </p:tavLst>
                                    </p:anim>
                                  </p:childTnLst>
                                </p:cTn>
                              </p:par>
                            </p:childTnLst>
                          </p:cTn>
                        </p:par>
                        <p:par>
                          <p:cTn id="131" fill="hold" nodeType="afterGroup">
                            <p:stCondLst>
                              <p:cond delay="25500"/>
                            </p:stCondLst>
                            <p:childTnLst>
                              <p:par>
                                <p:cTn id="132" presetID="5" presetClass="entr" presetSubtype="10" fill="hold" grpId="0" nodeType="afterEffect">
                                  <p:stCondLst>
                                    <p:cond delay="0"/>
                                  </p:stCondLst>
                                  <p:childTnLst>
                                    <p:set>
                                      <p:cBhvr>
                                        <p:cTn id="133" dur="1" fill="hold">
                                          <p:stCondLst>
                                            <p:cond delay="0"/>
                                          </p:stCondLst>
                                        </p:cTn>
                                        <p:tgtEl>
                                          <p:spTgt spid="180255"/>
                                        </p:tgtEl>
                                        <p:attrNameLst>
                                          <p:attrName>style.visibility</p:attrName>
                                        </p:attrNameLst>
                                      </p:cBhvr>
                                      <p:to>
                                        <p:strVal val="visible"/>
                                      </p:to>
                                    </p:set>
                                    <p:animEffect transition="in" filter="checkerboard(across)">
                                      <p:cBhvr>
                                        <p:cTn id="134" dur="500"/>
                                        <p:tgtEl>
                                          <p:spTgt spid="180255"/>
                                        </p:tgtEl>
                                      </p:cBhvr>
                                    </p:animEffect>
                                  </p:childTnLst>
                                </p:cTn>
                              </p:par>
                            </p:childTnLst>
                          </p:cTn>
                        </p:par>
                        <p:par>
                          <p:cTn id="135" fill="hold" nodeType="afterGroup">
                            <p:stCondLst>
                              <p:cond delay="26000"/>
                            </p:stCondLst>
                            <p:childTnLst>
                              <p:par>
                                <p:cTn id="136" presetID="2" presetClass="entr" presetSubtype="4" fill="hold" nodeType="afterEffect">
                                  <p:stCondLst>
                                    <p:cond delay="1000"/>
                                  </p:stCondLst>
                                  <p:childTnLst>
                                    <p:set>
                                      <p:cBhvr>
                                        <p:cTn id="137" dur="1" fill="hold">
                                          <p:stCondLst>
                                            <p:cond delay="0"/>
                                          </p:stCondLst>
                                        </p:cTn>
                                        <p:tgtEl>
                                          <p:spTgt spid="180257"/>
                                        </p:tgtEl>
                                        <p:attrNameLst>
                                          <p:attrName>style.visibility</p:attrName>
                                        </p:attrNameLst>
                                      </p:cBhvr>
                                      <p:to>
                                        <p:strVal val="visible"/>
                                      </p:to>
                                    </p:set>
                                    <p:anim calcmode="lin" valueType="num">
                                      <p:cBhvr additive="base">
                                        <p:cTn id="138" dur="500" fill="hold"/>
                                        <p:tgtEl>
                                          <p:spTgt spid="180257"/>
                                        </p:tgtEl>
                                        <p:attrNameLst>
                                          <p:attrName>ppt_x</p:attrName>
                                        </p:attrNameLst>
                                      </p:cBhvr>
                                      <p:tavLst>
                                        <p:tav tm="0">
                                          <p:val>
                                            <p:strVal val="#ppt_x"/>
                                          </p:val>
                                        </p:tav>
                                        <p:tav tm="100000">
                                          <p:val>
                                            <p:strVal val="#ppt_x"/>
                                          </p:val>
                                        </p:tav>
                                      </p:tavLst>
                                    </p:anim>
                                    <p:anim calcmode="lin" valueType="num">
                                      <p:cBhvr additive="base">
                                        <p:cTn id="139" dur="500" fill="hold"/>
                                        <p:tgtEl>
                                          <p:spTgt spid="180257"/>
                                        </p:tgtEl>
                                        <p:attrNameLst>
                                          <p:attrName>ppt_y</p:attrName>
                                        </p:attrNameLst>
                                      </p:cBhvr>
                                      <p:tavLst>
                                        <p:tav tm="0">
                                          <p:val>
                                            <p:strVal val="1+#ppt_h/2"/>
                                          </p:val>
                                        </p:tav>
                                        <p:tav tm="100000">
                                          <p:val>
                                            <p:strVal val="#ppt_y"/>
                                          </p:val>
                                        </p:tav>
                                      </p:tavLst>
                                    </p:anim>
                                  </p:childTnLst>
                                </p:cTn>
                              </p:par>
                            </p:childTnLst>
                          </p:cTn>
                        </p:par>
                        <p:par>
                          <p:cTn id="140" fill="hold" nodeType="afterGroup">
                            <p:stCondLst>
                              <p:cond delay="27500"/>
                            </p:stCondLst>
                            <p:childTnLst>
                              <p:par>
                                <p:cTn id="141" presetID="2" presetClass="entr" presetSubtype="4" fill="hold" nodeType="afterEffect">
                                  <p:stCondLst>
                                    <p:cond delay="1000"/>
                                  </p:stCondLst>
                                  <p:childTnLst>
                                    <p:set>
                                      <p:cBhvr>
                                        <p:cTn id="142" dur="1" fill="hold">
                                          <p:stCondLst>
                                            <p:cond delay="0"/>
                                          </p:stCondLst>
                                        </p:cTn>
                                        <p:tgtEl>
                                          <p:spTgt spid="180258"/>
                                        </p:tgtEl>
                                        <p:attrNameLst>
                                          <p:attrName>style.visibility</p:attrName>
                                        </p:attrNameLst>
                                      </p:cBhvr>
                                      <p:to>
                                        <p:strVal val="visible"/>
                                      </p:to>
                                    </p:set>
                                    <p:anim calcmode="lin" valueType="num">
                                      <p:cBhvr additive="base">
                                        <p:cTn id="143" dur="500" fill="hold"/>
                                        <p:tgtEl>
                                          <p:spTgt spid="180258"/>
                                        </p:tgtEl>
                                        <p:attrNameLst>
                                          <p:attrName>ppt_x</p:attrName>
                                        </p:attrNameLst>
                                      </p:cBhvr>
                                      <p:tavLst>
                                        <p:tav tm="0">
                                          <p:val>
                                            <p:strVal val="#ppt_x"/>
                                          </p:val>
                                        </p:tav>
                                        <p:tav tm="100000">
                                          <p:val>
                                            <p:strVal val="#ppt_x"/>
                                          </p:val>
                                        </p:tav>
                                      </p:tavLst>
                                    </p:anim>
                                    <p:anim calcmode="lin" valueType="num">
                                      <p:cBhvr additive="base">
                                        <p:cTn id="144" dur="500" fill="hold"/>
                                        <p:tgtEl>
                                          <p:spTgt spid="180258"/>
                                        </p:tgtEl>
                                        <p:attrNameLst>
                                          <p:attrName>ppt_y</p:attrName>
                                        </p:attrNameLst>
                                      </p:cBhvr>
                                      <p:tavLst>
                                        <p:tav tm="0">
                                          <p:val>
                                            <p:strVal val="1+#ppt_h/2"/>
                                          </p:val>
                                        </p:tav>
                                        <p:tav tm="100000">
                                          <p:val>
                                            <p:strVal val="#ppt_y"/>
                                          </p:val>
                                        </p:tav>
                                      </p:tavLst>
                                    </p:anim>
                                  </p:childTnLst>
                                </p:cTn>
                              </p:par>
                            </p:childTnLst>
                          </p:cTn>
                        </p:par>
                        <p:par>
                          <p:cTn id="145" fill="hold" nodeType="afterGroup">
                            <p:stCondLst>
                              <p:cond delay="29000"/>
                            </p:stCondLst>
                            <p:childTnLst>
                              <p:par>
                                <p:cTn id="146" presetID="2" presetClass="entr" presetSubtype="4" fill="hold" nodeType="afterEffect">
                                  <p:stCondLst>
                                    <p:cond delay="1000"/>
                                  </p:stCondLst>
                                  <p:childTnLst>
                                    <p:set>
                                      <p:cBhvr>
                                        <p:cTn id="147" dur="1" fill="hold">
                                          <p:stCondLst>
                                            <p:cond delay="0"/>
                                          </p:stCondLst>
                                        </p:cTn>
                                        <p:tgtEl>
                                          <p:spTgt spid="180259"/>
                                        </p:tgtEl>
                                        <p:attrNameLst>
                                          <p:attrName>style.visibility</p:attrName>
                                        </p:attrNameLst>
                                      </p:cBhvr>
                                      <p:to>
                                        <p:strVal val="visible"/>
                                      </p:to>
                                    </p:set>
                                    <p:anim calcmode="lin" valueType="num">
                                      <p:cBhvr additive="base">
                                        <p:cTn id="148" dur="500" fill="hold"/>
                                        <p:tgtEl>
                                          <p:spTgt spid="180259"/>
                                        </p:tgtEl>
                                        <p:attrNameLst>
                                          <p:attrName>ppt_x</p:attrName>
                                        </p:attrNameLst>
                                      </p:cBhvr>
                                      <p:tavLst>
                                        <p:tav tm="0">
                                          <p:val>
                                            <p:strVal val="#ppt_x"/>
                                          </p:val>
                                        </p:tav>
                                        <p:tav tm="100000">
                                          <p:val>
                                            <p:strVal val="#ppt_x"/>
                                          </p:val>
                                        </p:tav>
                                      </p:tavLst>
                                    </p:anim>
                                    <p:anim calcmode="lin" valueType="num">
                                      <p:cBhvr additive="base">
                                        <p:cTn id="149" dur="500" fill="hold"/>
                                        <p:tgtEl>
                                          <p:spTgt spid="180259"/>
                                        </p:tgtEl>
                                        <p:attrNameLst>
                                          <p:attrName>ppt_y</p:attrName>
                                        </p:attrNameLst>
                                      </p:cBhvr>
                                      <p:tavLst>
                                        <p:tav tm="0">
                                          <p:val>
                                            <p:strVal val="1+#ppt_h/2"/>
                                          </p:val>
                                        </p:tav>
                                        <p:tav tm="100000">
                                          <p:val>
                                            <p:strVal val="#ppt_y"/>
                                          </p:val>
                                        </p:tav>
                                      </p:tavLst>
                                    </p:anim>
                                  </p:childTnLst>
                                </p:cTn>
                              </p:par>
                            </p:childTnLst>
                          </p:cTn>
                        </p:par>
                        <p:par>
                          <p:cTn id="150" fill="hold" nodeType="afterGroup">
                            <p:stCondLst>
                              <p:cond delay="30500"/>
                            </p:stCondLst>
                            <p:childTnLst>
                              <p:par>
                                <p:cTn id="151" presetID="23" presetClass="entr" presetSubtype="272" fill="hold" grpId="0" nodeType="afterEffect">
                                  <p:stCondLst>
                                    <p:cond delay="1000"/>
                                  </p:stCondLst>
                                  <p:childTnLst>
                                    <p:set>
                                      <p:cBhvr>
                                        <p:cTn id="152" dur="1" fill="hold">
                                          <p:stCondLst>
                                            <p:cond delay="0"/>
                                          </p:stCondLst>
                                        </p:cTn>
                                        <p:tgtEl>
                                          <p:spTgt spid="180260"/>
                                        </p:tgtEl>
                                        <p:attrNameLst>
                                          <p:attrName>style.visibility</p:attrName>
                                        </p:attrNameLst>
                                      </p:cBhvr>
                                      <p:to>
                                        <p:strVal val="visible"/>
                                      </p:to>
                                    </p:set>
                                    <p:anim calcmode="lin" valueType="num">
                                      <p:cBhvr>
                                        <p:cTn id="153" dur="500" fill="hold"/>
                                        <p:tgtEl>
                                          <p:spTgt spid="180260"/>
                                        </p:tgtEl>
                                        <p:attrNameLst>
                                          <p:attrName>ppt_w</p:attrName>
                                        </p:attrNameLst>
                                      </p:cBhvr>
                                      <p:tavLst>
                                        <p:tav tm="0">
                                          <p:val>
                                            <p:strVal val="2/3*#ppt_w"/>
                                          </p:val>
                                        </p:tav>
                                        <p:tav tm="100000">
                                          <p:val>
                                            <p:strVal val="#ppt_w"/>
                                          </p:val>
                                        </p:tav>
                                      </p:tavLst>
                                    </p:anim>
                                    <p:anim calcmode="lin" valueType="num">
                                      <p:cBhvr>
                                        <p:cTn id="154" dur="500" fill="hold"/>
                                        <p:tgtEl>
                                          <p:spTgt spid="180260"/>
                                        </p:tgtEl>
                                        <p:attrNameLst>
                                          <p:attrName>ppt_h</p:attrName>
                                        </p:attrNameLst>
                                      </p:cBhvr>
                                      <p:tavLst>
                                        <p:tav tm="0">
                                          <p:val>
                                            <p:strVal val="2/3*#ppt_h"/>
                                          </p:val>
                                        </p:tav>
                                        <p:tav tm="100000">
                                          <p:val>
                                            <p:strVal val="#ppt_h"/>
                                          </p:val>
                                        </p:tav>
                                      </p:tavLst>
                                    </p:anim>
                                  </p:childTnLst>
                                </p:cTn>
                              </p:par>
                            </p:childTnLst>
                          </p:cTn>
                        </p:par>
                        <p:par>
                          <p:cTn id="155" fill="hold" nodeType="afterGroup">
                            <p:stCondLst>
                              <p:cond delay="32000"/>
                            </p:stCondLst>
                            <p:childTnLst>
                              <p:par>
                                <p:cTn id="156" presetID="2" presetClass="entr" presetSubtype="4" fill="hold" nodeType="afterEffect">
                                  <p:stCondLst>
                                    <p:cond delay="500"/>
                                  </p:stCondLst>
                                  <p:childTnLst>
                                    <p:set>
                                      <p:cBhvr>
                                        <p:cTn id="157" dur="1" fill="hold">
                                          <p:stCondLst>
                                            <p:cond delay="0"/>
                                          </p:stCondLst>
                                        </p:cTn>
                                        <p:tgtEl>
                                          <p:spTgt spid="180264"/>
                                        </p:tgtEl>
                                        <p:attrNameLst>
                                          <p:attrName>style.visibility</p:attrName>
                                        </p:attrNameLst>
                                      </p:cBhvr>
                                      <p:to>
                                        <p:strVal val="visible"/>
                                      </p:to>
                                    </p:set>
                                    <p:anim calcmode="lin" valueType="num">
                                      <p:cBhvr additive="base">
                                        <p:cTn id="158" dur="500" fill="hold"/>
                                        <p:tgtEl>
                                          <p:spTgt spid="180264"/>
                                        </p:tgtEl>
                                        <p:attrNameLst>
                                          <p:attrName>ppt_x</p:attrName>
                                        </p:attrNameLst>
                                      </p:cBhvr>
                                      <p:tavLst>
                                        <p:tav tm="0">
                                          <p:val>
                                            <p:strVal val="#ppt_x"/>
                                          </p:val>
                                        </p:tav>
                                        <p:tav tm="100000">
                                          <p:val>
                                            <p:strVal val="#ppt_x"/>
                                          </p:val>
                                        </p:tav>
                                      </p:tavLst>
                                    </p:anim>
                                    <p:anim calcmode="lin" valueType="num">
                                      <p:cBhvr additive="base">
                                        <p:cTn id="159" dur="500" fill="hold"/>
                                        <p:tgtEl>
                                          <p:spTgt spid="180264"/>
                                        </p:tgtEl>
                                        <p:attrNameLst>
                                          <p:attrName>ppt_y</p:attrName>
                                        </p:attrNameLst>
                                      </p:cBhvr>
                                      <p:tavLst>
                                        <p:tav tm="0">
                                          <p:val>
                                            <p:strVal val="1+#ppt_h/2"/>
                                          </p:val>
                                        </p:tav>
                                        <p:tav tm="100000">
                                          <p:val>
                                            <p:strVal val="#ppt_y"/>
                                          </p:val>
                                        </p:tav>
                                      </p:tavLst>
                                    </p:anim>
                                  </p:childTnLst>
                                </p:cTn>
                              </p:par>
                            </p:childTnLst>
                          </p:cTn>
                        </p:par>
                        <p:par>
                          <p:cTn id="160" fill="hold" nodeType="afterGroup">
                            <p:stCondLst>
                              <p:cond delay="33000"/>
                            </p:stCondLst>
                            <p:childTnLst>
                              <p:par>
                                <p:cTn id="161" presetID="23" presetClass="entr" presetSubtype="272" fill="hold" grpId="0" nodeType="afterEffect">
                                  <p:stCondLst>
                                    <p:cond delay="500"/>
                                  </p:stCondLst>
                                  <p:childTnLst>
                                    <p:set>
                                      <p:cBhvr>
                                        <p:cTn id="162" dur="1" fill="hold">
                                          <p:stCondLst>
                                            <p:cond delay="0"/>
                                          </p:stCondLst>
                                        </p:cTn>
                                        <p:tgtEl>
                                          <p:spTgt spid="180262"/>
                                        </p:tgtEl>
                                        <p:attrNameLst>
                                          <p:attrName>style.visibility</p:attrName>
                                        </p:attrNameLst>
                                      </p:cBhvr>
                                      <p:to>
                                        <p:strVal val="visible"/>
                                      </p:to>
                                    </p:set>
                                    <p:anim calcmode="lin" valueType="num">
                                      <p:cBhvr>
                                        <p:cTn id="163" dur="500" fill="hold"/>
                                        <p:tgtEl>
                                          <p:spTgt spid="180262"/>
                                        </p:tgtEl>
                                        <p:attrNameLst>
                                          <p:attrName>ppt_w</p:attrName>
                                        </p:attrNameLst>
                                      </p:cBhvr>
                                      <p:tavLst>
                                        <p:tav tm="0">
                                          <p:val>
                                            <p:strVal val="2/3*#ppt_w"/>
                                          </p:val>
                                        </p:tav>
                                        <p:tav tm="100000">
                                          <p:val>
                                            <p:strVal val="#ppt_w"/>
                                          </p:val>
                                        </p:tav>
                                      </p:tavLst>
                                    </p:anim>
                                    <p:anim calcmode="lin" valueType="num">
                                      <p:cBhvr>
                                        <p:cTn id="164" dur="500" fill="hold"/>
                                        <p:tgtEl>
                                          <p:spTgt spid="180262"/>
                                        </p:tgtEl>
                                        <p:attrNameLst>
                                          <p:attrName>ppt_h</p:attrName>
                                        </p:attrNameLst>
                                      </p:cBhvr>
                                      <p:tavLst>
                                        <p:tav tm="0">
                                          <p:val>
                                            <p:strVal val="2/3*#ppt_h"/>
                                          </p:val>
                                        </p:tav>
                                        <p:tav tm="100000">
                                          <p:val>
                                            <p:strVal val="#ppt_h"/>
                                          </p:val>
                                        </p:tav>
                                      </p:tavLst>
                                    </p:anim>
                                  </p:childTnLst>
                                </p:cTn>
                              </p:par>
                            </p:childTnLst>
                          </p:cTn>
                        </p:par>
                        <p:par>
                          <p:cTn id="165" fill="hold" nodeType="afterGroup">
                            <p:stCondLst>
                              <p:cond delay="34000"/>
                            </p:stCondLst>
                            <p:childTnLst>
                              <p:par>
                                <p:cTn id="166" presetID="5" presetClass="entr" presetSubtype="10" fill="hold" grpId="0" nodeType="afterEffect">
                                  <p:stCondLst>
                                    <p:cond delay="500"/>
                                  </p:stCondLst>
                                  <p:childTnLst>
                                    <p:set>
                                      <p:cBhvr>
                                        <p:cTn id="167" dur="1" fill="hold">
                                          <p:stCondLst>
                                            <p:cond delay="0"/>
                                          </p:stCondLst>
                                        </p:cTn>
                                        <p:tgtEl>
                                          <p:spTgt spid="180263"/>
                                        </p:tgtEl>
                                        <p:attrNameLst>
                                          <p:attrName>style.visibility</p:attrName>
                                        </p:attrNameLst>
                                      </p:cBhvr>
                                      <p:to>
                                        <p:strVal val="visible"/>
                                      </p:to>
                                    </p:set>
                                    <p:animEffect transition="in" filter="checkerboard(across)">
                                      <p:cBhvr>
                                        <p:cTn id="168" dur="500"/>
                                        <p:tgtEl>
                                          <p:spTgt spid="180263"/>
                                        </p:tgtEl>
                                      </p:cBhvr>
                                    </p:animEffect>
                                  </p:childTnLst>
                                </p:cTn>
                              </p:par>
                            </p:childTnLst>
                          </p:cTn>
                        </p:par>
                        <p:par>
                          <p:cTn id="169" fill="hold" nodeType="afterGroup">
                            <p:stCondLst>
                              <p:cond delay="35000"/>
                            </p:stCondLst>
                            <p:childTnLst>
                              <p:par>
                                <p:cTn id="170" presetID="23" presetClass="entr" presetSubtype="36" fill="hold" nodeType="afterEffect">
                                  <p:stCondLst>
                                    <p:cond delay="2000"/>
                                  </p:stCondLst>
                                  <p:childTnLst>
                                    <p:set>
                                      <p:cBhvr>
                                        <p:cTn id="171" dur="1" fill="hold">
                                          <p:stCondLst>
                                            <p:cond delay="0"/>
                                          </p:stCondLst>
                                        </p:cTn>
                                        <p:tgtEl>
                                          <p:spTgt spid="180233"/>
                                        </p:tgtEl>
                                        <p:attrNameLst>
                                          <p:attrName>style.visibility</p:attrName>
                                        </p:attrNameLst>
                                      </p:cBhvr>
                                      <p:to>
                                        <p:strVal val="visible"/>
                                      </p:to>
                                    </p:set>
                                    <p:anim calcmode="lin" valueType="num">
                                      <p:cBhvr>
                                        <p:cTn id="172" dur="500" fill="hold"/>
                                        <p:tgtEl>
                                          <p:spTgt spid="180233"/>
                                        </p:tgtEl>
                                        <p:attrNameLst>
                                          <p:attrName>ppt_w</p:attrName>
                                        </p:attrNameLst>
                                      </p:cBhvr>
                                      <p:tavLst>
                                        <p:tav tm="0">
                                          <p:val>
                                            <p:strVal val="(6*min(max(#ppt_w*#ppt_h,.3),1)-7.4)/-.7*#ppt_w"/>
                                          </p:val>
                                        </p:tav>
                                        <p:tav tm="100000">
                                          <p:val>
                                            <p:strVal val="#ppt_w"/>
                                          </p:val>
                                        </p:tav>
                                      </p:tavLst>
                                    </p:anim>
                                    <p:anim calcmode="lin" valueType="num">
                                      <p:cBhvr>
                                        <p:cTn id="173" dur="500" fill="hold"/>
                                        <p:tgtEl>
                                          <p:spTgt spid="180233"/>
                                        </p:tgtEl>
                                        <p:attrNameLst>
                                          <p:attrName>ppt_h</p:attrName>
                                        </p:attrNameLst>
                                      </p:cBhvr>
                                      <p:tavLst>
                                        <p:tav tm="0">
                                          <p:val>
                                            <p:strVal val="(6*min(max(#ppt_w*#ppt_h,.3),1)-7.4)/-.7*#ppt_h"/>
                                          </p:val>
                                        </p:tav>
                                        <p:tav tm="100000">
                                          <p:val>
                                            <p:strVal val="#ppt_h"/>
                                          </p:val>
                                        </p:tav>
                                      </p:tavLst>
                                    </p:anim>
                                    <p:anim calcmode="lin" valueType="num">
                                      <p:cBhvr>
                                        <p:cTn id="174" dur="500" fill="hold"/>
                                        <p:tgtEl>
                                          <p:spTgt spid="180233"/>
                                        </p:tgtEl>
                                        <p:attrNameLst>
                                          <p:attrName>ppt_x</p:attrName>
                                        </p:attrNameLst>
                                      </p:cBhvr>
                                      <p:tavLst>
                                        <p:tav tm="0">
                                          <p:val>
                                            <p:fltVal val="0.5"/>
                                          </p:val>
                                        </p:tav>
                                        <p:tav tm="100000">
                                          <p:val>
                                            <p:strVal val="#ppt_x"/>
                                          </p:val>
                                        </p:tav>
                                      </p:tavLst>
                                    </p:anim>
                                    <p:anim calcmode="lin" valueType="num">
                                      <p:cBhvr>
                                        <p:cTn id="175" dur="500" fill="hold"/>
                                        <p:tgtEl>
                                          <p:spTgt spid="180233"/>
                                        </p:tgtEl>
                                        <p:attrNameLst>
                                          <p:attrName>ppt_y</p:attrName>
                                        </p:attrNameLst>
                                      </p:cBhvr>
                                      <p:tavLst>
                                        <p:tav tm="0">
                                          <p:val>
                                            <p:strVal val="1+(6*min(max(#ppt_w*#ppt_h,.3),1)-7.4)/-.7*#ppt_h/2"/>
                                          </p:val>
                                        </p:tav>
                                        <p:tav tm="100000">
                                          <p:val>
                                            <p:strVal val="#ppt_y"/>
                                          </p:val>
                                        </p:tav>
                                      </p:tavLst>
                                    </p:anim>
                                  </p:childTnLst>
                                </p:cTn>
                              </p:par>
                            </p:childTnLst>
                          </p:cTn>
                        </p:par>
                        <p:par>
                          <p:cTn id="176" fill="hold" nodeType="afterGroup">
                            <p:stCondLst>
                              <p:cond delay="37500"/>
                            </p:stCondLst>
                            <p:childTnLst>
                              <p:par>
                                <p:cTn id="177" presetID="23" presetClass="entr" presetSubtype="272" fill="hold" grpId="0" nodeType="afterEffect">
                                  <p:stCondLst>
                                    <p:cond delay="1000"/>
                                  </p:stCondLst>
                                  <p:childTnLst>
                                    <p:set>
                                      <p:cBhvr>
                                        <p:cTn id="178" dur="1" fill="hold">
                                          <p:stCondLst>
                                            <p:cond delay="0"/>
                                          </p:stCondLst>
                                        </p:cTn>
                                        <p:tgtEl>
                                          <p:spTgt spid="180248"/>
                                        </p:tgtEl>
                                        <p:attrNameLst>
                                          <p:attrName>style.visibility</p:attrName>
                                        </p:attrNameLst>
                                      </p:cBhvr>
                                      <p:to>
                                        <p:strVal val="visible"/>
                                      </p:to>
                                    </p:set>
                                    <p:anim calcmode="lin" valueType="num">
                                      <p:cBhvr>
                                        <p:cTn id="179" dur="500" fill="hold"/>
                                        <p:tgtEl>
                                          <p:spTgt spid="180248"/>
                                        </p:tgtEl>
                                        <p:attrNameLst>
                                          <p:attrName>ppt_w</p:attrName>
                                        </p:attrNameLst>
                                      </p:cBhvr>
                                      <p:tavLst>
                                        <p:tav tm="0">
                                          <p:val>
                                            <p:strVal val="2/3*#ppt_w"/>
                                          </p:val>
                                        </p:tav>
                                        <p:tav tm="100000">
                                          <p:val>
                                            <p:strVal val="#ppt_w"/>
                                          </p:val>
                                        </p:tav>
                                      </p:tavLst>
                                    </p:anim>
                                    <p:anim calcmode="lin" valueType="num">
                                      <p:cBhvr>
                                        <p:cTn id="180" dur="500" fill="hold"/>
                                        <p:tgtEl>
                                          <p:spTgt spid="180248"/>
                                        </p:tgtEl>
                                        <p:attrNameLst>
                                          <p:attrName>ppt_h</p:attrName>
                                        </p:attrNameLst>
                                      </p:cBhvr>
                                      <p:tavLst>
                                        <p:tav tm="0">
                                          <p:val>
                                            <p:strVal val="2/3*#ppt_h"/>
                                          </p:val>
                                        </p:tav>
                                        <p:tav tm="100000">
                                          <p:val>
                                            <p:strVal val="#ppt_h"/>
                                          </p:val>
                                        </p:tav>
                                      </p:tavLst>
                                    </p:anim>
                                  </p:childTnLst>
                                </p:cTn>
                              </p:par>
                            </p:childTnLst>
                          </p:cTn>
                        </p:par>
                        <p:par>
                          <p:cTn id="181" fill="hold" nodeType="afterGroup">
                            <p:stCondLst>
                              <p:cond delay="39000"/>
                            </p:stCondLst>
                            <p:childTnLst>
                              <p:par>
                                <p:cTn id="182" presetID="5" presetClass="entr" presetSubtype="10" fill="hold" grpId="0" nodeType="afterEffect">
                                  <p:stCondLst>
                                    <p:cond delay="500"/>
                                  </p:stCondLst>
                                  <p:childTnLst>
                                    <p:set>
                                      <p:cBhvr>
                                        <p:cTn id="183" dur="1" fill="hold">
                                          <p:stCondLst>
                                            <p:cond delay="0"/>
                                          </p:stCondLst>
                                        </p:cTn>
                                        <p:tgtEl>
                                          <p:spTgt spid="180247"/>
                                        </p:tgtEl>
                                        <p:attrNameLst>
                                          <p:attrName>style.visibility</p:attrName>
                                        </p:attrNameLst>
                                      </p:cBhvr>
                                      <p:to>
                                        <p:strVal val="visible"/>
                                      </p:to>
                                    </p:set>
                                    <p:animEffect transition="in" filter="checkerboard(across)">
                                      <p:cBhvr>
                                        <p:cTn id="184" dur="500"/>
                                        <p:tgtEl>
                                          <p:spTgt spid="180247"/>
                                        </p:tgtEl>
                                      </p:cBhvr>
                                    </p:animEffect>
                                  </p:childTnLst>
                                </p:cTn>
                              </p:par>
                            </p:childTnLst>
                          </p:cTn>
                        </p:par>
                        <p:par>
                          <p:cTn id="185" fill="hold" nodeType="afterGroup">
                            <p:stCondLst>
                              <p:cond delay="40000"/>
                            </p:stCondLst>
                            <p:childTnLst>
                              <p:par>
                                <p:cTn id="186" presetID="2" presetClass="entr" presetSubtype="4" fill="hold" nodeType="afterEffect">
                                  <p:stCondLst>
                                    <p:cond delay="500"/>
                                  </p:stCondLst>
                                  <p:childTnLst>
                                    <p:set>
                                      <p:cBhvr>
                                        <p:cTn id="187" dur="1" fill="hold">
                                          <p:stCondLst>
                                            <p:cond delay="0"/>
                                          </p:stCondLst>
                                        </p:cTn>
                                        <p:tgtEl>
                                          <p:spTgt spid="45"/>
                                        </p:tgtEl>
                                        <p:attrNameLst>
                                          <p:attrName>style.visibility</p:attrName>
                                        </p:attrNameLst>
                                      </p:cBhvr>
                                      <p:to>
                                        <p:strVal val="visible"/>
                                      </p:to>
                                    </p:set>
                                    <p:anim calcmode="lin" valueType="num">
                                      <p:cBhvr additive="base">
                                        <p:cTn id="188" dur="500" fill="hold"/>
                                        <p:tgtEl>
                                          <p:spTgt spid="45"/>
                                        </p:tgtEl>
                                        <p:attrNameLst>
                                          <p:attrName>ppt_x</p:attrName>
                                        </p:attrNameLst>
                                      </p:cBhvr>
                                      <p:tavLst>
                                        <p:tav tm="0">
                                          <p:val>
                                            <p:strVal val="#ppt_x"/>
                                          </p:val>
                                        </p:tav>
                                        <p:tav tm="100000">
                                          <p:val>
                                            <p:strVal val="#ppt_x"/>
                                          </p:val>
                                        </p:tav>
                                      </p:tavLst>
                                    </p:anim>
                                    <p:anim calcmode="lin" valueType="num">
                                      <p:cBhvr additive="base">
                                        <p:cTn id="189" dur="500" fill="hold"/>
                                        <p:tgtEl>
                                          <p:spTgt spid="45"/>
                                        </p:tgtEl>
                                        <p:attrNameLst>
                                          <p:attrName>ppt_y</p:attrName>
                                        </p:attrNameLst>
                                      </p:cBhvr>
                                      <p:tavLst>
                                        <p:tav tm="0">
                                          <p:val>
                                            <p:strVal val="1+#ppt_h/2"/>
                                          </p:val>
                                        </p:tav>
                                        <p:tav tm="100000">
                                          <p:val>
                                            <p:strVal val="#ppt_y"/>
                                          </p:val>
                                        </p:tav>
                                      </p:tavLst>
                                    </p:anim>
                                  </p:childTnLst>
                                </p:cTn>
                              </p:par>
                            </p:childTnLst>
                          </p:cTn>
                        </p:par>
                        <p:par>
                          <p:cTn id="190" fill="hold" nodeType="afterGroup">
                            <p:stCondLst>
                              <p:cond delay="41000"/>
                            </p:stCondLst>
                            <p:childTnLst>
                              <p:par>
                                <p:cTn id="191" presetID="2" presetClass="entr" presetSubtype="4" fill="hold" nodeType="afterEffect">
                                  <p:stCondLst>
                                    <p:cond delay="500"/>
                                  </p:stCondLst>
                                  <p:childTnLst>
                                    <p:set>
                                      <p:cBhvr>
                                        <p:cTn id="192" dur="1" fill="hold">
                                          <p:stCondLst>
                                            <p:cond delay="0"/>
                                          </p:stCondLst>
                                        </p:cTn>
                                        <p:tgtEl>
                                          <p:spTgt spid="46"/>
                                        </p:tgtEl>
                                        <p:attrNameLst>
                                          <p:attrName>style.visibility</p:attrName>
                                        </p:attrNameLst>
                                      </p:cBhvr>
                                      <p:to>
                                        <p:strVal val="visible"/>
                                      </p:to>
                                    </p:set>
                                    <p:anim calcmode="lin" valueType="num">
                                      <p:cBhvr additive="base">
                                        <p:cTn id="193" dur="500" fill="hold"/>
                                        <p:tgtEl>
                                          <p:spTgt spid="46"/>
                                        </p:tgtEl>
                                        <p:attrNameLst>
                                          <p:attrName>ppt_x</p:attrName>
                                        </p:attrNameLst>
                                      </p:cBhvr>
                                      <p:tavLst>
                                        <p:tav tm="0">
                                          <p:val>
                                            <p:strVal val="#ppt_x"/>
                                          </p:val>
                                        </p:tav>
                                        <p:tav tm="100000">
                                          <p:val>
                                            <p:strVal val="#ppt_x"/>
                                          </p:val>
                                        </p:tav>
                                      </p:tavLst>
                                    </p:anim>
                                    <p:anim calcmode="lin" valueType="num">
                                      <p:cBhvr additive="base">
                                        <p:cTn id="194" dur="500" fill="hold"/>
                                        <p:tgtEl>
                                          <p:spTgt spid="46"/>
                                        </p:tgtEl>
                                        <p:attrNameLst>
                                          <p:attrName>ppt_y</p:attrName>
                                        </p:attrNameLst>
                                      </p:cBhvr>
                                      <p:tavLst>
                                        <p:tav tm="0">
                                          <p:val>
                                            <p:strVal val="1+#ppt_h/2"/>
                                          </p:val>
                                        </p:tav>
                                        <p:tav tm="100000">
                                          <p:val>
                                            <p:strVal val="#ppt_y"/>
                                          </p:val>
                                        </p:tav>
                                      </p:tavLst>
                                    </p:anim>
                                  </p:childTnLst>
                                </p:cTn>
                              </p:par>
                            </p:childTnLst>
                          </p:cTn>
                        </p:par>
                        <p:par>
                          <p:cTn id="195" fill="hold" nodeType="afterGroup">
                            <p:stCondLst>
                              <p:cond delay="42000"/>
                            </p:stCondLst>
                            <p:childTnLst>
                              <p:par>
                                <p:cTn id="196" presetID="5" presetClass="entr" presetSubtype="10" fill="hold" grpId="0" nodeType="afterEffect">
                                  <p:stCondLst>
                                    <p:cond delay="500"/>
                                  </p:stCondLst>
                                  <p:childTnLst>
                                    <p:set>
                                      <p:cBhvr>
                                        <p:cTn id="197" dur="1" fill="hold">
                                          <p:stCondLst>
                                            <p:cond delay="0"/>
                                          </p:stCondLst>
                                        </p:cTn>
                                        <p:tgtEl>
                                          <p:spTgt spid="180261"/>
                                        </p:tgtEl>
                                        <p:attrNameLst>
                                          <p:attrName>style.visibility</p:attrName>
                                        </p:attrNameLst>
                                      </p:cBhvr>
                                      <p:to>
                                        <p:strVal val="visible"/>
                                      </p:to>
                                    </p:set>
                                    <p:animEffect transition="in" filter="checkerboard(across)">
                                      <p:cBhvr>
                                        <p:cTn id="198" dur="500"/>
                                        <p:tgtEl>
                                          <p:spTgt spid="1802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8" grpId="0" autoUpdateAnimBg="0"/>
      <p:bldP spid="180229" grpId="0" animBg="1"/>
      <p:bldP spid="180235" grpId="0" animBg="1"/>
      <p:bldP spid="180236" grpId="0" autoUpdateAnimBg="0"/>
      <p:bldP spid="180240" grpId="0" animBg="1"/>
      <p:bldP spid="180241" grpId="0" autoUpdateAnimBg="0"/>
      <p:bldP spid="180242" grpId="0" animBg="1"/>
      <p:bldP spid="180243" grpId="0" autoUpdateAnimBg="0"/>
      <p:bldP spid="180245" grpId="0" autoUpdateAnimBg="0"/>
      <p:bldP spid="180246" grpId="0" animBg="1"/>
      <p:bldP spid="180247" grpId="0" autoUpdateAnimBg="0"/>
      <p:bldP spid="180248" grpId="0" animBg="1"/>
      <p:bldP spid="180252" grpId="0" animBg="1"/>
      <p:bldP spid="180253" grpId="0" autoUpdateAnimBg="0"/>
      <p:bldP spid="180254" grpId="0" animBg="1"/>
      <p:bldP spid="180255" grpId="0" autoUpdateAnimBg="0"/>
      <p:bldP spid="180260" grpId="0" animBg="1"/>
      <p:bldP spid="180262" grpId="0" animBg="1"/>
      <p:bldP spid="180263" grpId="0" autoUpdateAnimBg="0"/>
      <p:bldP spid="180261" grpId="0"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txBox="1">
            <a:spLocks noChangeArrowheads="1"/>
          </p:cNvSpPr>
          <p:nvPr/>
        </p:nvSpPr>
        <p:spPr bwMode="auto">
          <a:xfrm>
            <a:off x="457200" y="1412875"/>
            <a:ext cx="8229600" cy="496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lstStyle>
            <a:lvl1pPr marL="273050" indent="-273050"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spcBef>
                <a:spcPts val="600"/>
              </a:spcBef>
              <a:buClr>
                <a:schemeClr val="accent1"/>
              </a:buClr>
              <a:buSzPct val="70000"/>
              <a:buFont typeface="Wingdings 2" pitchFamily="18" charset="2"/>
              <a:buNone/>
            </a:pPr>
            <a:endParaRPr lang="tr-TR" altLang="tr-TR" sz="4000">
              <a:latin typeface="Comic Sans MS" pitchFamily="66" charset="0"/>
            </a:endParaRPr>
          </a:p>
        </p:txBody>
      </p:sp>
      <p:sp>
        <p:nvSpPr>
          <p:cNvPr id="7" name="Rectangle 2"/>
          <p:cNvSpPr txBox="1">
            <a:spLocks noChangeArrowheads="1"/>
          </p:cNvSpPr>
          <p:nvPr/>
        </p:nvSpPr>
        <p:spPr>
          <a:xfrm>
            <a:off x="0" y="0"/>
            <a:ext cx="9144000" cy="692150"/>
          </a:xfrm>
          <a:prstGeom prst="rect">
            <a:avLst/>
          </a:prstGeom>
        </p:spPr>
        <p:txBody>
          <a:bodyPr lIns="91431" tIns="45715" rIns="91431" bIns="45715" anchor="b">
            <a:normAutofit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fontAlgn="auto">
              <a:spcAft>
                <a:spcPts val="0"/>
              </a:spcAft>
              <a:defRPr/>
            </a:pPr>
            <a:endParaRPr lang="en-US" sz="4000" b="1" dirty="0"/>
          </a:p>
        </p:txBody>
      </p:sp>
      <p:sp>
        <p:nvSpPr>
          <p:cNvPr id="64516" name="Rectangle 3"/>
          <p:cNvSpPr txBox="1">
            <a:spLocks noChangeArrowheads="1"/>
          </p:cNvSpPr>
          <p:nvPr/>
        </p:nvSpPr>
        <p:spPr bwMode="auto">
          <a:xfrm>
            <a:off x="227013" y="1196975"/>
            <a:ext cx="8459787"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lstStyle>
            <a:lvl1pPr marL="273050" indent="-273050"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lnSpc>
                <a:spcPct val="90000"/>
              </a:lnSpc>
              <a:spcBef>
                <a:spcPts val="600"/>
              </a:spcBef>
              <a:buClr>
                <a:schemeClr val="accent1"/>
              </a:buClr>
              <a:buSzPct val="70000"/>
              <a:buFont typeface="Wingdings 2" pitchFamily="18" charset="2"/>
              <a:buNone/>
            </a:pPr>
            <a:endParaRPr lang="tr-TR" altLang="tr-TR" sz="2800">
              <a:latin typeface="Century Schoolbook" pitchFamily="18" charset="0"/>
            </a:endParaRPr>
          </a:p>
        </p:txBody>
      </p:sp>
      <p:sp>
        <p:nvSpPr>
          <p:cNvPr id="64517" name="Rectangle 28"/>
          <p:cNvSpPr>
            <a:spLocks noChangeArrowheads="1"/>
          </p:cNvSpPr>
          <p:nvPr/>
        </p:nvSpPr>
        <p:spPr bwMode="auto">
          <a:xfrm>
            <a:off x="0" y="-200025"/>
            <a:ext cx="1841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nchor="ctr">
            <a:spAutoFit/>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endParaRPr lang="tr-TR" altLang="tr-TR">
              <a:latin typeface="Arial" charset="0"/>
            </a:endParaRPr>
          </a:p>
        </p:txBody>
      </p:sp>
      <p:graphicFrame>
        <p:nvGraphicFramePr>
          <p:cNvPr id="6" name="Diyagram 5"/>
          <p:cNvGraphicFramePr/>
          <p:nvPr>
            <p:extLst>
              <p:ext uri="{D42A27DB-BD31-4B8C-83A1-F6EECF244321}">
                <p14:modId xmlns:p14="http://schemas.microsoft.com/office/powerpoint/2010/main" val="2947421497"/>
              </p:ext>
            </p:extLst>
          </p:nvPr>
        </p:nvGraphicFramePr>
        <p:xfrm>
          <a:off x="0" y="0"/>
          <a:ext cx="9144000" cy="6800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5156107"/>
      </p:ext>
    </p:extLst>
  </p:cSld>
  <p:clrMapOvr>
    <a:masterClrMapping/>
  </p:clrMapOvr>
  <p:transition spd="slow">
    <p:blinds/>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ChangeArrowheads="1"/>
          </p:cNvSpPr>
          <p:nvPr>
            <p:ph type="title"/>
          </p:nvPr>
        </p:nvSpPr>
        <p:spPr>
          <a:xfrm>
            <a:off x="468313" y="-242888"/>
            <a:ext cx="8229600" cy="1143001"/>
          </a:xfrm>
        </p:spPr>
        <p:txBody>
          <a:bodyPr/>
          <a:lstStyle/>
          <a:p>
            <a:pPr eaLnBrk="1" hangingPunct="1">
              <a:defRPr/>
            </a:pPr>
            <a:r>
              <a:rPr lang="tr-TR" sz="5400" b="1" dirty="0" smtClean="0">
                <a:solidFill>
                  <a:schemeClr val="tx1"/>
                </a:solidFill>
                <a:latin typeface="+mj-lt"/>
              </a:rPr>
              <a:t> </a:t>
            </a:r>
            <a:r>
              <a:rPr lang="tr-TR" sz="3200" b="1" dirty="0" smtClean="0">
                <a:solidFill>
                  <a:srgbClr val="FF0000"/>
                </a:solidFill>
                <a:latin typeface="+mj-lt"/>
              </a:rPr>
              <a:t>İ</a:t>
            </a:r>
            <a:r>
              <a:rPr lang="en-US" sz="3200" b="1" dirty="0" err="1" smtClean="0">
                <a:solidFill>
                  <a:srgbClr val="FF0000"/>
                </a:solidFill>
                <a:latin typeface="+mj-lt"/>
              </a:rPr>
              <a:t>şverenlerin</a:t>
            </a:r>
            <a:r>
              <a:rPr lang="tr-TR" sz="3200" b="1" dirty="0" smtClean="0">
                <a:solidFill>
                  <a:srgbClr val="FF0000"/>
                </a:solidFill>
                <a:latin typeface="+mj-lt"/>
              </a:rPr>
              <a:t> Cezai Sorumluluğu</a:t>
            </a:r>
            <a:endParaRPr lang="en-US" sz="3200" b="1" dirty="0" smtClean="0">
              <a:solidFill>
                <a:srgbClr val="FF0000"/>
              </a:solidFill>
              <a:latin typeface="+mj-lt"/>
            </a:endParaRPr>
          </a:p>
        </p:txBody>
      </p:sp>
      <p:sp>
        <p:nvSpPr>
          <p:cNvPr id="65540" name="Rectangle 3"/>
          <p:cNvSpPr>
            <a:spLocks noGrp="1"/>
          </p:cNvSpPr>
          <p:nvPr>
            <p:ph idx="1"/>
          </p:nvPr>
        </p:nvSpPr>
        <p:spPr>
          <a:xfrm>
            <a:off x="0" y="836612"/>
            <a:ext cx="9144000" cy="5904756"/>
          </a:xfrm>
        </p:spPr>
        <p:txBody>
          <a:bodyPr>
            <a:normAutofit/>
          </a:bodyPr>
          <a:lstStyle/>
          <a:p>
            <a:pPr eaLnBrk="1" hangingPunct="1">
              <a:lnSpc>
                <a:spcPct val="80000"/>
              </a:lnSpc>
            </a:pPr>
            <a:r>
              <a:rPr lang="tr-TR" altLang="tr-TR" sz="2400" u="sng" dirty="0" smtClean="0">
                <a:latin typeface="+mj-lt"/>
              </a:rPr>
              <a:t>Türk Ceza Kanunu Kapsamında Ölüm ve Yaralama Suçları (TCK 85 ve 89)</a:t>
            </a:r>
          </a:p>
          <a:p>
            <a:pPr eaLnBrk="1" hangingPunct="1">
              <a:lnSpc>
                <a:spcPct val="80000"/>
              </a:lnSpc>
              <a:buFontTx/>
              <a:buNone/>
            </a:pPr>
            <a:r>
              <a:rPr lang="tr-TR" altLang="tr-TR" sz="2400" dirty="0" smtClean="0">
                <a:latin typeface="+mj-lt"/>
              </a:rPr>
              <a:t>    ◦ Taksirle ölüme sebebiyet verme : </a:t>
            </a:r>
            <a:r>
              <a:rPr lang="tr-TR" altLang="tr-TR" sz="2400" u="sng" dirty="0" smtClean="0">
                <a:latin typeface="+mj-lt"/>
              </a:rPr>
              <a:t>2 yıldan 6 yıla</a:t>
            </a:r>
            <a:r>
              <a:rPr lang="tr-TR" altLang="tr-TR" sz="2400" dirty="0" smtClean="0">
                <a:latin typeface="+mj-lt"/>
              </a:rPr>
              <a:t> kadar hapis (1 veya fazla ölümle birlikte 1 veya fazla yaralanma: 2 yıldan 15 yıla kadar)</a:t>
            </a:r>
            <a:r>
              <a:rPr lang="tr-TR" altLang="tr-TR" sz="2400" b="1" dirty="0" smtClean="0">
                <a:latin typeface="+mj-lt"/>
              </a:rPr>
              <a:t>  (</a:t>
            </a:r>
            <a:r>
              <a:rPr lang="tr-TR" altLang="tr-TR" sz="2400" dirty="0" smtClean="0">
                <a:latin typeface="+mj-lt"/>
              </a:rPr>
              <a:t>Dava</a:t>
            </a:r>
            <a:r>
              <a:rPr lang="tr-TR" altLang="tr-TR" sz="2400" b="1" dirty="0" smtClean="0">
                <a:latin typeface="+mj-lt"/>
              </a:rPr>
              <a:t> </a:t>
            </a:r>
            <a:r>
              <a:rPr lang="tr-TR" altLang="tr-TR" sz="2400" dirty="0" smtClean="0">
                <a:latin typeface="+mj-lt"/>
              </a:rPr>
              <a:t>Asliye Ceza </a:t>
            </a:r>
            <a:r>
              <a:rPr lang="tr-TR" altLang="tr-TR" sz="2400" dirty="0" err="1" smtClean="0">
                <a:latin typeface="+mj-lt"/>
              </a:rPr>
              <a:t>Mahk</a:t>
            </a:r>
            <a:r>
              <a:rPr lang="tr-TR" altLang="tr-TR" sz="2400" dirty="0" smtClean="0">
                <a:latin typeface="+mj-lt"/>
              </a:rPr>
              <a:t>. ‘de görülür. Şikayete bağlı değil) (Kamu Ceza Davasıdır.)</a:t>
            </a:r>
          </a:p>
          <a:p>
            <a:pPr eaLnBrk="1" hangingPunct="1">
              <a:lnSpc>
                <a:spcPct val="80000"/>
              </a:lnSpc>
              <a:buFontTx/>
              <a:buNone/>
            </a:pPr>
            <a:endParaRPr lang="tr-TR" altLang="tr-TR" sz="2400" dirty="0" smtClean="0">
              <a:latin typeface="+mj-lt"/>
            </a:endParaRPr>
          </a:p>
          <a:p>
            <a:pPr eaLnBrk="1" hangingPunct="1">
              <a:lnSpc>
                <a:spcPct val="80000"/>
              </a:lnSpc>
              <a:buFontTx/>
              <a:buNone/>
            </a:pPr>
            <a:r>
              <a:rPr lang="tr-TR" altLang="tr-TR" sz="2400" dirty="0" smtClean="0">
                <a:latin typeface="+mj-lt"/>
              </a:rPr>
              <a:t>    ◦ Taksirle yaralamaya sebebiyet verme : </a:t>
            </a:r>
            <a:r>
              <a:rPr lang="tr-TR" altLang="tr-TR" sz="2400" u="sng" dirty="0" smtClean="0">
                <a:latin typeface="+mj-lt"/>
              </a:rPr>
              <a:t>3 aydan 1 yıla</a:t>
            </a:r>
            <a:r>
              <a:rPr lang="tr-TR" altLang="tr-TR" sz="2400" dirty="0" smtClean="0">
                <a:latin typeface="+mj-lt"/>
              </a:rPr>
              <a:t> kadar hapis, adli para cezası (1’den fazla: 6 aydan 3 yıla)</a:t>
            </a:r>
            <a:r>
              <a:rPr lang="tr-TR" altLang="tr-TR" sz="2400" b="1" dirty="0" smtClean="0">
                <a:latin typeface="+mj-lt"/>
              </a:rPr>
              <a:t>  (Dava Sulh Ceza </a:t>
            </a:r>
            <a:r>
              <a:rPr lang="tr-TR" altLang="tr-TR" sz="2400" b="1" dirty="0" err="1" smtClean="0">
                <a:latin typeface="+mj-lt"/>
              </a:rPr>
              <a:t>Mahk</a:t>
            </a:r>
            <a:r>
              <a:rPr lang="tr-TR" altLang="tr-TR" sz="2400" b="1" dirty="0" smtClean="0">
                <a:latin typeface="+mj-lt"/>
              </a:rPr>
              <a:t>.’de görülür. Şikayete bağlı)</a:t>
            </a:r>
          </a:p>
          <a:p>
            <a:pPr eaLnBrk="1" hangingPunct="1">
              <a:lnSpc>
                <a:spcPct val="80000"/>
              </a:lnSpc>
              <a:buFontTx/>
              <a:buNone/>
            </a:pPr>
            <a:endParaRPr lang="tr-TR" altLang="tr-TR" sz="2400" dirty="0" smtClean="0">
              <a:latin typeface="+mj-lt"/>
            </a:endParaRPr>
          </a:p>
          <a:p>
            <a:pPr eaLnBrk="1" hangingPunct="1">
              <a:lnSpc>
                <a:spcPct val="80000"/>
              </a:lnSpc>
            </a:pPr>
            <a:r>
              <a:rPr lang="tr-TR" altLang="tr-TR" sz="2000" b="1" u="sng" dirty="0" smtClean="0">
                <a:latin typeface="+mj-lt"/>
              </a:rPr>
              <a:t>İnşaat ve Yıkımla ilgili Emniyet Kurallarına Uymama</a:t>
            </a:r>
          </a:p>
          <a:p>
            <a:pPr eaLnBrk="1" hangingPunct="1">
              <a:lnSpc>
                <a:spcPct val="80000"/>
              </a:lnSpc>
              <a:buFontTx/>
              <a:buNone/>
            </a:pPr>
            <a:r>
              <a:rPr lang="tr-TR" altLang="tr-TR" sz="2000" b="1" dirty="0" smtClean="0">
                <a:latin typeface="+mj-lt"/>
              </a:rPr>
              <a:t>   İnşaat veya yıkım faaliyeti sırasında, insan hayatı veya beden bütünlüğü  açısından gerekli olan tedbirleri almayan kişi, </a:t>
            </a:r>
            <a:r>
              <a:rPr lang="tr-TR" altLang="tr-TR" sz="2000" b="1" u="sng" dirty="0" smtClean="0">
                <a:latin typeface="+mj-lt"/>
              </a:rPr>
              <a:t>3 aydan 1 yıla</a:t>
            </a:r>
            <a:r>
              <a:rPr lang="tr-TR" altLang="tr-TR" sz="2000" b="1" dirty="0" smtClean="0">
                <a:latin typeface="+mj-lt"/>
              </a:rPr>
              <a:t> kadar hapis cezası veya  </a:t>
            </a:r>
            <a:r>
              <a:rPr lang="tr-TR" altLang="tr-TR" sz="2000" b="1" u="sng" dirty="0" smtClean="0">
                <a:latin typeface="+mj-lt"/>
              </a:rPr>
              <a:t>adlî para cezası</a:t>
            </a:r>
            <a:r>
              <a:rPr lang="tr-TR" altLang="tr-TR" sz="2000" b="1" dirty="0" smtClean="0">
                <a:latin typeface="+mj-lt"/>
              </a:rPr>
              <a:t> ile cezalandırılır.</a:t>
            </a:r>
          </a:p>
        </p:txBody>
      </p:sp>
      <p:sp>
        <p:nvSpPr>
          <p:cNvPr id="4" name="5 Slayt Numarası Yer Tutucusu"/>
          <p:cNvSpPr>
            <a:spLocks noGrp="1"/>
          </p:cNvSpPr>
          <p:nvPr>
            <p:ph type="sldNum" sz="quarter" idx="12"/>
          </p:nvPr>
        </p:nvSpPr>
        <p:spPr/>
        <p:txBody>
          <a:bodyPr/>
          <a:lstStyle/>
          <a:p>
            <a:pPr>
              <a:defRPr/>
            </a:pPr>
            <a:fld id="{EAECB945-6199-4A2D-991F-592D1C685939}" type="slidenum">
              <a:rPr lang="en-US"/>
              <a:pPr>
                <a:defRPr/>
              </a:pPr>
              <a:t>67</a:t>
            </a:fld>
            <a:endParaRPr lang="en-US"/>
          </a:p>
        </p:txBody>
      </p:sp>
    </p:spTree>
    <p:extLst>
      <p:ext uri="{BB962C8B-B14F-4D97-AF65-F5344CB8AC3E}">
        <p14:creationId xmlns:p14="http://schemas.microsoft.com/office/powerpoint/2010/main" val="3746808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txBox="1">
            <a:spLocks noChangeArrowheads="1"/>
          </p:cNvSpPr>
          <p:nvPr/>
        </p:nvSpPr>
        <p:spPr bwMode="auto">
          <a:xfrm>
            <a:off x="457200" y="1412875"/>
            <a:ext cx="8229600" cy="496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lstStyle>
            <a:lvl1pPr marL="273050" indent="-273050"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spcBef>
                <a:spcPts val="600"/>
              </a:spcBef>
              <a:buClr>
                <a:schemeClr val="accent1"/>
              </a:buClr>
              <a:buSzPct val="70000"/>
              <a:buFont typeface="Wingdings 2" pitchFamily="18" charset="2"/>
              <a:buNone/>
            </a:pPr>
            <a:endParaRPr lang="tr-TR" altLang="tr-TR" sz="4000">
              <a:latin typeface="Comic Sans MS" pitchFamily="66" charset="0"/>
            </a:endParaRPr>
          </a:p>
        </p:txBody>
      </p:sp>
      <p:sp>
        <p:nvSpPr>
          <p:cNvPr id="7" name="Rectangle 2"/>
          <p:cNvSpPr txBox="1">
            <a:spLocks noChangeArrowheads="1"/>
          </p:cNvSpPr>
          <p:nvPr/>
        </p:nvSpPr>
        <p:spPr>
          <a:xfrm>
            <a:off x="0" y="0"/>
            <a:ext cx="9144000" cy="692150"/>
          </a:xfrm>
          <a:prstGeom prst="rect">
            <a:avLst/>
          </a:prstGeom>
        </p:spPr>
        <p:txBody>
          <a:bodyPr lIns="91431" tIns="45715" rIns="91431" bIns="45715" anchor="b">
            <a:normAutofit lnSpcReduction="100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fontAlgn="auto">
              <a:spcAft>
                <a:spcPts val="0"/>
              </a:spcAft>
              <a:defRPr/>
            </a:pPr>
            <a:endParaRPr lang="en-US" sz="4000" b="1" dirty="0"/>
          </a:p>
        </p:txBody>
      </p:sp>
      <p:sp>
        <p:nvSpPr>
          <p:cNvPr id="66564" name="Rectangle 3"/>
          <p:cNvSpPr txBox="1">
            <a:spLocks noChangeArrowheads="1"/>
          </p:cNvSpPr>
          <p:nvPr/>
        </p:nvSpPr>
        <p:spPr bwMode="auto">
          <a:xfrm>
            <a:off x="227013" y="1196975"/>
            <a:ext cx="8459787"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5" rIns="91431" bIns="45715"/>
          <a:lstStyle>
            <a:lvl1pPr marL="273050" indent="-273050"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lnSpc>
                <a:spcPct val="90000"/>
              </a:lnSpc>
              <a:spcBef>
                <a:spcPts val="600"/>
              </a:spcBef>
              <a:buClr>
                <a:schemeClr val="accent1"/>
              </a:buClr>
              <a:buSzPct val="70000"/>
              <a:buFont typeface="Wingdings 2" pitchFamily="18" charset="2"/>
              <a:buNone/>
            </a:pPr>
            <a:endParaRPr lang="tr-TR" altLang="tr-TR" sz="2800">
              <a:latin typeface="Century Schoolbook" pitchFamily="18" charset="0"/>
            </a:endParaRPr>
          </a:p>
        </p:txBody>
      </p:sp>
      <p:sp>
        <p:nvSpPr>
          <p:cNvPr id="66565" name="Rectangle 32"/>
          <p:cNvSpPr>
            <a:spLocks noChangeArrowheads="1"/>
          </p:cNvSpPr>
          <p:nvPr/>
        </p:nvSpPr>
        <p:spPr bwMode="auto">
          <a:xfrm>
            <a:off x="0" y="-200025"/>
            <a:ext cx="1841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5" rIns="91431" bIns="45715" anchor="ctr">
            <a:spAutoFit/>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endParaRPr lang="tr-TR" altLang="tr-TR">
              <a:latin typeface="Arial" charset="0"/>
            </a:endParaRPr>
          </a:p>
        </p:txBody>
      </p:sp>
      <p:graphicFrame>
        <p:nvGraphicFramePr>
          <p:cNvPr id="9" name="Diyagram 8"/>
          <p:cNvGraphicFramePr/>
          <p:nvPr>
            <p:extLst>
              <p:ext uri="{D42A27DB-BD31-4B8C-83A1-F6EECF244321}">
                <p14:modId xmlns:p14="http://schemas.microsoft.com/office/powerpoint/2010/main" val="1986896208"/>
              </p:ext>
            </p:extLst>
          </p:nvPr>
        </p:nvGraphicFramePr>
        <p:xfrm>
          <a:off x="0" y="0"/>
          <a:ext cx="8892480" cy="6741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6803242"/>
      </p:ext>
    </p:extLst>
  </p:cSld>
  <p:clrMapOvr>
    <a:masterClrMapping/>
  </p:clrMapOvr>
  <p:transition spd="slow">
    <p:blinds/>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a:xfrm>
            <a:off x="0" y="260350"/>
            <a:ext cx="8686800" cy="750888"/>
          </a:xfrm>
        </p:spPr>
        <p:txBody>
          <a:bodyPr/>
          <a:lstStyle/>
          <a:p>
            <a:pPr algn="l" eaLnBrk="1" hangingPunct="1">
              <a:defRPr/>
            </a:pPr>
            <a:r>
              <a:rPr lang="tr-TR" sz="3200" b="1" dirty="0" smtClean="0">
                <a:solidFill>
                  <a:schemeClr val="tx1"/>
                </a:solidFill>
                <a:latin typeface="+mj-lt"/>
              </a:rPr>
              <a:t>    </a:t>
            </a:r>
            <a:r>
              <a:rPr lang="tr-TR" sz="3200" b="1" dirty="0" smtClean="0">
                <a:solidFill>
                  <a:srgbClr val="FF0000"/>
                </a:solidFill>
                <a:latin typeface="+mj-lt"/>
              </a:rPr>
              <a:t>İşverenlerin Hukuki Sorumluluğu</a:t>
            </a:r>
          </a:p>
        </p:txBody>
      </p:sp>
      <p:sp>
        <p:nvSpPr>
          <p:cNvPr id="67588" name="Rectangle 3"/>
          <p:cNvSpPr>
            <a:spLocks noGrp="1"/>
          </p:cNvSpPr>
          <p:nvPr>
            <p:ph idx="1"/>
          </p:nvPr>
        </p:nvSpPr>
        <p:spPr>
          <a:xfrm>
            <a:off x="468313" y="1196975"/>
            <a:ext cx="8229600" cy="4495800"/>
          </a:xfrm>
        </p:spPr>
        <p:txBody>
          <a:bodyPr>
            <a:normAutofit fontScale="92500" lnSpcReduction="10000"/>
          </a:bodyPr>
          <a:lstStyle/>
          <a:p>
            <a:pPr eaLnBrk="1" hangingPunct="1">
              <a:buFontTx/>
              <a:buNone/>
            </a:pPr>
            <a:endParaRPr lang="tr-TR" altLang="tr-TR" sz="1800" b="1" smtClean="0">
              <a:latin typeface="+mj-lt"/>
            </a:endParaRPr>
          </a:p>
          <a:p>
            <a:pPr eaLnBrk="1" hangingPunct="1"/>
            <a:r>
              <a:rPr lang="tr-TR" altLang="tr-TR" sz="2400" b="1" smtClean="0">
                <a:latin typeface="+mj-lt"/>
              </a:rPr>
              <a:t>İşverenler Tarafından Ödenecek Tazminatlar</a:t>
            </a:r>
          </a:p>
          <a:p>
            <a:pPr eaLnBrk="1" hangingPunct="1">
              <a:buFontTx/>
              <a:buNone/>
            </a:pPr>
            <a:r>
              <a:rPr lang="tr-TR" altLang="tr-TR" sz="2400" b="1" smtClean="0">
                <a:latin typeface="+mj-lt"/>
              </a:rPr>
              <a:t>        ◦Maddi Tazminat</a:t>
            </a:r>
          </a:p>
          <a:p>
            <a:pPr eaLnBrk="1" hangingPunct="1">
              <a:buFontTx/>
              <a:buNone/>
            </a:pPr>
            <a:r>
              <a:rPr lang="tr-TR" altLang="tr-TR" sz="2400" b="1" smtClean="0">
                <a:latin typeface="+mj-lt"/>
              </a:rPr>
              <a:t>             </a:t>
            </a:r>
            <a:r>
              <a:rPr lang="tr-TR" altLang="tr-TR" sz="2000" b="1" i="1" smtClean="0">
                <a:latin typeface="+mj-lt"/>
              </a:rPr>
              <a:t>-İŞ Göremezlik Tazm.</a:t>
            </a:r>
          </a:p>
          <a:p>
            <a:pPr eaLnBrk="1" hangingPunct="1">
              <a:buFontTx/>
              <a:buNone/>
            </a:pPr>
            <a:r>
              <a:rPr lang="tr-TR" altLang="tr-TR" sz="2000" b="1" i="1" smtClean="0">
                <a:latin typeface="+mj-lt"/>
              </a:rPr>
              <a:t>                -Destekten Yoksun Kalma Tazm</a:t>
            </a:r>
            <a:r>
              <a:rPr lang="tr-TR" altLang="tr-TR" sz="2400" b="1" smtClean="0">
                <a:latin typeface="+mj-lt"/>
              </a:rPr>
              <a:t>.</a:t>
            </a:r>
          </a:p>
          <a:p>
            <a:pPr eaLnBrk="1" hangingPunct="1">
              <a:buFontTx/>
              <a:buNone/>
            </a:pPr>
            <a:r>
              <a:rPr lang="tr-TR" altLang="tr-TR" sz="2400" b="1" smtClean="0">
                <a:latin typeface="+mj-lt"/>
              </a:rPr>
              <a:t>         ◦Manevi Tazminat         </a:t>
            </a:r>
          </a:p>
          <a:p>
            <a:pPr eaLnBrk="1" hangingPunct="1">
              <a:buFontTx/>
              <a:buNone/>
            </a:pPr>
            <a:r>
              <a:rPr lang="tr-TR" altLang="tr-TR" sz="2400" b="1" smtClean="0">
                <a:latin typeface="+mj-lt"/>
              </a:rPr>
              <a:t>         ◦Rücu Tazminatı</a:t>
            </a:r>
          </a:p>
          <a:p>
            <a:pPr eaLnBrk="1" hangingPunct="1"/>
            <a:r>
              <a:rPr lang="tr-TR" altLang="tr-TR" sz="2400" b="1" smtClean="0">
                <a:latin typeface="+mj-lt"/>
              </a:rPr>
              <a:t>İşçilerin Çalışmaktan Kaçınabilme Hakkı</a:t>
            </a:r>
          </a:p>
          <a:p>
            <a:pPr eaLnBrk="1" hangingPunct="1"/>
            <a:endParaRPr lang="tr-TR" altLang="tr-TR" sz="2400" b="1" smtClean="0">
              <a:latin typeface="+mj-lt"/>
            </a:endParaRPr>
          </a:p>
          <a:p>
            <a:pPr eaLnBrk="1" hangingPunct="1"/>
            <a:r>
              <a:rPr lang="tr-TR" altLang="tr-TR" sz="2400" b="1" smtClean="0">
                <a:latin typeface="+mj-lt"/>
              </a:rPr>
              <a:t>İş Sözleşmesinin Haklı Nedenlerle İşçi Tarafından Feshedilebilmesi</a:t>
            </a:r>
          </a:p>
        </p:txBody>
      </p:sp>
      <p:sp>
        <p:nvSpPr>
          <p:cNvPr id="4" name="5 Slayt Numarası Yer Tutucusu"/>
          <p:cNvSpPr>
            <a:spLocks noGrp="1"/>
          </p:cNvSpPr>
          <p:nvPr>
            <p:ph type="sldNum" sz="quarter" idx="12"/>
          </p:nvPr>
        </p:nvSpPr>
        <p:spPr/>
        <p:txBody>
          <a:bodyPr/>
          <a:lstStyle/>
          <a:p>
            <a:pPr>
              <a:defRPr/>
            </a:pPr>
            <a:fld id="{86D027BB-22BD-434B-8B72-16DCD010CC66}" type="slidenum">
              <a:rPr lang="en-US"/>
              <a:pPr>
                <a:defRPr/>
              </a:pPr>
              <a:t>69</a:t>
            </a:fld>
            <a:endParaRPr lang="en-US"/>
          </a:p>
        </p:txBody>
      </p:sp>
    </p:spTree>
    <p:extLst>
      <p:ext uri="{BB962C8B-B14F-4D97-AF65-F5344CB8AC3E}">
        <p14:creationId xmlns:p14="http://schemas.microsoft.com/office/powerpoint/2010/main" val="3416619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60648"/>
            <a:ext cx="8640959" cy="6597352"/>
          </a:xfrm>
        </p:spPr>
        <p:txBody>
          <a:bodyPr/>
          <a:lstStyle/>
          <a:p>
            <a:r>
              <a:rPr lang="tr-TR" sz="2000" dirty="0"/>
              <a:t>Avrupa’da meydana gelen sanayi devrimi</a:t>
            </a:r>
          </a:p>
          <a:p>
            <a:r>
              <a:rPr lang="tr-TR" sz="2000" dirty="0"/>
              <a:t>Avrupa’daki sosyal ve ekonomik gelişmeler &gt; sosyal devlet anlayışı &gt;</a:t>
            </a:r>
          </a:p>
          <a:p>
            <a:r>
              <a:rPr lang="tr-TR" sz="2000" dirty="0"/>
              <a:t>sosyal içerikli hukuk dallarının ortaya çıkması.</a:t>
            </a:r>
          </a:p>
          <a:p>
            <a:r>
              <a:rPr lang="tr-TR" sz="2000" dirty="0"/>
              <a:t>Avrupa’da sanayi devrimi &gt; toplu üretim ve seri üretim sistemleri &gt;</a:t>
            </a:r>
          </a:p>
          <a:p>
            <a:r>
              <a:rPr lang="tr-TR" sz="2000" dirty="0"/>
              <a:t>toplumsal hayatta değişiklik/istihdam ilişkilerinin şekil ve içerik açısından farklılaşması</a:t>
            </a:r>
          </a:p>
          <a:p>
            <a:r>
              <a:rPr lang="tr-TR" sz="2000" dirty="0"/>
              <a:t>Özellikle 18. </a:t>
            </a:r>
            <a:r>
              <a:rPr lang="tr-TR" sz="2000" dirty="0" err="1"/>
              <a:t>yy’da</a:t>
            </a:r>
            <a:r>
              <a:rPr lang="tr-TR" sz="2000" dirty="0"/>
              <a:t> işçilerin çok düşük ücretlerle ve iş sağlığı ve güvenliğinin olmadığı kötü şartlar altında çalıştırılmaları 	              =&gt; bu sorunlara çözüm arayışları </a:t>
            </a:r>
          </a:p>
          <a:p>
            <a:r>
              <a:rPr lang="tr-TR" sz="2000" dirty="0"/>
              <a:t>Avrupa’da işçi ayaklanmalarında dile getirilen talepler:</a:t>
            </a:r>
          </a:p>
          <a:p>
            <a:r>
              <a:rPr lang="tr-TR" sz="2000" dirty="0"/>
              <a:t>- Sendika hakkı, </a:t>
            </a:r>
          </a:p>
          <a:p>
            <a:r>
              <a:rPr lang="tr-TR" sz="2000" dirty="0"/>
              <a:t>- İnsanca yaşamaya elverişli ücret, </a:t>
            </a:r>
          </a:p>
          <a:p>
            <a:r>
              <a:rPr lang="tr-TR" sz="2000" dirty="0"/>
              <a:t>- Çalışma ortamlarının iş kazalarına karşı güvenliğe kavuşturulması</a:t>
            </a:r>
          </a:p>
          <a:p>
            <a:r>
              <a:rPr lang="tr-TR" sz="2000" dirty="0"/>
              <a:t>- Sosyal güvence</a:t>
            </a:r>
          </a:p>
          <a:p>
            <a:endParaRPr lang="tr-TR" dirty="0"/>
          </a:p>
        </p:txBody>
      </p:sp>
    </p:spTree>
    <p:extLst>
      <p:ext uri="{BB962C8B-B14F-4D97-AF65-F5344CB8AC3E}">
        <p14:creationId xmlns:p14="http://schemas.microsoft.com/office/powerpoint/2010/main" val="345901066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pPr>
              <a:defRPr/>
            </a:pPr>
            <a:fld id="{3019E058-6704-4F7F-AD5F-EB6A791658A7}" type="slidenum">
              <a:rPr lang="en-US"/>
              <a:pPr>
                <a:defRPr/>
              </a:pPr>
              <a:t>70</a:t>
            </a:fld>
            <a:endParaRPr lang="en-US"/>
          </a:p>
        </p:txBody>
      </p:sp>
      <p:sp>
        <p:nvSpPr>
          <p:cNvPr id="198658" name="Rectangle 2"/>
          <p:cNvSpPr>
            <a:spLocks noGrp="1" noRot="1" noChangeArrowheads="1"/>
          </p:cNvSpPr>
          <p:nvPr>
            <p:ph type="title" idx="4294967295"/>
          </p:nvPr>
        </p:nvSpPr>
        <p:spPr>
          <a:xfrm>
            <a:off x="1371600" y="642938"/>
            <a:ext cx="7772400" cy="2971800"/>
          </a:xfrm>
          <a:effectLst>
            <a:outerShdw dist="96720" dir="20208085" algn="ctr" rotWithShape="0">
              <a:schemeClr val="bg1"/>
            </a:outerShdw>
          </a:effectLst>
        </p:spPr>
        <p:txBody>
          <a:bodyPr/>
          <a:lstStyle/>
          <a:p>
            <a:pPr eaLnBrk="1" hangingPunct="1">
              <a:defRPr/>
            </a:pPr>
            <a:r>
              <a:rPr lang="tr-TR" sz="4000" b="1" smtClean="0">
                <a:solidFill>
                  <a:schemeClr val="tx1"/>
                </a:solidFill>
                <a:latin typeface="+mj-lt"/>
              </a:rPr>
              <a:t/>
            </a:r>
            <a:br>
              <a:rPr lang="tr-TR" sz="4000" b="1" smtClean="0">
                <a:solidFill>
                  <a:schemeClr val="tx1"/>
                </a:solidFill>
                <a:latin typeface="+mj-lt"/>
              </a:rPr>
            </a:br>
            <a:r>
              <a:rPr lang="tr-TR" sz="4000" b="1" smtClean="0">
                <a:solidFill>
                  <a:schemeClr val="tx1"/>
                </a:solidFill>
                <a:latin typeface="+mj-lt"/>
              </a:rPr>
              <a:t>İŞ KAZASI SONUCU YARALANAN İŞÇİNİN, ŞAYET ÖLMÜŞSE YAKINLARININ</a:t>
            </a:r>
            <a:endParaRPr lang="en-AU" sz="4000" b="1" smtClean="0">
              <a:solidFill>
                <a:schemeClr val="tx1"/>
              </a:solidFill>
              <a:latin typeface="+mj-lt"/>
            </a:endParaRPr>
          </a:p>
        </p:txBody>
      </p:sp>
      <p:sp>
        <p:nvSpPr>
          <p:cNvPr id="198660" name="Rectangle 4"/>
          <p:cNvSpPr>
            <a:spLocks noChangeArrowheads="1"/>
          </p:cNvSpPr>
          <p:nvPr/>
        </p:nvSpPr>
        <p:spPr bwMode="auto">
          <a:xfrm>
            <a:off x="684213" y="3643313"/>
            <a:ext cx="8159750" cy="1428750"/>
          </a:xfrm>
          <a:prstGeom prst="rect">
            <a:avLst/>
          </a:prstGeom>
          <a:noFill/>
          <a:ln w="9525">
            <a:noFill/>
            <a:miter lim="800000"/>
            <a:headEnd/>
            <a:tailEnd/>
          </a:ln>
          <a:effectLst>
            <a:outerShdw dist="96720" dir="20208085" algn="ctr" rotWithShape="0">
              <a:schemeClr val="bg1"/>
            </a:outerShdw>
          </a:effectLst>
        </p:spPr>
        <p:txBody>
          <a:bodyPr anchor="ctr"/>
          <a:lstStyle/>
          <a:p>
            <a:pPr algn="ctr">
              <a:defRPr/>
            </a:pPr>
            <a:r>
              <a:rPr lang="tr-TR" sz="4000" b="1">
                <a:effectLst>
                  <a:outerShdw blurRad="38100" dist="38100" dir="2700000" algn="tl">
                    <a:srgbClr val="000000"/>
                  </a:outerShdw>
                </a:effectLst>
                <a:latin typeface="Arial" charset="0"/>
              </a:rPr>
              <a:t>AÇABİLECEKLERİ</a:t>
            </a:r>
          </a:p>
          <a:p>
            <a:pPr algn="ctr">
              <a:defRPr/>
            </a:pPr>
            <a:r>
              <a:rPr lang="tr-TR" sz="4000" b="1">
                <a:effectLst>
                  <a:outerShdw blurRad="38100" dist="38100" dir="2700000" algn="tl">
                    <a:srgbClr val="000000"/>
                  </a:outerShdw>
                </a:effectLst>
                <a:latin typeface="Arial" charset="0"/>
              </a:rPr>
              <a:t> </a:t>
            </a:r>
            <a:r>
              <a:rPr lang="tr-TR" sz="4800" b="1">
                <a:effectLst>
                  <a:outerShdw blurRad="38100" dist="38100" dir="2700000" algn="tl">
                    <a:srgbClr val="000000"/>
                  </a:outerShdw>
                </a:effectLst>
                <a:latin typeface="Arial" charset="0"/>
              </a:rPr>
              <a:t>TAZMİNAT DAVALARI</a:t>
            </a:r>
            <a:endParaRPr lang="en-AU" sz="4800" b="1">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2443614373"/>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
      <p:transition spd="slow" advClick="0" advTm="10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6000"/>
                                  </p:stCondLst>
                                  <p:childTnLst>
                                    <p:set>
                                      <p:cBhvr>
                                        <p:cTn id="6" dur="1" fill="hold">
                                          <p:stCondLst>
                                            <p:cond delay="0"/>
                                          </p:stCondLst>
                                        </p:cTn>
                                        <p:tgtEl>
                                          <p:spTgt spid="198660"/>
                                        </p:tgtEl>
                                        <p:attrNameLst>
                                          <p:attrName>style.visibility</p:attrName>
                                        </p:attrNameLst>
                                      </p:cBhvr>
                                      <p:to>
                                        <p:strVal val="visible"/>
                                      </p:to>
                                    </p:set>
                                    <p:anim calcmode="lin" valueType="num">
                                      <p:cBhvr>
                                        <p:cTn id="7" dur="500" fill="hold"/>
                                        <p:tgtEl>
                                          <p:spTgt spid="198660"/>
                                        </p:tgtEl>
                                        <p:attrNameLst>
                                          <p:attrName>ppt_w</p:attrName>
                                        </p:attrNameLst>
                                      </p:cBhvr>
                                      <p:tavLst>
                                        <p:tav tm="0">
                                          <p:val>
                                            <p:fltVal val="0"/>
                                          </p:val>
                                        </p:tav>
                                        <p:tav tm="100000">
                                          <p:val>
                                            <p:strVal val="#ppt_w"/>
                                          </p:val>
                                        </p:tav>
                                      </p:tavLst>
                                    </p:anim>
                                    <p:anim calcmode="lin" valueType="num">
                                      <p:cBhvr>
                                        <p:cTn id="8" dur="500" fill="hold"/>
                                        <p:tgtEl>
                                          <p:spTgt spid="198660"/>
                                        </p:tgtEl>
                                        <p:attrNameLst>
                                          <p:attrName>ppt_h</p:attrName>
                                        </p:attrNameLst>
                                      </p:cBhvr>
                                      <p:tavLst>
                                        <p:tav tm="0">
                                          <p:val>
                                            <p:fltVal val="0"/>
                                          </p:val>
                                        </p:tav>
                                        <p:tav tm="100000">
                                          <p:val>
                                            <p:strVal val="#ppt_h"/>
                                          </p:val>
                                        </p:tav>
                                      </p:tavLst>
                                    </p:anim>
                                    <p:anim calcmode="lin" valueType="num">
                                      <p:cBhvr>
                                        <p:cTn id="9" dur="500" fill="hold"/>
                                        <p:tgtEl>
                                          <p:spTgt spid="198660"/>
                                        </p:tgtEl>
                                        <p:attrNameLst>
                                          <p:attrName>ppt_x</p:attrName>
                                        </p:attrNameLst>
                                      </p:cBhvr>
                                      <p:tavLst>
                                        <p:tav tm="0">
                                          <p:val>
                                            <p:fltVal val="0.5"/>
                                          </p:val>
                                        </p:tav>
                                        <p:tav tm="100000">
                                          <p:val>
                                            <p:strVal val="#ppt_x"/>
                                          </p:val>
                                        </p:tav>
                                      </p:tavLst>
                                    </p:anim>
                                    <p:anim calcmode="lin" valueType="num">
                                      <p:cBhvr>
                                        <p:cTn id="10" dur="500" fill="hold"/>
                                        <p:tgtEl>
                                          <p:spTgt spid="198660"/>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0" grpId="0"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p>
            <a:pPr>
              <a:defRPr/>
            </a:pPr>
            <a:fld id="{3F05F47F-AED0-46BF-B050-F7A9C5CAEA7B}" type="slidenum">
              <a:rPr lang="en-US"/>
              <a:pPr>
                <a:defRPr/>
              </a:pPr>
              <a:t>71</a:t>
            </a:fld>
            <a:endParaRPr lang="en-US"/>
          </a:p>
        </p:txBody>
      </p:sp>
      <p:sp>
        <p:nvSpPr>
          <p:cNvPr id="69635" name="Rectangle 2"/>
          <p:cNvSpPr>
            <a:spLocks noGrp="1" noChangeArrowheads="1"/>
          </p:cNvSpPr>
          <p:nvPr>
            <p:ph type="body" idx="4294967295"/>
          </p:nvPr>
        </p:nvSpPr>
        <p:spPr>
          <a:xfrm>
            <a:off x="357188" y="2209800"/>
            <a:ext cx="8786812" cy="1676400"/>
          </a:xfrm>
        </p:spPr>
        <p:txBody>
          <a:bodyPr/>
          <a:lstStyle/>
          <a:p>
            <a:pPr marL="0" indent="0" algn="ctr" eaLnBrk="1" hangingPunct="1">
              <a:lnSpc>
                <a:spcPct val="80000"/>
              </a:lnSpc>
              <a:buFontTx/>
              <a:buNone/>
            </a:pPr>
            <a:r>
              <a:rPr lang="tr-TR" altLang="tr-TR" sz="2800" b="1" smtClean="0">
                <a:latin typeface="+mj-lt"/>
              </a:rPr>
              <a:t>Çoğu iş kazalarında, işçi ya tamamen,</a:t>
            </a:r>
          </a:p>
          <a:p>
            <a:pPr marL="0" indent="0" algn="ctr" eaLnBrk="1" hangingPunct="1">
              <a:lnSpc>
                <a:spcPct val="80000"/>
              </a:lnSpc>
              <a:buFontTx/>
              <a:buNone/>
            </a:pPr>
            <a:r>
              <a:rPr lang="tr-TR" altLang="tr-TR" sz="2800" b="1" smtClean="0">
                <a:latin typeface="+mj-lt"/>
              </a:rPr>
              <a:t>ya da kısmen iş göremez hale gelmekte,</a:t>
            </a:r>
            <a:endParaRPr lang="en-AU" altLang="tr-TR" sz="2800" b="1" smtClean="0">
              <a:latin typeface="+mj-lt"/>
            </a:endParaRPr>
          </a:p>
        </p:txBody>
      </p:sp>
      <p:sp>
        <p:nvSpPr>
          <p:cNvPr id="203779" name="Rectangle 3"/>
          <p:cNvSpPr>
            <a:spLocks noGrp="1" noChangeArrowheads="1"/>
          </p:cNvSpPr>
          <p:nvPr>
            <p:ph type="title" idx="4294967295"/>
          </p:nvPr>
        </p:nvSpPr>
        <p:spPr>
          <a:xfrm>
            <a:off x="0" y="0"/>
            <a:ext cx="7515225" cy="788988"/>
          </a:xfrm>
          <a:effectLst>
            <a:outerShdw dist="96720" dir="20208085" algn="ctr" rotWithShape="0">
              <a:schemeClr val="bg1"/>
            </a:outerShdw>
          </a:effectLst>
        </p:spPr>
        <p:txBody>
          <a:bodyPr>
            <a:normAutofit fontScale="90000"/>
          </a:bodyPr>
          <a:lstStyle/>
          <a:p>
            <a:pPr eaLnBrk="1" hangingPunct="1">
              <a:defRPr/>
            </a:pPr>
            <a:r>
              <a:rPr lang="tr-TR" sz="5400" b="1" dirty="0" smtClean="0">
                <a:solidFill>
                  <a:schemeClr val="tx1"/>
                </a:solidFill>
                <a:latin typeface="+mj-lt"/>
              </a:rPr>
              <a:t>        MADDİ TAZMİNAT  </a:t>
            </a:r>
            <a:endParaRPr lang="en-AU" sz="5400" b="1" dirty="0" smtClean="0">
              <a:solidFill>
                <a:schemeClr val="tx1"/>
              </a:solidFill>
              <a:latin typeface="+mj-lt"/>
            </a:endParaRPr>
          </a:p>
        </p:txBody>
      </p:sp>
      <p:sp>
        <p:nvSpPr>
          <p:cNvPr id="69637" name="WordArt 4"/>
          <p:cNvSpPr>
            <a:spLocks noChangeArrowheads="1" noChangeShapeType="1" noTextEdit="1"/>
          </p:cNvSpPr>
          <p:nvPr/>
        </p:nvSpPr>
        <p:spPr bwMode="auto">
          <a:xfrm>
            <a:off x="1907704" y="865188"/>
            <a:ext cx="4114800" cy="152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tr-TR" sz="3600" b="1" i="1" kern="10">
                <a:latin typeface="Arial Black Tur"/>
              </a:rPr>
              <a:t>__________________</a:t>
            </a:r>
          </a:p>
        </p:txBody>
      </p:sp>
      <p:sp>
        <p:nvSpPr>
          <p:cNvPr id="203781" name="Rectangle 5"/>
          <p:cNvSpPr>
            <a:spLocks noChangeArrowheads="1"/>
          </p:cNvSpPr>
          <p:nvPr/>
        </p:nvSpPr>
        <p:spPr bwMode="auto">
          <a:xfrm>
            <a:off x="609600" y="1143000"/>
            <a:ext cx="7772400" cy="762000"/>
          </a:xfrm>
          <a:prstGeom prst="rect">
            <a:avLst/>
          </a:prstGeom>
          <a:noFill/>
          <a:ln w="9525">
            <a:noFill/>
            <a:miter lim="800000"/>
            <a:headEnd/>
            <a:tailEnd/>
          </a:ln>
          <a:effectLst/>
        </p:spPr>
        <p:txBody>
          <a:bodyPr anchor="ctr"/>
          <a:lstStyle/>
          <a:p>
            <a:pPr algn="ctr">
              <a:defRPr/>
            </a:pPr>
            <a:r>
              <a:rPr lang="tr-TR" sz="3600" b="1" dirty="0">
                <a:solidFill>
                  <a:srgbClr val="FF0000"/>
                </a:solidFill>
                <a:effectLst>
                  <a:outerShdw blurRad="38100" dist="38100" dir="2700000" algn="tl">
                    <a:srgbClr val="000000"/>
                  </a:outerShdw>
                </a:effectLst>
                <a:latin typeface="Arial" charset="0"/>
              </a:rPr>
              <a:t>A- İş Göremezlik Tazminatı</a:t>
            </a:r>
            <a:endParaRPr lang="en-AU" sz="3600" b="1" dirty="0">
              <a:solidFill>
                <a:srgbClr val="FF0000"/>
              </a:solidFill>
              <a:effectLst>
                <a:outerShdw blurRad="38100" dist="38100" dir="2700000" algn="tl">
                  <a:srgbClr val="000000"/>
                </a:outerShdw>
              </a:effectLst>
              <a:latin typeface="Arial" charset="0"/>
            </a:endParaRPr>
          </a:p>
        </p:txBody>
      </p:sp>
      <p:sp>
        <p:nvSpPr>
          <p:cNvPr id="203783" name="Rectangle 7"/>
          <p:cNvSpPr>
            <a:spLocks noChangeArrowheads="1"/>
          </p:cNvSpPr>
          <p:nvPr/>
        </p:nvSpPr>
        <p:spPr bwMode="auto">
          <a:xfrm>
            <a:off x="755650" y="3573463"/>
            <a:ext cx="7772400" cy="2514600"/>
          </a:xfrm>
          <a:prstGeom prst="rect">
            <a:avLst/>
          </a:prstGeom>
          <a:noFill/>
          <a:ln w="9525">
            <a:noFill/>
            <a:miter lim="800000"/>
            <a:headEnd/>
            <a:tailEnd/>
          </a:ln>
          <a:effectLst/>
        </p:spPr>
        <p:txBody>
          <a:bodyPr/>
          <a:lstStyle/>
          <a:p>
            <a:pPr algn="ctr">
              <a:lnSpc>
                <a:spcPct val="80000"/>
              </a:lnSpc>
              <a:spcBef>
                <a:spcPct val="20000"/>
              </a:spcBef>
              <a:buClr>
                <a:schemeClr val="hlink"/>
              </a:buClr>
              <a:buFont typeface="Wingdings" pitchFamily="2" charset="2"/>
              <a:buNone/>
              <a:defRPr/>
            </a:pPr>
            <a:r>
              <a:rPr lang="tr-TR" sz="2800" b="1">
                <a:effectLst>
                  <a:outerShdw blurRad="38100" dist="38100" dir="2700000" algn="tl">
                    <a:srgbClr val="000000"/>
                  </a:outerShdw>
                </a:effectLst>
                <a:latin typeface="Arial" charset="0"/>
              </a:rPr>
              <a:t>yahut beden ve ruh </a:t>
            </a:r>
            <a:r>
              <a:rPr lang="tr-TR" sz="2800" b="1">
                <a:latin typeface="Arial" charset="0"/>
              </a:rPr>
              <a:t>sağlığı</a:t>
            </a:r>
            <a:r>
              <a:rPr lang="tr-TR" sz="2800" b="1" i="1">
                <a:latin typeface="Arial" charset="0"/>
              </a:rPr>
              <a:t> </a:t>
            </a:r>
            <a:r>
              <a:rPr lang="tr-TR" sz="2800" b="1">
                <a:latin typeface="Arial" charset="0"/>
              </a:rPr>
              <a:t>bakımından çalışmasını aynen sürdürmekle birlikte, daha çok çaba harcamak zorunda kaldığı için yıpranmaktadır. </a:t>
            </a:r>
            <a:endParaRPr lang="en-AU" sz="2800" b="1">
              <a:latin typeface="Arial" charset="0"/>
            </a:endParaRPr>
          </a:p>
        </p:txBody>
      </p:sp>
    </p:spTree>
    <p:extLst>
      <p:ext uri="{BB962C8B-B14F-4D97-AF65-F5344CB8AC3E}">
        <p14:creationId xmlns:p14="http://schemas.microsoft.com/office/powerpoint/2010/main" val="1693268255"/>
      </p:ext>
    </p:extLst>
  </p:cSld>
  <p:clrMapOvr>
    <a:masterClrMapping/>
  </p:clrMapOvr>
  <mc:AlternateContent xmlns:mc="http://schemas.openxmlformats.org/markup-compatibility/2006" xmlns:p14="http://schemas.microsoft.com/office/powerpoint/2010/main">
    <mc:Choice Requires="p14">
      <p:transition spd="slow" p14:dur="2000" advClick="0" advTm="15000"/>
    </mc:Choice>
    <mc:Fallback xmlns="">
      <p:transition spd="slow" advClick="0" advTm="15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5000"/>
                                  </p:stCondLst>
                                  <p:childTnLst>
                                    <p:set>
                                      <p:cBhvr>
                                        <p:cTn id="6" dur="1" fill="hold">
                                          <p:stCondLst>
                                            <p:cond delay="0"/>
                                          </p:stCondLst>
                                        </p:cTn>
                                        <p:tgtEl>
                                          <p:spTgt spid="203783">
                                            <p:txEl>
                                              <p:pRg st="0" end="0"/>
                                            </p:txEl>
                                          </p:spTgt>
                                        </p:tgtEl>
                                        <p:attrNameLst>
                                          <p:attrName>style.visibility</p:attrName>
                                        </p:attrNameLst>
                                      </p:cBhvr>
                                      <p:to>
                                        <p:strVal val="visible"/>
                                      </p:to>
                                    </p:set>
                                    <p:anim calcmode="lin" valueType="num">
                                      <p:cBhvr additive="base">
                                        <p:cTn id="7" dur="500" fill="hold"/>
                                        <p:tgtEl>
                                          <p:spTgt spid="2037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378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83" grpId="0" build="p" autoUpdateAnimBg="0" advAuto="500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3 Slayt Numarası Yer Tutucusu"/>
          <p:cNvSpPr>
            <a:spLocks noGrp="1"/>
          </p:cNvSpPr>
          <p:nvPr>
            <p:ph type="sldNum" sz="quarter" idx="12"/>
          </p:nvPr>
        </p:nvSpPr>
        <p:spPr>
          <a:effectLst/>
        </p:spPr>
        <p:txBody>
          <a:bodyPr/>
          <a:lstStyle/>
          <a:p>
            <a:pPr>
              <a:defRPr/>
            </a:pPr>
            <a:fld id="{28C842A7-94C7-4B98-8065-BC34AAA33082}" type="slidenum">
              <a:rPr lang="en-US"/>
              <a:pPr>
                <a:defRPr/>
              </a:pPr>
              <a:t>72</a:t>
            </a:fld>
            <a:endParaRPr lang="en-US"/>
          </a:p>
        </p:txBody>
      </p:sp>
      <p:sp>
        <p:nvSpPr>
          <p:cNvPr id="70660" name="Rectangle 3"/>
          <p:cNvSpPr>
            <a:spLocks noGrp="1" noChangeArrowheads="1"/>
          </p:cNvSpPr>
          <p:nvPr>
            <p:ph type="body" idx="4294967295"/>
          </p:nvPr>
        </p:nvSpPr>
        <p:spPr>
          <a:xfrm>
            <a:off x="0" y="2932113"/>
            <a:ext cx="8229600" cy="3103562"/>
          </a:xfrm>
          <a:effectLst/>
        </p:spPr>
        <p:txBody>
          <a:bodyPr>
            <a:normAutofit/>
          </a:bodyPr>
          <a:lstStyle/>
          <a:p>
            <a:pPr eaLnBrk="1" hangingPunct="1">
              <a:buFontTx/>
              <a:buNone/>
            </a:pPr>
            <a:r>
              <a:rPr lang="tr-TR" altLang="tr-TR" sz="2400" b="1" i="1" dirty="0" smtClean="0">
                <a:latin typeface="+mj-lt"/>
              </a:rPr>
              <a:t>   (</a:t>
            </a:r>
            <a:r>
              <a:rPr lang="en-US" altLang="tr-TR" sz="2400" b="1" i="1" dirty="0" err="1" smtClean="0">
                <a:latin typeface="+mj-lt"/>
              </a:rPr>
              <a:t>Yargıtay</a:t>
            </a:r>
            <a:r>
              <a:rPr lang="tr-TR" altLang="tr-TR" sz="2400" b="1" i="1" dirty="0" smtClean="0">
                <a:latin typeface="+mj-lt"/>
              </a:rPr>
              <a:t> içtihadı)</a:t>
            </a:r>
            <a:endParaRPr lang="en-US" altLang="tr-TR" sz="2400" b="1" i="1" dirty="0" smtClean="0">
              <a:latin typeface="+mj-lt"/>
            </a:endParaRPr>
          </a:p>
          <a:p>
            <a:pPr eaLnBrk="1" hangingPunct="1">
              <a:buFontTx/>
              <a:buNone/>
            </a:pPr>
            <a:r>
              <a:rPr lang="tr-TR" altLang="tr-TR" sz="2800" b="1" i="1" dirty="0" smtClean="0">
                <a:latin typeface="+mj-lt"/>
              </a:rPr>
              <a:t>  </a:t>
            </a:r>
            <a:r>
              <a:rPr lang="tr-TR" altLang="tr-TR" sz="2400" b="1" dirty="0" smtClean="0">
                <a:latin typeface="+mj-lt"/>
              </a:rPr>
              <a:t>Y</a:t>
            </a:r>
            <a:r>
              <a:rPr lang="en-US" altLang="tr-TR" sz="2400" b="1" dirty="0" err="1" smtClean="0">
                <a:latin typeface="+mj-lt"/>
              </a:rPr>
              <a:t>oksun</a:t>
            </a:r>
            <a:r>
              <a:rPr lang="en-US" altLang="tr-TR" sz="2400" b="1" dirty="0" smtClean="0">
                <a:latin typeface="+mj-lt"/>
              </a:rPr>
              <a:t> </a:t>
            </a:r>
            <a:r>
              <a:rPr lang="en-US" altLang="tr-TR" sz="2400" b="1" dirty="0" err="1" smtClean="0">
                <a:latin typeface="+mj-lt"/>
              </a:rPr>
              <a:t>kalanlarla</a:t>
            </a:r>
            <a:r>
              <a:rPr lang="en-US" altLang="tr-TR" sz="2400" b="1" dirty="0" smtClean="0">
                <a:latin typeface="+mj-lt"/>
              </a:rPr>
              <a:t> </a:t>
            </a:r>
            <a:r>
              <a:rPr lang="en-US" altLang="tr-TR" sz="2400" b="1" dirty="0" err="1" smtClean="0">
                <a:latin typeface="+mj-lt"/>
              </a:rPr>
              <a:t>ölenin</a:t>
            </a:r>
            <a:r>
              <a:rPr lang="en-US" altLang="tr-TR" sz="2400" b="1" dirty="0" smtClean="0">
                <a:latin typeface="+mj-lt"/>
              </a:rPr>
              <a:t> </a:t>
            </a:r>
            <a:r>
              <a:rPr lang="en-US" altLang="tr-TR" sz="2400" b="1" dirty="0" err="1" smtClean="0">
                <a:latin typeface="+mj-lt"/>
              </a:rPr>
              <a:t>yaşayabilecekleri</a:t>
            </a:r>
            <a:r>
              <a:rPr lang="en-US" altLang="tr-TR" sz="2400" b="1" dirty="0" smtClean="0">
                <a:latin typeface="+mj-lt"/>
              </a:rPr>
              <a:t> </a:t>
            </a:r>
            <a:r>
              <a:rPr lang="en-US" altLang="tr-TR" sz="2400" b="1" u="sng" dirty="0" err="1" smtClean="0">
                <a:latin typeface="+mj-lt"/>
              </a:rPr>
              <a:t>muhtemel</a:t>
            </a:r>
            <a:r>
              <a:rPr lang="en-US" altLang="tr-TR" sz="2400" b="1" u="sng" dirty="0" smtClean="0">
                <a:latin typeface="+mj-lt"/>
              </a:rPr>
              <a:t> </a:t>
            </a:r>
            <a:r>
              <a:rPr lang="en-US" altLang="tr-TR" sz="2400" b="1" u="sng" dirty="0" err="1" smtClean="0">
                <a:latin typeface="+mj-lt"/>
              </a:rPr>
              <a:t>süre</a:t>
            </a:r>
            <a:r>
              <a:rPr lang="en-US" altLang="tr-TR" sz="2400" b="1" u="sng" dirty="0" smtClean="0">
                <a:latin typeface="+mj-lt"/>
              </a:rPr>
              <a:t> </a:t>
            </a:r>
            <a:r>
              <a:rPr lang="en-US" altLang="tr-TR" sz="2400" b="1" u="sng" dirty="0" err="1" smtClean="0">
                <a:latin typeface="+mj-lt"/>
              </a:rPr>
              <a:t>içinde</a:t>
            </a:r>
            <a:r>
              <a:rPr lang="en-US" altLang="tr-TR" sz="2400" b="1" dirty="0" smtClean="0">
                <a:latin typeface="+mj-lt"/>
              </a:rPr>
              <a:t>, </a:t>
            </a:r>
            <a:r>
              <a:rPr lang="en-US" altLang="tr-TR" sz="2400" b="1" dirty="0" err="1" smtClean="0">
                <a:latin typeface="+mj-lt"/>
              </a:rPr>
              <a:t>ölenin</a:t>
            </a:r>
            <a:r>
              <a:rPr lang="en-US" altLang="tr-TR" sz="2400" b="1" dirty="0" smtClean="0">
                <a:latin typeface="+mj-lt"/>
              </a:rPr>
              <a:t> </a:t>
            </a:r>
            <a:r>
              <a:rPr lang="en-US" altLang="tr-TR" sz="2400" b="1" dirty="0" err="1" smtClean="0">
                <a:latin typeface="+mj-lt"/>
              </a:rPr>
              <a:t>çalışıp</a:t>
            </a:r>
            <a:r>
              <a:rPr lang="en-US" altLang="tr-TR" sz="2400" b="1" dirty="0" smtClean="0">
                <a:latin typeface="+mj-lt"/>
              </a:rPr>
              <a:t> </a:t>
            </a:r>
            <a:r>
              <a:rPr lang="en-US" altLang="tr-TR" sz="2400" b="1" dirty="0" err="1" smtClean="0">
                <a:latin typeface="+mj-lt"/>
              </a:rPr>
              <a:t>kazanabileceği</a:t>
            </a:r>
            <a:r>
              <a:rPr lang="en-US" altLang="tr-TR" sz="2400" b="1" dirty="0" smtClean="0">
                <a:latin typeface="+mj-lt"/>
              </a:rPr>
              <a:t> </a:t>
            </a:r>
            <a:r>
              <a:rPr lang="en-US" altLang="tr-TR" sz="2400" b="1" dirty="0" err="1" smtClean="0">
                <a:latin typeface="+mj-lt"/>
              </a:rPr>
              <a:t>süredeki</a:t>
            </a:r>
            <a:r>
              <a:rPr lang="en-US" altLang="tr-TR" sz="2400" b="1" dirty="0" smtClean="0">
                <a:latin typeface="+mj-lt"/>
              </a:rPr>
              <a:t> </a:t>
            </a:r>
            <a:r>
              <a:rPr lang="en-US" altLang="tr-TR" sz="2400" b="1" dirty="0" err="1" smtClean="0">
                <a:latin typeface="+mj-lt"/>
              </a:rPr>
              <a:t>kazancı</a:t>
            </a:r>
            <a:r>
              <a:rPr lang="en-US" altLang="tr-TR" sz="2400" b="1" dirty="0" smtClean="0">
                <a:latin typeface="+mj-lt"/>
              </a:rPr>
              <a:t> </a:t>
            </a:r>
            <a:r>
              <a:rPr lang="en-US" altLang="tr-TR" sz="2400" b="1" dirty="0" err="1" smtClean="0">
                <a:latin typeface="+mj-lt"/>
              </a:rPr>
              <a:t>tutarından</a:t>
            </a:r>
            <a:r>
              <a:rPr lang="en-US" altLang="tr-TR" sz="2400" b="1" dirty="0" smtClean="0">
                <a:latin typeface="+mj-lt"/>
              </a:rPr>
              <a:t> </a:t>
            </a:r>
            <a:r>
              <a:rPr lang="en-US" altLang="tr-TR" sz="2400" b="1" dirty="0" err="1" smtClean="0">
                <a:latin typeface="+mj-lt"/>
              </a:rPr>
              <a:t>davacılara</a:t>
            </a:r>
            <a:r>
              <a:rPr lang="en-US" altLang="tr-TR" sz="2400" b="1" dirty="0" smtClean="0">
                <a:latin typeface="+mj-lt"/>
              </a:rPr>
              <a:t> </a:t>
            </a:r>
            <a:r>
              <a:rPr lang="en-US" altLang="tr-TR" sz="2400" b="1" dirty="0" err="1" smtClean="0">
                <a:latin typeface="+mj-lt"/>
              </a:rPr>
              <a:t>ayırıp</a:t>
            </a:r>
            <a:r>
              <a:rPr lang="en-US" altLang="tr-TR" sz="2400" b="1" dirty="0" smtClean="0">
                <a:latin typeface="+mj-lt"/>
              </a:rPr>
              <a:t> </a:t>
            </a:r>
            <a:r>
              <a:rPr lang="en-US" altLang="tr-TR" sz="2400" b="1" dirty="0" err="1" smtClean="0">
                <a:latin typeface="+mj-lt"/>
              </a:rPr>
              <a:t>ileride</a:t>
            </a:r>
            <a:r>
              <a:rPr lang="en-US" altLang="tr-TR" sz="2400" b="1" dirty="0" smtClean="0">
                <a:latin typeface="+mj-lt"/>
              </a:rPr>
              <a:t> </a:t>
            </a:r>
            <a:r>
              <a:rPr lang="en-US" altLang="tr-TR" sz="2400" b="1" dirty="0" err="1" smtClean="0">
                <a:latin typeface="+mj-lt"/>
              </a:rPr>
              <a:t>yapabileceği</a:t>
            </a:r>
            <a:r>
              <a:rPr lang="en-US" altLang="tr-TR" sz="2400" b="1" dirty="0" smtClean="0">
                <a:latin typeface="+mj-lt"/>
              </a:rPr>
              <a:t> </a:t>
            </a:r>
            <a:r>
              <a:rPr lang="en-US" altLang="tr-TR" sz="2400" b="1" dirty="0" err="1" smtClean="0">
                <a:latin typeface="+mj-lt"/>
              </a:rPr>
              <a:t>yardımın</a:t>
            </a:r>
            <a:r>
              <a:rPr lang="en-US" altLang="tr-TR" sz="2400" b="1" dirty="0" smtClean="0">
                <a:latin typeface="+mj-lt"/>
              </a:rPr>
              <a:t> </a:t>
            </a:r>
            <a:r>
              <a:rPr lang="en-US" altLang="tr-TR" sz="2400" b="1" dirty="0" err="1" smtClean="0">
                <a:latin typeface="+mj-lt"/>
              </a:rPr>
              <a:t>tutarının</a:t>
            </a:r>
            <a:r>
              <a:rPr lang="en-US" altLang="tr-TR" sz="2400" b="1" dirty="0" smtClean="0">
                <a:latin typeface="+mj-lt"/>
              </a:rPr>
              <a:t> </a:t>
            </a:r>
            <a:r>
              <a:rPr lang="en-US" altLang="tr-TR" sz="2400" b="1" dirty="0" err="1" smtClean="0">
                <a:latin typeface="+mj-lt"/>
              </a:rPr>
              <a:t>peşin</a:t>
            </a:r>
            <a:r>
              <a:rPr lang="en-US" altLang="tr-TR" sz="2400" b="1" dirty="0" smtClean="0">
                <a:latin typeface="+mj-lt"/>
              </a:rPr>
              <a:t> </a:t>
            </a:r>
            <a:r>
              <a:rPr lang="en-US" altLang="tr-TR" sz="2400" b="1" dirty="0" err="1" smtClean="0">
                <a:latin typeface="+mj-lt"/>
              </a:rPr>
              <a:t>ve</a:t>
            </a:r>
            <a:r>
              <a:rPr lang="en-US" altLang="tr-TR" sz="2400" b="1" dirty="0" smtClean="0">
                <a:latin typeface="+mj-lt"/>
              </a:rPr>
              <a:t> </a:t>
            </a:r>
            <a:r>
              <a:rPr lang="en-US" altLang="tr-TR" sz="2400" b="1" dirty="0" err="1" smtClean="0">
                <a:latin typeface="+mj-lt"/>
              </a:rPr>
              <a:t>toptan</a:t>
            </a:r>
            <a:r>
              <a:rPr lang="en-US" altLang="tr-TR" sz="2400" b="1" dirty="0" smtClean="0">
                <a:latin typeface="+mj-lt"/>
              </a:rPr>
              <a:t> </a:t>
            </a:r>
            <a:r>
              <a:rPr lang="en-US" altLang="tr-TR" sz="2400" b="1" dirty="0" err="1" smtClean="0">
                <a:latin typeface="+mj-lt"/>
              </a:rPr>
              <a:t>ödetilmesinden</a:t>
            </a:r>
            <a:r>
              <a:rPr lang="en-US" altLang="tr-TR" sz="2400" b="1" dirty="0" smtClean="0">
                <a:latin typeface="+mj-lt"/>
              </a:rPr>
              <a:t> </a:t>
            </a:r>
            <a:r>
              <a:rPr lang="en-US" altLang="tr-TR" sz="2400" b="1" dirty="0" err="1" smtClean="0">
                <a:latin typeface="+mj-lt"/>
              </a:rPr>
              <a:t>ibarettir</a:t>
            </a:r>
            <a:r>
              <a:rPr lang="en-US" altLang="tr-TR" sz="2400" b="1" dirty="0" smtClean="0">
                <a:latin typeface="+mj-lt"/>
              </a:rPr>
              <a:t>.”</a:t>
            </a:r>
            <a:r>
              <a:rPr lang="en-US" altLang="tr-TR" b="1" dirty="0" smtClean="0">
                <a:latin typeface="+mj-lt"/>
              </a:rPr>
              <a:t> </a:t>
            </a:r>
            <a:endParaRPr lang="tr-TR" altLang="tr-TR" b="1" dirty="0" smtClean="0">
              <a:latin typeface="+mj-lt"/>
            </a:endParaRPr>
          </a:p>
        </p:txBody>
      </p:sp>
      <p:sp>
        <p:nvSpPr>
          <p:cNvPr id="201732" name="Rectangle 4"/>
          <p:cNvSpPr>
            <a:spLocks noGrp="1" noChangeArrowheads="1"/>
          </p:cNvSpPr>
          <p:nvPr>
            <p:ph type="title" idx="4294967295"/>
          </p:nvPr>
        </p:nvSpPr>
        <p:spPr>
          <a:xfrm>
            <a:off x="0" y="0"/>
            <a:ext cx="7515225" cy="788988"/>
          </a:xfrm>
          <a:effectLst/>
        </p:spPr>
        <p:txBody>
          <a:bodyPr/>
          <a:lstStyle/>
          <a:p>
            <a:pPr eaLnBrk="1" hangingPunct="1">
              <a:defRPr/>
            </a:pPr>
            <a:r>
              <a:rPr lang="tr-TR" sz="3600" dirty="0" smtClean="0">
                <a:solidFill>
                  <a:schemeClr val="tx1"/>
                </a:solidFill>
                <a:latin typeface="+mj-lt"/>
              </a:rPr>
              <a:t>         MADDİ TAZMİNAT  </a:t>
            </a:r>
            <a:r>
              <a:rPr lang="tr-TR" sz="2400" dirty="0" smtClean="0">
                <a:solidFill>
                  <a:schemeClr val="tx1"/>
                </a:solidFill>
                <a:latin typeface="+mj-lt"/>
              </a:rPr>
              <a:t>(devamı-SON)</a:t>
            </a:r>
            <a:endParaRPr lang="en-AU" sz="2400" dirty="0" smtClean="0">
              <a:solidFill>
                <a:schemeClr val="tx1"/>
              </a:solidFill>
              <a:latin typeface="+mj-lt"/>
            </a:endParaRPr>
          </a:p>
        </p:txBody>
      </p:sp>
      <p:sp>
        <p:nvSpPr>
          <p:cNvPr id="201730" name="Rectangle 2"/>
          <p:cNvSpPr>
            <a:spLocks noChangeArrowheads="1"/>
          </p:cNvSpPr>
          <p:nvPr/>
        </p:nvSpPr>
        <p:spPr bwMode="auto">
          <a:xfrm>
            <a:off x="357188" y="1857375"/>
            <a:ext cx="84582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ctr" eaLnBrk="1" hangingPunct="1"/>
            <a:r>
              <a:rPr lang="tr-TR" altLang="tr-TR" sz="2400" b="1" dirty="0"/>
              <a:t>Ölüm nedeni ile Borçlar Kanunu’nun 55. Maddesi kapsamında hükmolunan  </a:t>
            </a:r>
            <a:r>
              <a:rPr lang="tr-TR" altLang="tr-TR" sz="2400" b="1" dirty="0" err="1"/>
              <a:t>tazminatdır</a:t>
            </a:r>
            <a:r>
              <a:rPr lang="tr-TR" altLang="tr-TR" sz="2400" b="1" dirty="0"/>
              <a:t>.</a:t>
            </a:r>
          </a:p>
          <a:p>
            <a:pPr algn="ctr" eaLnBrk="1" hangingPunct="1"/>
            <a:endParaRPr lang="en-AU" altLang="tr-TR" sz="2400" dirty="0"/>
          </a:p>
        </p:txBody>
      </p:sp>
      <p:sp>
        <p:nvSpPr>
          <p:cNvPr id="70663" name="Rectangle 6"/>
          <p:cNvSpPr>
            <a:spLocks noChangeArrowheads="1"/>
          </p:cNvSpPr>
          <p:nvPr/>
        </p:nvSpPr>
        <p:spPr bwMode="auto">
          <a:xfrm>
            <a:off x="214313" y="1071563"/>
            <a:ext cx="8715375"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ctr" eaLnBrk="1" hangingPunct="1"/>
            <a:r>
              <a:rPr lang="tr-TR" altLang="tr-TR" sz="3600" b="1" dirty="0">
                <a:solidFill>
                  <a:srgbClr val="FF0000"/>
                </a:solidFill>
                <a:latin typeface="Arial" charset="0"/>
              </a:rPr>
              <a:t>B- Destekten Yoksun Kalma Tazminatı</a:t>
            </a:r>
            <a:endParaRPr lang="en-AU" altLang="tr-TR" sz="3600" b="1" dirty="0">
              <a:solidFill>
                <a:srgbClr val="FF0000"/>
              </a:solidFill>
              <a:latin typeface="Arial" charset="0"/>
            </a:endParaRPr>
          </a:p>
        </p:txBody>
      </p:sp>
      <p:sp>
        <p:nvSpPr>
          <p:cNvPr id="201736" name="Rectangle 8"/>
          <p:cNvSpPr>
            <a:spLocks noChangeArrowheads="1"/>
          </p:cNvSpPr>
          <p:nvPr/>
        </p:nvSpPr>
        <p:spPr bwMode="auto">
          <a:xfrm>
            <a:off x="684213" y="4149725"/>
            <a:ext cx="7772400" cy="838200"/>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Font typeface="Wingdings" pitchFamily="2" charset="2"/>
              <a:buNone/>
              <a:defRPr/>
            </a:pPr>
            <a:endParaRPr lang="en-US" sz="3000" b="1" i="1">
              <a:effectLst>
                <a:outerShdw blurRad="38100" dist="38100" dir="2700000" algn="tl">
                  <a:srgbClr val="000000"/>
                </a:outerShdw>
              </a:effectLst>
              <a:latin typeface="Times New Roman Tur" charset="-94"/>
            </a:endParaRPr>
          </a:p>
        </p:txBody>
      </p:sp>
      <p:sp>
        <p:nvSpPr>
          <p:cNvPr id="201737" name="Rectangle 9"/>
          <p:cNvSpPr>
            <a:spLocks noChangeArrowheads="1"/>
          </p:cNvSpPr>
          <p:nvPr/>
        </p:nvSpPr>
        <p:spPr bwMode="auto">
          <a:xfrm>
            <a:off x="685800" y="5105400"/>
            <a:ext cx="7772400" cy="1295400"/>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Font typeface="Wingdings" pitchFamily="2" charset="2"/>
              <a:buNone/>
              <a:defRPr/>
            </a:pPr>
            <a:endParaRPr lang="en-AU" sz="3000" b="1" i="1">
              <a:effectLst>
                <a:outerShdw blurRad="38100" dist="38100" dir="2700000" algn="tl">
                  <a:srgbClr val="000000"/>
                </a:outerShdw>
              </a:effectLst>
              <a:latin typeface="Times New Roman Tur" charset="-94"/>
            </a:endParaRPr>
          </a:p>
        </p:txBody>
      </p:sp>
    </p:spTree>
    <p:extLst>
      <p:ext uri="{BB962C8B-B14F-4D97-AF65-F5344CB8AC3E}">
        <p14:creationId xmlns:p14="http://schemas.microsoft.com/office/powerpoint/2010/main" val="1161353411"/>
      </p:ext>
    </p:extLst>
  </p:cSld>
  <p:clrMapOvr>
    <a:masterClrMapping/>
  </p:clrMapOvr>
  <mc:AlternateContent xmlns:mc="http://schemas.openxmlformats.org/markup-compatibility/2006" xmlns:p14="http://schemas.microsoft.com/office/powerpoint/2010/main">
    <mc:Choice Requires="p14">
      <p:transition spd="slow" p14:dur="2000" advClick="0" advTm="29000"/>
    </mc:Choice>
    <mc:Fallback xmlns="">
      <p:transition spd="slow" advClick="0" advTm="29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1730"/>
                                        </p:tgtEl>
                                        <p:attrNameLst>
                                          <p:attrName>style.visibility</p:attrName>
                                        </p:attrNameLst>
                                      </p:cBhvr>
                                      <p:to>
                                        <p:strVal val="visible"/>
                                      </p:to>
                                    </p:set>
                                    <p:anim calcmode="lin" valueType="num">
                                      <p:cBhvr additive="base">
                                        <p:cTn id="7" dur="500" fill="hold"/>
                                        <p:tgtEl>
                                          <p:spTgt spid="201730"/>
                                        </p:tgtEl>
                                        <p:attrNameLst>
                                          <p:attrName>ppt_x</p:attrName>
                                        </p:attrNameLst>
                                      </p:cBhvr>
                                      <p:tavLst>
                                        <p:tav tm="0">
                                          <p:val>
                                            <p:strVal val="0-#ppt_w/2"/>
                                          </p:val>
                                        </p:tav>
                                        <p:tav tm="100000">
                                          <p:val>
                                            <p:strVal val="#ppt_x"/>
                                          </p:val>
                                        </p:tav>
                                      </p:tavLst>
                                    </p:anim>
                                    <p:anim calcmode="lin" valueType="num">
                                      <p:cBhvr additive="base">
                                        <p:cTn id="8" dur="500" fill="hold"/>
                                        <p:tgtEl>
                                          <p:spTgt spid="20173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nodePh="1">
                                  <p:stCondLst>
                                    <p:cond delay="6000"/>
                                  </p:stCondLst>
                                  <p:endCondLst>
                                    <p:cond evt="begin" delay="0">
                                      <p:tn val="10"/>
                                    </p:cond>
                                  </p:endCondLst>
                                  <p:childTnLst>
                                    <p:set>
                                      <p:cBhvr>
                                        <p:cTn id="11" dur="1" fill="hold">
                                          <p:stCondLst>
                                            <p:cond delay="0"/>
                                          </p:stCondLst>
                                        </p:cTn>
                                        <p:tgtEl>
                                          <p:spTgt spid="201736"/>
                                        </p:tgtEl>
                                        <p:attrNameLst>
                                          <p:attrName>style.visibility</p:attrName>
                                        </p:attrNameLst>
                                      </p:cBhvr>
                                      <p:to>
                                        <p:strVal val="visible"/>
                                      </p:to>
                                    </p:set>
                                    <p:anim calcmode="lin" valueType="num">
                                      <p:cBhvr additive="base">
                                        <p:cTn id="12" dur="500" fill="hold"/>
                                        <p:tgtEl>
                                          <p:spTgt spid="201736"/>
                                        </p:tgtEl>
                                        <p:attrNameLst>
                                          <p:attrName>ppt_x</p:attrName>
                                        </p:attrNameLst>
                                      </p:cBhvr>
                                      <p:tavLst>
                                        <p:tav tm="0">
                                          <p:val>
                                            <p:strVal val="0-#ppt_w/2"/>
                                          </p:val>
                                        </p:tav>
                                        <p:tav tm="100000">
                                          <p:val>
                                            <p:strVal val="#ppt_x"/>
                                          </p:val>
                                        </p:tav>
                                      </p:tavLst>
                                    </p:anim>
                                    <p:anim calcmode="lin" valueType="num">
                                      <p:cBhvr additive="base">
                                        <p:cTn id="13" dur="500" fill="hold"/>
                                        <p:tgtEl>
                                          <p:spTgt spid="201736"/>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7000"/>
                            </p:stCondLst>
                            <p:childTnLst>
                              <p:par>
                                <p:cTn id="15" presetID="2" presetClass="entr" presetSubtype="8" fill="hold" grpId="0" nodeType="afterEffect" nodePh="1">
                                  <p:stCondLst>
                                    <p:cond delay="5000"/>
                                  </p:stCondLst>
                                  <p:endCondLst>
                                    <p:cond evt="begin" delay="0">
                                      <p:tn val="15"/>
                                    </p:cond>
                                  </p:endCondLst>
                                  <p:childTnLst>
                                    <p:set>
                                      <p:cBhvr>
                                        <p:cTn id="16" dur="1" fill="hold">
                                          <p:stCondLst>
                                            <p:cond delay="0"/>
                                          </p:stCondLst>
                                        </p:cTn>
                                        <p:tgtEl>
                                          <p:spTgt spid="201737"/>
                                        </p:tgtEl>
                                        <p:attrNameLst>
                                          <p:attrName>style.visibility</p:attrName>
                                        </p:attrNameLst>
                                      </p:cBhvr>
                                      <p:to>
                                        <p:strVal val="visible"/>
                                      </p:to>
                                    </p:set>
                                    <p:anim calcmode="lin" valueType="num">
                                      <p:cBhvr additive="base">
                                        <p:cTn id="17" dur="500" fill="hold"/>
                                        <p:tgtEl>
                                          <p:spTgt spid="201737"/>
                                        </p:tgtEl>
                                        <p:attrNameLst>
                                          <p:attrName>ppt_x</p:attrName>
                                        </p:attrNameLst>
                                      </p:cBhvr>
                                      <p:tavLst>
                                        <p:tav tm="0">
                                          <p:val>
                                            <p:strVal val="0-#ppt_w/2"/>
                                          </p:val>
                                        </p:tav>
                                        <p:tav tm="100000">
                                          <p:val>
                                            <p:strVal val="#ppt_x"/>
                                          </p:val>
                                        </p:tav>
                                      </p:tavLst>
                                    </p:anim>
                                    <p:anim calcmode="lin" valueType="num">
                                      <p:cBhvr additive="base">
                                        <p:cTn id="18" dur="500" fill="hold"/>
                                        <p:tgtEl>
                                          <p:spTgt spid="2017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autoUpdateAnimBg="0"/>
      <p:bldP spid="201736" grpId="0" autoUpdateAnimBg="0"/>
      <p:bldP spid="201737" grpId="0"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a:effectLst/>
        </p:spPr>
        <p:txBody>
          <a:bodyPr/>
          <a:lstStyle/>
          <a:p>
            <a:pPr>
              <a:defRPr/>
            </a:pPr>
            <a:fld id="{323814DA-802B-47A6-B25F-627FC400B503}" type="slidenum">
              <a:rPr lang="en-US"/>
              <a:pPr>
                <a:defRPr/>
              </a:pPr>
              <a:t>73</a:t>
            </a:fld>
            <a:endParaRPr lang="en-US"/>
          </a:p>
        </p:txBody>
      </p:sp>
      <p:sp>
        <p:nvSpPr>
          <p:cNvPr id="188418" name="Rectangle 2"/>
          <p:cNvSpPr>
            <a:spLocks noGrp="1" noChangeArrowheads="1"/>
          </p:cNvSpPr>
          <p:nvPr>
            <p:ph type="title" idx="4294967295"/>
          </p:nvPr>
        </p:nvSpPr>
        <p:spPr>
          <a:xfrm>
            <a:off x="0" y="0"/>
            <a:ext cx="7515225" cy="788988"/>
          </a:xfrm>
          <a:effectLst/>
        </p:spPr>
        <p:txBody>
          <a:bodyPr/>
          <a:lstStyle/>
          <a:p>
            <a:pPr eaLnBrk="1" hangingPunct="1">
              <a:defRPr/>
            </a:pPr>
            <a:r>
              <a:rPr lang="tr-TR" sz="4000" b="1" dirty="0" smtClean="0">
                <a:solidFill>
                  <a:schemeClr val="tx1"/>
                </a:solidFill>
                <a:latin typeface="+mj-lt"/>
              </a:rPr>
              <a:t>           </a:t>
            </a:r>
            <a:r>
              <a:rPr lang="tr-TR" sz="4000" b="1" dirty="0" smtClean="0">
                <a:solidFill>
                  <a:srgbClr val="FF0000"/>
                </a:solidFill>
                <a:latin typeface="+mj-lt"/>
              </a:rPr>
              <a:t>MANEVİ TAZMİNAT</a:t>
            </a:r>
            <a:endParaRPr lang="en-AU" sz="4800" b="1" dirty="0" smtClean="0">
              <a:solidFill>
                <a:srgbClr val="FF0000"/>
              </a:solidFill>
              <a:latin typeface="+mj-lt"/>
            </a:endParaRPr>
          </a:p>
        </p:txBody>
      </p:sp>
      <p:sp>
        <p:nvSpPr>
          <p:cNvPr id="71685" name="Rectangle 4"/>
          <p:cNvSpPr>
            <a:spLocks noGrp="1" noChangeArrowheads="1"/>
          </p:cNvSpPr>
          <p:nvPr>
            <p:ph type="body" idx="4294967295"/>
          </p:nvPr>
        </p:nvSpPr>
        <p:spPr>
          <a:xfrm>
            <a:off x="0" y="1295400"/>
            <a:ext cx="7924800" cy="1524000"/>
          </a:xfrm>
          <a:effectLst/>
        </p:spPr>
        <p:txBody>
          <a:bodyPr/>
          <a:lstStyle/>
          <a:p>
            <a:pPr algn="just" eaLnBrk="1" hangingPunct="1">
              <a:buFontTx/>
              <a:buNone/>
            </a:pPr>
            <a:r>
              <a:rPr lang="tr-TR" altLang="tr-TR" sz="2400" b="1" smtClean="0">
                <a:latin typeface="+mj-lt"/>
              </a:rPr>
              <a:t>İş kazasına uğrayan işçi beden ve ruh sağlığının bozulması sonucu, elem ve ızdırap çekecektir.</a:t>
            </a:r>
            <a:r>
              <a:rPr lang="tr-TR" altLang="tr-TR" sz="2400" b="1" i="1" smtClean="0">
                <a:latin typeface="+mj-lt"/>
              </a:rPr>
              <a:t> </a:t>
            </a:r>
          </a:p>
        </p:txBody>
      </p:sp>
      <p:sp>
        <p:nvSpPr>
          <p:cNvPr id="188421" name="Rectangle 5"/>
          <p:cNvSpPr>
            <a:spLocks noChangeArrowheads="1"/>
          </p:cNvSpPr>
          <p:nvPr/>
        </p:nvSpPr>
        <p:spPr bwMode="auto">
          <a:xfrm>
            <a:off x="611188" y="3357563"/>
            <a:ext cx="7772400" cy="2209800"/>
          </a:xfrm>
          <a:prstGeom prst="rect">
            <a:avLst/>
          </a:prstGeom>
          <a:noFill/>
          <a:ln w="9525">
            <a:noFill/>
            <a:miter lim="800000"/>
            <a:headEnd/>
            <a:tailEnd/>
          </a:ln>
          <a:effectLst/>
        </p:spPr>
        <p:txBody>
          <a:bodyPr/>
          <a:lstStyle/>
          <a:p>
            <a:pPr marL="342900" indent="-342900" algn="just">
              <a:spcBef>
                <a:spcPct val="20000"/>
              </a:spcBef>
              <a:buClr>
                <a:schemeClr val="hlink"/>
              </a:buClr>
              <a:buFont typeface="Wingdings" pitchFamily="2" charset="2"/>
              <a:buNone/>
              <a:defRPr/>
            </a:pPr>
            <a:r>
              <a:rPr lang="tr-TR" sz="2800" b="1" dirty="0">
                <a:latin typeface="Arial" charset="0"/>
              </a:rPr>
              <a:t>Tazminat isteme hakkı,</a:t>
            </a:r>
          </a:p>
          <a:p>
            <a:pPr marL="342900" indent="-342900" algn="just">
              <a:spcBef>
                <a:spcPct val="20000"/>
              </a:spcBef>
              <a:buClr>
                <a:schemeClr val="hlink"/>
              </a:buClr>
              <a:buFont typeface="Wingdings" pitchFamily="2" charset="2"/>
              <a:buNone/>
              <a:defRPr/>
            </a:pPr>
            <a:r>
              <a:rPr lang="tr-TR" sz="2800" b="1" dirty="0">
                <a:latin typeface="Arial" charset="0"/>
              </a:rPr>
              <a:t>-  bedensel ve ruhsal zarara maruz kalan</a:t>
            </a:r>
          </a:p>
          <a:p>
            <a:pPr marL="342900" indent="-342900" algn="just">
              <a:spcBef>
                <a:spcPct val="20000"/>
              </a:spcBef>
              <a:buClr>
                <a:schemeClr val="hlink"/>
              </a:buClr>
              <a:buFont typeface="Wingdings" pitchFamily="2" charset="2"/>
              <a:buNone/>
              <a:defRPr/>
            </a:pPr>
            <a:r>
              <a:rPr lang="tr-TR" sz="2800" b="1" dirty="0">
                <a:latin typeface="Arial" charset="0"/>
              </a:rPr>
              <a:t>kimseye,  </a:t>
            </a:r>
          </a:p>
          <a:p>
            <a:pPr marL="342900" indent="-342900" algn="just">
              <a:spcBef>
                <a:spcPct val="20000"/>
              </a:spcBef>
              <a:buClr>
                <a:schemeClr val="hlink"/>
              </a:buClr>
              <a:buFont typeface="Wingdings" pitchFamily="2" charset="2"/>
              <a:buNone/>
              <a:defRPr/>
            </a:pPr>
            <a:r>
              <a:rPr lang="tr-TR" sz="2800" b="1" dirty="0">
                <a:latin typeface="Arial" charset="0"/>
              </a:rPr>
              <a:t>-  ölümü halinde ise ailesine aittir.</a:t>
            </a:r>
            <a:endParaRPr lang="en-AU" sz="2800" b="1" dirty="0">
              <a:latin typeface="Arial" charset="0"/>
            </a:endParaRPr>
          </a:p>
        </p:txBody>
      </p:sp>
      <p:sp>
        <p:nvSpPr>
          <p:cNvPr id="188423" name="Rectangle 7"/>
          <p:cNvSpPr>
            <a:spLocks noChangeArrowheads="1"/>
          </p:cNvSpPr>
          <p:nvPr/>
        </p:nvSpPr>
        <p:spPr bwMode="auto">
          <a:xfrm>
            <a:off x="539750" y="2420938"/>
            <a:ext cx="792480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algn="just" eaLnBrk="1" hangingPunct="1">
              <a:spcBef>
                <a:spcPct val="20000"/>
              </a:spcBef>
              <a:buClr>
                <a:schemeClr val="hlink"/>
              </a:buClr>
              <a:buFont typeface="Wingdings" pitchFamily="2" charset="2"/>
              <a:buNone/>
            </a:pPr>
            <a:r>
              <a:rPr lang="tr-TR" altLang="tr-TR" sz="2400" b="1">
                <a:latin typeface="Arial" charset="0"/>
              </a:rPr>
              <a:t>Duyulan elem ve acı ise manevi tazminat hakkı doğurmaktadır.</a:t>
            </a:r>
          </a:p>
        </p:txBody>
      </p:sp>
    </p:spTree>
    <p:extLst>
      <p:ext uri="{BB962C8B-B14F-4D97-AF65-F5344CB8AC3E}">
        <p14:creationId xmlns:p14="http://schemas.microsoft.com/office/powerpoint/2010/main" val="2830567631"/>
      </p:ext>
    </p:extLst>
  </p:cSld>
  <p:clrMapOvr>
    <a:masterClrMapping/>
  </p:clrMapOvr>
  <mc:AlternateContent xmlns:mc="http://schemas.openxmlformats.org/markup-compatibility/2006" xmlns:p14="http://schemas.microsoft.com/office/powerpoint/2010/main">
    <mc:Choice Requires="p14">
      <p:transition spd="slow" p14:dur="2000" advClick="0" advTm="24000"/>
    </mc:Choice>
    <mc:Fallback xmlns="">
      <p:transition spd="slow" advClick="0" advTm="24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7000"/>
                                  </p:stCondLst>
                                  <p:childTnLst>
                                    <p:set>
                                      <p:cBhvr>
                                        <p:cTn id="6" dur="1" fill="hold">
                                          <p:stCondLst>
                                            <p:cond delay="0"/>
                                          </p:stCondLst>
                                        </p:cTn>
                                        <p:tgtEl>
                                          <p:spTgt spid="188423"/>
                                        </p:tgtEl>
                                        <p:attrNameLst>
                                          <p:attrName>style.visibility</p:attrName>
                                        </p:attrNameLst>
                                      </p:cBhvr>
                                      <p:to>
                                        <p:strVal val="visible"/>
                                      </p:to>
                                    </p:set>
                                    <p:anim calcmode="lin" valueType="num">
                                      <p:cBhvr additive="base">
                                        <p:cTn id="7" dur="500" fill="hold"/>
                                        <p:tgtEl>
                                          <p:spTgt spid="188423"/>
                                        </p:tgtEl>
                                        <p:attrNameLst>
                                          <p:attrName>ppt_x</p:attrName>
                                        </p:attrNameLst>
                                      </p:cBhvr>
                                      <p:tavLst>
                                        <p:tav tm="0">
                                          <p:val>
                                            <p:strVal val="0-#ppt_w/2"/>
                                          </p:val>
                                        </p:tav>
                                        <p:tav tm="100000">
                                          <p:val>
                                            <p:strVal val="#ppt_x"/>
                                          </p:val>
                                        </p:tav>
                                      </p:tavLst>
                                    </p:anim>
                                    <p:anim calcmode="lin" valueType="num">
                                      <p:cBhvr additive="base">
                                        <p:cTn id="8" dur="500" fill="hold"/>
                                        <p:tgtEl>
                                          <p:spTgt spid="18842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7500"/>
                            </p:stCondLst>
                            <p:childTnLst>
                              <p:par>
                                <p:cTn id="10" presetID="2" presetClass="entr" presetSubtype="8" fill="hold" grpId="0" nodeType="afterEffect">
                                  <p:stCondLst>
                                    <p:cond delay="6000"/>
                                  </p:stCondLst>
                                  <p:childTnLst>
                                    <p:set>
                                      <p:cBhvr>
                                        <p:cTn id="11" dur="1" fill="hold">
                                          <p:stCondLst>
                                            <p:cond delay="0"/>
                                          </p:stCondLst>
                                        </p:cTn>
                                        <p:tgtEl>
                                          <p:spTgt spid="188421"/>
                                        </p:tgtEl>
                                        <p:attrNameLst>
                                          <p:attrName>style.visibility</p:attrName>
                                        </p:attrNameLst>
                                      </p:cBhvr>
                                      <p:to>
                                        <p:strVal val="visible"/>
                                      </p:to>
                                    </p:set>
                                    <p:anim calcmode="lin" valueType="num">
                                      <p:cBhvr additive="base">
                                        <p:cTn id="12" dur="500" fill="hold"/>
                                        <p:tgtEl>
                                          <p:spTgt spid="188421"/>
                                        </p:tgtEl>
                                        <p:attrNameLst>
                                          <p:attrName>ppt_x</p:attrName>
                                        </p:attrNameLst>
                                      </p:cBhvr>
                                      <p:tavLst>
                                        <p:tav tm="0">
                                          <p:val>
                                            <p:strVal val="0-#ppt_w/2"/>
                                          </p:val>
                                        </p:tav>
                                        <p:tav tm="100000">
                                          <p:val>
                                            <p:strVal val="#ppt_x"/>
                                          </p:val>
                                        </p:tav>
                                      </p:tavLst>
                                    </p:anim>
                                    <p:anim calcmode="lin" valueType="num">
                                      <p:cBhvr additive="base">
                                        <p:cTn id="13" dur="500" fill="hold"/>
                                        <p:tgtEl>
                                          <p:spTgt spid="1884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21" grpId="0" autoUpdateAnimBg="0"/>
      <p:bldP spid="188423" grpId="0"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a:effectLst/>
        </p:spPr>
        <p:txBody>
          <a:bodyPr/>
          <a:lstStyle/>
          <a:p>
            <a:pPr>
              <a:defRPr/>
            </a:pPr>
            <a:fld id="{5341E226-FAD8-445A-B838-E2092311A3D8}" type="slidenum">
              <a:rPr lang="en-US"/>
              <a:pPr>
                <a:defRPr/>
              </a:pPr>
              <a:t>74</a:t>
            </a:fld>
            <a:endParaRPr lang="en-US"/>
          </a:p>
        </p:txBody>
      </p:sp>
      <p:sp>
        <p:nvSpPr>
          <p:cNvPr id="72707" name="Rectangle 2"/>
          <p:cNvSpPr>
            <a:spLocks noGrp="1" noRot="1" noChangeArrowheads="1"/>
          </p:cNvSpPr>
          <p:nvPr>
            <p:ph type="title" idx="4294967295"/>
          </p:nvPr>
        </p:nvSpPr>
        <p:spPr>
          <a:xfrm>
            <a:off x="0" y="0"/>
            <a:ext cx="8892480" cy="946150"/>
          </a:xfrm>
          <a:effectLst/>
        </p:spPr>
        <p:txBody>
          <a:bodyPr>
            <a:normAutofit fontScale="90000"/>
          </a:bodyPr>
          <a:lstStyle/>
          <a:p>
            <a:pPr eaLnBrk="1" hangingPunct="1">
              <a:defRPr/>
            </a:pPr>
            <a:r>
              <a:rPr lang="tr-TR" altLang="tr-TR" sz="3200" b="1" dirty="0" smtClean="0">
                <a:solidFill>
                  <a:schemeClr val="tx1"/>
                </a:solidFill>
                <a:latin typeface="+mj-lt"/>
              </a:rPr>
              <a:t>              </a:t>
            </a:r>
            <a:r>
              <a:rPr lang="tr-TR" altLang="tr-TR" sz="3200" b="1" dirty="0" smtClean="0">
                <a:solidFill>
                  <a:srgbClr val="FF0000"/>
                </a:solidFill>
                <a:latin typeface="+mj-lt"/>
              </a:rPr>
              <a:t>SİGORTA HUKUKU AÇISINDAN</a:t>
            </a:r>
            <a:br>
              <a:rPr lang="tr-TR" altLang="tr-TR" sz="3200" b="1" dirty="0" smtClean="0">
                <a:solidFill>
                  <a:srgbClr val="FF0000"/>
                </a:solidFill>
                <a:latin typeface="+mj-lt"/>
              </a:rPr>
            </a:br>
            <a:r>
              <a:rPr lang="tr-TR" altLang="tr-TR" sz="3200" b="1" dirty="0" smtClean="0">
                <a:solidFill>
                  <a:srgbClr val="FF0000"/>
                </a:solidFill>
                <a:latin typeface="+mj-lt"/>
              </a:rPr>
              <a:t>                           SORUMLULUK</a:t>
            </a:r>
            <a:endParaRPr lang="en-AU" altLang="tr-TR" sz="3200" b="1" dirty="0" smtClean="0">
              <a:solidFill>
                <a:srgbClr val="FF0000"/>
              </a:solidFill>
              <a:latin typeface="+mj-lt"/>
            </a:endParaRPr>
          </a:p>
        </p:txBody>
      </p:sp>
      <p:sp>
        <p:nvSpPr>
          <p:cNvPr id="72709" name="Rectangle 4"/>
          <p:cNvSpPr>
            <a:spLocks noGrp="1" noChangeArrowheads="1"/>
          </p:cNvSpPr>
          <p:nvPr>
            <p:ph type="body" idx="4294967295"/>
          </p:nvPr>
        </p:nvSpPr>
        <p:spPr>
          <a:xfrm>
            <a:off x="1654175" y="1412875"/>
            <a:ext cx="7489825" cy="2268538"/>
          </a:xfrm>
          <a:effectLst/>
        </p:spPr>
        <p:txBody>
          <a:bodyPr/>
          <a:lstStyle/>
          <a:p>
            <a:pPr eaLnBrk="1" hangingPunct="1">
              <a:lnSpc>
                <a:spcPct val="90000"/>
              </a:lnSpc>
              <a:buFontTx/>
              <a:buNone/>
            </a:pPr>
            <a:r>
              <a:rPr lang="tr-TR" altLang="tr-TR" sz="2800" b="1" smtClean="0">
                <a:latin typeface="+mj-lt"/>
              </a:rPr>
              <a:t>Bu davalar, </a:t>
            </a:r>
          </a:p>
          <a:p>
            <a:pPr eaLnBrk="1" hangingPunct="1">
              <a:lnSpc>
                <a:spcPct val="90000"/>
              </a:lnSpc>
              <a:buFontTx/>
              <a:buNone/>
            </a:pPr>
            <a:r>
              <a:rPr lang="tr-TR" altLang="tr-TR" sz="2800" b="1" smtClean="0">
                <a:latin typeface="+mj-lt"/>
              </a:rPr>
              <a:t>    Sosyal Sigortalar ve Genel Sağlık Sigortası  Kanunu’nun ilgili Maddeleri uyarınca SGK Başkanlığı’nın açmış olduğu rücu davalarıdır. </a:t>
            </a:r>
          </a:p>
        </p:txBody>
      </p:sp>
      <p:sp>
        <p:nvSpPr>
          <p:cNvPr id="72708" name="WordArt 3"/>
          <p:cNvSpPr>
            <a:spLocks noChangeArrowheads="1" noChangeShapeType="1" noTextEdit="1"/>
          </p:cNvSpPr>
          <p:nvPr/>
        </p:nvSpPr>
        <p:spPr bwMode="auto">
          <a:xfrm>
            <a:off x="1066800" y="1219200"/>
            <a:ext cx="7010400" cy="152400"/>
          </a:xfrm>
          <a:prstGeom prst="rect">
            <a:avLst/>
          </a:prstGeom>
          <a:effectLst/>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tr-TR" sz="3600" b="1" i="1" kern="10">
                <a:latin typeface="Arial Black Tur"/>
              </a:rPr>
              <a:t>__________________</a:t>
            </a:r>
          </a:p>
        </p:txBody>
      </p:sp>
      <p:sp>
        <p:nvSpPr>
          <p:cNvPr id="187397" name="Rectangle 5"/>
          <p:cNvSpPr>
            <a:spLocks noChangeArrowheads="1"/>
          </p:cNvSpPr>
          <p:nvPr/>
        </p:nvSpPr>
        <p:spPr bwMode="auto">
          <a:xfrm>
            <a:off x="900113" y="3573463"/>
            <a:ext cx="7772400" cy="2209800"/>
          </a:xfrm>
          <a:prstGeom prst="rect">
            <a:avLst/>
          </a:prstGeom>
          <a:noFill/>
          <a:ln w="9525">
            <a:noFill/>
            <a:miter lim="800000"/>
            <a:headEnd/>
            <a:tailEnd/>
          </a:ln>
          <a:effectLst/>
        </p:spPr>
        <p:txBody>
          <a:bodyPr/>
          <a:lstStyle/>
          <a:p>
            <a:pPr marL="342900" indent="-342900">
              <a:spcBef>
                <a:spcPct val="20000"/>
              </a:spcBef>
              <a:buClr>
                <a:schemeClr val="hlink"/>
              </a:buClr>
              <a:buFont typeface="Wingdings" pitchFamily="2" charset="2"/>
              <a:buNone/>
              <a:defRPr/>
            </a:pPr>
            <a:r>
              <a:rPr lang="tr-TR" sz="3200" b="1" i="1">
                <a:latin typeface="Times New Roman Tur" charset="-94"/>
              </a:rPr>
              <a:t>   </a:t>
            </a:r>
            <a:r>
              <a:rPr lang="tr-TR" sz="2400" b="1">
                <a:latin typeface="Arial" charset="0"/>
              </a:rPr>
              <a:t>Bu uygulama ile,SGK Başkanlığı sigortalısına iş kazası sonucu gerekli yardımları yaptıktan sonra, bunları işverene  ve üçüncü kişilere kusurları nispetinde rücu ettirmeyi amaçlamaktadır.</a:t>
            </a:r>
            <a:endParaRPr lang="en-AU" sz="2400" b="1">
              <a:latin typeface="Arial" charset="0"/>
            </a:endParaRPr>
          </a:p>
        </p:txBody>
      </p:sp>
    </p:spTree>
    <p:extLst>
      <p:ext uri="{BB962C8B-B14F-4D97-AF65-F5344CB8AC3E}">
        <p14:creationId xmlns:p14="http://schemas.microsoft.com/office/powerpoint/2010/main" val="3977436823"/>
      </p:ext>
    </p:extLst>
  </p:cSld>
  <p:clrMapOvr>
    <a:masterClrMapping/>
  </p:clrMapOvr>
  <mc:AlternateContent xmlns:mc="http://schemas.openxmlformats.org/markup-compatibility/2006" xmlns:p14="http://schemas.microsoft.com/office/powerpoint/2010/main">
    <mc:Choice Requires="p14">
      <p:transition spd="slow" p14:dur="2000" advClick="0" advTm="26000"/>
    </mc:Choice>
    <mc:Fallback xmlns="">
      <p:transition spd="slow" advClick="0" advTm="2600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12000"/>
                                  </p:stCondLst>
                                  <p:childTnLst>
                                    <p:set>
                                      <p:cBhvr>
                                        <p:cTn id="6" dur="1" fill="hold">
                                          <p:stCondLst>
                                            <p:cond delay="0"/>
                                          </p:stCondLst>
                                        </p:cTn>
                                        <p:tgtEl>
                                          <p:spTgt spid="187397"/>
                                        </p:tgtEl>
                                        <p:attrNameLst>
                                          <p:attrName>style.visibility</p:attrName>
                                        </p:attrNameLst>
                                      </p:cBhvr>
                                      <p:to>
                                        <p:strVal val="visible"/>
                                      </p:to>
                                    </p:set>
                                    <p:anim calcmode="lin" valueType="num">
                                      <p:cBhvr additive="base">
                                        <p:cTn id="7" dur="500" fill="hold"/>
                                        <p:tgtEl>
                                          <p:spTgt spid="187397"/>
                                        </p:tgtEl>
                                        <p:attrNameLst>
                                          <p:attrName>ppt_x</p:attrName>
                                        </p:attrNameLst>
                                      </p:cBhvr>
                                      <p:tavLst>
                                        <p:tav tm="0">
                                          <p:val>
                                            <p:strVal val="0-#ppt_w/2"/>
                                          </p:val>
                                        </p:tav>
                                        <p:tav tm="100000">
                                          <p:val>
                                            <p:strVal val="#ppt_x"/>
                                          </p:val>
                                        </p:tav>
                                      </p:tavLst>
                                    </p:anim>
                                    <p:anim calcmode="lin" valueType="num">
                                      <p:cBhvr additive="base">
                                        <p:cTn id="8" dur="500" fill="hold"/>
                                        <p:tgtEl>
                                          <p:spTgt spid="1873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7" grpId="0"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207" y="476672"/>
            <a:ext cx="9073008" cy="6093976"/>
          </a:xfrm>
          <a:prstGeom prst="rect">
            <a:avLst/>
          </a:prstGeom>
        </p:spPr>
        <p:txBody>
          <a:bodyPr wrap="square">
            <a:spAutoFit/>
          </a:bodyPr>
          <a:lstStyle/>
          <a:p>
            <a:pPr>
              <a:defRPr/>
            </a:pPr>
            <a:endParaRPr lang="tr-TR" sz="2200" dirty="0" smtClean="0"/>
          </a:p>
          <a:p>
            <a:pPr>
              <a:defRPr/>
            </a:pPr>
            <a:r>
              <a:rPr lang="tr-TR" altLang="tr-TR" sz="2400" b="1" dirty="0" smtClean="0">
                <a:solidFill>
                  <a:srgbClr val="FF0000"/>
                </a:solidFill>
              </a:rPr>
              <a:t>                              </a:t>
            </a:r>
            <a:r>
              <a:rPr lang="tr-TR" altLang="tr-TR" sz="3200" b="1" dirty="0" smtClean="0">
                <a:solidFill>
                  <a:srgbClr val="FF0000"/>
                </a:solidFill>
              </a:rPr>
              <a:t>İDARİ </a:t>
            </a:r>
            <a:r>
              <a:rPr lang="tr-TR" altLang="tr-TR" sz="3200" b="1" dirty="0">
                <a:solidFill>
                  <a:srgbClr val="FF0000"/>
                </a:solidFill>
              </a:rPr>
              <a:t>PARA CEZALARI</a:t>
            </a:r>
            <a:endParaRPr lang="tr-TR" sz="3200" dirty="0"/>
          </a:p>
          <a:p>
            <a:pPr>
              <a:defRPr/>
            </a:pPr>
            <a:r>
              <a:rPr lang="tr-TR" sz="2800" dirty="0" smtClean="0"/>
              <a:t>- </a:t>
            </a:r>
            <a:r>
              <a:rPr lang="tr-TR" sz="2800" dirty="0"/>
              <a:t>İşverenin yerine getirmediği her bir genel yükümlülük (mesleki risklerin önlenmesi, eğitim, denetim vb.)- 2.000 TL.</a:t>
            </a:r>
          </a:p>
          <a:p>
            <a:pPr>
              <a:defRPr/>
            </a:pPr>
            <a:r>
              <a:rPr lang="tr-TR" sz="2800" dirty="0"/>
              <a:t>- İşyeri hekimi veya iş güvenliği uzmanı çalıştırmama – </a:t>
            </a:r>
          </a:p>
          <a:p>
            <a:pPr>
              <a:buFontTx/>
              <a:buNone/>
              <a:defRPr/>
            </a:pPr>
            <a:r>
              <a:rPr lang="tr-TR" sz="2800" dirty="0"/>
              <a:t>	5.000 TL. (her biri </a:t>
            </a:r>
            <a:r>
              <a:rPr lang="tr-TR" sz="2800" dirty="0" smtClean="0"/>
              <a:t>için devam </a:t>
            </a:r>
            <a:r>
              <a:rPr lang="tr-TR" sz="2800" dirty="0"/>
              <a:t>ettiği her ay için de aynı miktar)</a:t>
            </a:r>
          </a:p>
          <a:p>
            <a:pPr>
              <a:defRPr/>
            </a:pPr>
            <a:r>
              <a:rPr lang="tr-TR" sz="2800" dirty="0"/>
              <a:t>- Diğer sağlık personelini çalıştırmama – 2.500 TL</a:t>
            </a:r>
            <a:r>
              <a:rPr lang="tr-TR" sz="2800" dirty="0" smtClean="0"/>
              <a:t>. </a:t>
            </a:r>
            <a:r>
              <a:rPr lang="tr-TR" sz="2800" dirty="0"/>
              <a:t>	  (devam ettiği her ay için de aynı miktar)</a:t>
            </a:r>
          </a:p>
          <a:p>
            <a:pPr>
              <a:defRPr/>
            </a:pPr>
            <a:r>
              <a:rPr lang="tr-TR" sz="2800" dirty="0"/>
              <a:t>- Risk değerlendirmesi yapmamak/yaptırmamak – 3.000 TL.  (devam ettiği her ay için 4.500 TL).</a:t>
            </a:r>
          </a:p>
          <a:p>
            <a:pPr>
              <a:defRPr/>
            </a:pPr>
            <a:r>
              <a:rPr lang="tr-TR" sz="2800" dirty="0"/>
              <a:t>Gerekli kontrol, ölçüm, inceleme ve araştırmanın yapılmaması – 1.500 TL.</a:t>
            </a:r>
          </a:p>
        </p:txBody>
      </p:sp>
    </p:spTree>
    <p:extLst>
      <p:ext uri="{BB962C8B-B14F-4D97-AF65-F5344CB8AC3E}">
        <p14:creationId xmlns:p14="http://schemas.microsoft.com/office/powerpoint/2010/main" val="124776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a:xfrm>
            <a:off x="1547663" y="188913"/>
            <a:ext cx="7150249" cy="914400"/>
          </a:xfrm>
        </p:spPr>
        <p:txBody>
          <a:bodyPr/>
          <a:lstStyle/>
          <a:p>
            <a:pPr>
              <a:defRPr/>
            </a:pPr>
            <a:r>
              <a:rPr lang="tr-TR" altLang="tr-TR" sz="3200" b="1" dirty="0" smtClean="0">
                <a:solidFill>
                  <a:srgbClr val="FF0000"/>
                </a:solidFill>
                <a:latin typeface="+mj-lt"/>
              </a:rPr>
              <a:t>İDARİ PARA CEZALARI</a:t>
            </a:r>
          </a:p>
        </p:txBody>
      </p:sp>
      <p:sp>
        <p:nvSpPr>
          <p:cNvPr id="2" name="Dikdörtgen 1"/>
          <p:cNvSpPr/>
          <p:nvPr/>
        </p:nvSpPr>
        <p:spPr>
          <a:xfrm>
            <a:off x="24955" y="1071373"/>
            <a:ext cx="9289032" cy="4832092"/>
          </a:xfrm>
          <a:prstGeom prst="rect">
            <a:avLst/>
          </a:prstGeom>
        </p:spPr>
        <p:txBody>
          <a:bodyPr wrap="square">
            <a:spAutoFit/>
          </a:bodyPr>
          <a:lstStyle/>
          <a:p>
            <a:pPr>
              <a:defRPr/>
            </a:pPr>
            <a:r>
              <a:rPr lang="tr-TR" sz="2800" dirty="0"/>
              <a:t>- Acil durum planı hazırlamamak – 1.000 TL. </a:t>
            </a:r>
          </a:p>
          <a:p>
            <a:pPr>
              <a:buFontTx/>
              <a:buNone/>
              <a:defRPr/>
            </a:pPr>
            <a:r>
              <a:rPr lang="tr-TR" sz="2800" dirty="0"/>
              <a:t>	(devam eden her ay için aynı miktar)</a:t>
            </a:r>
          </a:p>
          <a:p>
            <a:pPr>
              <a:defRPr/>
            </a:pPr>
            <a:r>
              <a:rPr lang="tr-TR" sz="2800" dirty="0"/>
              <a:t>-İş kazası ve meslek hastalığını </a:t>
            </a:r>
            <a:r>
              <a:rPr lang="tr-TR" sz="2800" dirty="0" err="1"/>
              <a:t>SGK’ya</a:t>
            </a:r>
            <a:r>
              <a:rPr lang="tr-TR" sz="2800" dirty="0"/>
              <a:t> bildirim eksikliği- 2.000 TL.</a:t>
            </a:r>
          </a:p>
          <a:p>
            <a:pPr>
              <a:defRPr/>
            </a:pPr>
            <a:r>
              <a:rPr lang="tr-TR" sz="2800" dirty="0"/>
              <a:t>-Sağlık gözetimine tabi tutulmayan ya da sağlık raporu olmayan her çalışan için 1.000 TL.</a:t>
            </a:r>
          </a:p>
          <a:p>
            <a:pPr>
              <a:defRPr/>
            </a:pPr>
            <a:r>
              <a:rPr lang="tr-TR" sz="2800" dirty="0"/>
              <a:t>Bilgilendirilmeyen her çalışan için 1.000 TL.</a:t>
            </a:r>
          </a:p>
          <a:p>
            <a:pPr>
              <a:defRPr/>
            </a:pPr>
            <a:r>
              <a:rPr lang="tr-TR" sz="2800" dirty="0"/>
              <a:t>İSG eğitimi verilmeyen her işçi için 1.000 TL.</a:t>
            </a:r>
          </a:p>
          <a:p>
            <a:pPr>
              <a:defRPr/>
            </a:pPr>
            <a:r>
              <a:rPr lang="tr-TR" sz="2800" dirty="0"/>
              <a:t>Çalışan temsilcisi seçmeme 1.000 TL.</a:t>
            </a:r>
          </a:p>
          <a:p>
            <a:pPr>
              <a:defRPr/>
            </a:pPr>
            <a:r>
              <a:rPr lang="tr-TR" sz="2800" dirty="0"/>
              <a:t>İSG kurulu ile ilgili yerine getirilmeyen her bir aykırılık için 2.000 TL</a:t>
            </a:r>
            <a:r>
              <a:rPr lang="tr-TR" sz="2200" dirty="0"/>
              <a:t>.  </a:t>
            </a:r>
          </a:p>
        </p:txBody>
      </p:sp>
    </p:spTree>
    <p:extLst>
      <p:ext uri="{BB962C8B-B14F-4D97-AF65-F5344CB8AC3E}">
        <p14:creationId xmlns:p14="http://schemas.microsoft.com/office/powerpoint/2010/main" val="4059320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p:nvPr>
        </p:nvSpPr>
        <p:spPr>
          <a:xfrm>
            <a:off x="1763688" y="115888"/>
            <a:ext cx="7005662" cy="914400"/>
          </a:xfrm>
        </p:spPr>
        <p:txBody>
          <a:bodyPr/>
          <a:lstStyle/>
          <a:p>
            <a:pPr>
              <a:defRPr/>
            </a:pPr>
            <a:r>
              <a:rPr lang="tr-TR" altLang="tr-TR" sz="3200" b="1" dirty="0" smtClean="0">
                <a:solidFill>
                  <a:srgbClr val="FF0000"/>
                </a:solidFill>
                <a:latin typeface="+mj-lt"/>
              </a:rPr>
              <a:t>İDARİ PARA CEZALARI</a:t>
            </a:r>
          </a:p>
        </p:txBody>
      </p:sp>
      <p:sp>
        <p:nvSpPr>
          <p:cNvPr id="2" name="Dikdörtgen 1"/>
          <p:cNvSpPr/>
          <p:nvPr/>
        </p:nvSpPr>
        <p:spPr>
          <a:xfrm>
            <a:off x="179512" y="908720"/>
            <a:ext cx="8496944" cy="5262979"/>
          </a:xfrm>
          <a:prstGeom prst="rect">
            <a:avLst/>
          </a:prstGeom>
        </p:spPr>
        <p:txBody>
          <a:bodyPr wrap="square">
            <a:spAutoFit/>
          </a:bodyPr>
          <a:lstStyle/>
          <a:p>
            <a:pPr>
              <a:defRPr/>
            </a:pPr>
            <a:endParaRPr lang="tr-TR" sz="2800" dirty="0"/>
          </a:p>
          <a:p>
            <a:pPr>
              <a:defRPr/>
            </a:pPr>
            <a:r>
              <a:rPr lang="tr-TR" sz="2800" dirty="0"/>
              <a:t>- Durdurulan işi, gerekli resmi prosedüre riayet etmeksizin, devam ettirmek - 10.000 TL.</a:t>
            </a:r>
          </a:p>
          <a:p>
            <a:pPr>
              <a:defRPr/>
            </a:pPr>
            <a:r>
              <a:rPr lang="tr-TR" sz="2800" dirty="0"/>
              <a:t>- Büyük kaza önleme politika belgesi veya güvenlik raporu hazırlamama - 50.000 TL.</a:t>
            </a:r>
          </a:p>
          <a:p>
            <a:pPr marL="533400" indent="-533400">
              <a:buFontTx/>
              <a:buNone/>
              <a:defRPr/>
            </a:pPr>
            <a:r>
              <a:rPr lang="tr-TR" sz="2800" dirty="0"/>
              <a:t>   -Güvenlik raporuna onay almadan çalışmak, bu nedenle durdurulan işyerinde, gerekli resmi prosedüre riayet etmeksizin,  faaliyetini sürdürmek  - 80.000 TL.</a:t>
            </a:r>
          </a:p>
          <a:p>
            <a:pPr>
              <a:buFontTx/>
              <a:buNone/>
              <a:defRPr/>
            </a:pPr>
            <a:r>
              <a:rPr lang="tr-TR" sz="2800" dirty="0"/>
              <a:t>	Bu cezalar gerekçeleri bildirilerek Çalışma ve İş Kurumu İl Müdürü’nce verilir. Tebliğlerinden itibaren 30 gün içerisinde ödenir.</a:t>
            </a:r>
          </a:p>
        </p:txBody>
      </p:sp>
    </p:spTree>
    <p:extLst>
      <p:ext uri="{BB962C8B-B14F-4D97-AF65-F5344CB8AC3E}">
        <p14:creationId xmlns:p14="http://schemas.microsoft.com/office/powerpoint/2010/main" val="24410488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İçerik Yer Tutucusu 2"/>
          <p:cNvSpPr>
            <a:spLocks noGrp="1"/>
          </p:cNvSpPr>
          <p:nvPr>
            <p:ph idx="1"/>
          </p:nvPr>
        </p:nvSpPr>
        <p:spPr>
          <a:xfrm>
            <a:off x="107950" y="188640"/>
            <a:ext cx="9036050" cy="6480719"/>
          </a:xfrm>
        </p:spPr>
        <p:txBody>
          <a:bodyPr>
            <a:noAutofit/>
          </a:bodyPr>
          <a:lstStyle/>
          <a:p>
            <a:pPr marL="0" indent="0">
              <a:buFontTx/>
              <a:buNone/>
            </a:pPr>
            <a:r>
              <a:rPr lang="tr-TR" altLang="tr-TR" sz="2400" b="1" dirty="0" smtClean="0">
                <a:latin typeface="+mj-lt"/>
              </a:rPr>
              <a:t>          </a:t>
            </a:r>
            <a:r>
              <a:rPr lang="tr-TR" altLang="tr-TR" sz="2400" b="1" dirty="0" smtClean="0">
                <a:solidFill>
                  <a:srgbClr val="FF0000"/>
                </a:solidFill>
                <a:latin typeface="+mj-lt"/>
              </a:rPr>
              <a:t>Sosyal Sigortaların Sınıflandırılması</a:t>
            </a:r>
            <a:r>
              <a:rPr lang="tr-TR" altLang="tr-TR" sz="2400" dirty="0" smtClean="0">
                <a:solidFill>
                  <a:srgbClr val="FF0000"/>
                </a:solidFill>
                <a:latin typeface="+mj-lt"/>
              </a:rPr>
              <a:t> </a:t>
            </a:r>
          </a:p>
          <a:p>
            <a:pPr marL="0" indent="0">
              <a:buFontTx/>
              <a:buNone/>
            </a:pPr>
            <a:r>
              <a:rPr lang="tr-TR" altLang="tr-TR" sz="2400" b="1" dirty="0" smtClean="0">
                <a:latin typeface="+mj-lt"/>
              </a:rPr>
              <a:t>1- Kısa vadeli sigorta kolları ; </a:t>
            </a:r>
          </a:p>
          <a:p>
            <a:pPr marL="0" indent="0">
              <a:buFontTx/>
              <a:buNone/>
            </a:pPr>
            <a:r>
              <a:rPr lang="tr-TR" altLang="tr-TR" sz="2400" b="1" dirty="0" smtClean="0">
                <a:latin typeface="+mj-lt"/>
              </a:rPr>
              <a:t>       İş Kazaları ve Meslek Hastalıkları Sigortası, </a:t>
            </a:r>
          </a:p>
          <a:p>
            <a:pPr marL="0" indent="0">
              <a:buFontTx/>
              <a:buNone/>
            </a:pPr>
            <a:r>
              <a:rPr lang="tr-TR" altLang="tr-TR" sz="2400" b="1" dirty="0" smtClean="0">
                <a:latin typeface="+mj-lt"/>
              </a:rPr>
              <a:t>       Genel Sağlık sigortası </a:t>
            </a:r>
          </a:p>
          <a:p>
            <a:pPr marL="0" indent="0">
              <a:buFontTx/>
              <a:buNone/>
            </a:pPr>
            <a:r>
              <a:rPr lang="tr-TR" altLang="tr-TR" sz="2400" b="1" dirty="0" smtClean="0">
                <a:latin typeface="+mj-lt"/>
              </a:rPr>
              <a:t>       Hastalık sigortası </a:t>
            </a:r>
            <a:r>
              <a:rPr lang="tr-TR" altLang="tr-TR" sz="2400" dirty="0" smtClean="0">
                <a:latin typeface="+mj-lt"/>
              </a:rPr>
              <a:t>(sadece geçici iş göremezlik ödeneği) </a:t>
            </a:r>
          </a:p>
          <a:p>
            <a:pPr marL="0" indent="0">
              <a:buFontTx/>
              <a:buNone/>
            </a:pPr>
            <a:r>
              <a:rPr lang="tr-TR" altLang="tr-TR" sz="2400" b="1" dirty="0" smtClean="0">
                <a:latin typeface="+mj-lt"/>
              </a:rPr>
              <a:t>       Analık Sigortası</a:t>
            </a:r>
            <a:r>
              <a:rPr lang="tr-TR" altLang="tr-TR" sz="2400" dirty="0" smtClean="0">
                <a:latin typeface="+mj-lt"/>
              </a:rPr>
              <a:t>, </a:t>
            </a:r>
          </a:p>
          <a:p>
            <a:pPr marL="0" indent="0">
              <a:buFontTx/>
              <a:buNone/>
            </a:pPr>
            <a:r>
              <a:rPr lang="tr-TR" altLang="tr-TR" sz="2400" i="1" dirty="0" smtClean="0">
                <a:latin typeface="+mj-lt"/>
              </a:rPr>
              <a:t>(NOT: Hastalık sigortası ödemelerinin, geçici iş göremezlik ödeneği haricindeki tüm ödemeleri Genel Sağlık </a:t>
            </a:r>
            <a:r>
              <a:rPr lang="tr-TR" altLang="tr-TR" sz="2400" i="1" dirty="0" err="1" smtClean="0">
                <a:latin typeface="+mj-lt"/>
              </a:rPr>
              <a:t>Sig</a:t>
            </a:r>
            <a:r>
              <a:rPr lang="tr-TR" altLang="tr-TR" sz="2400" i="1" dirty="0" smtClean="0">
                <a:latin typeface="+mj-lt"/>
              </a:rPr>
              <a:t>. kapsamına alınmıştır.)</a:t>
            </a:r>
          </a:p>
          <a:p>
            <a:pPr marL="0" indent="0">
              <a:buFontTx/>
              <a:buNone/>
            </a:pPr>
            <a:r>
              <a:rPr lang="tr-TR" altLang="tr-TR" sz="2400" b="1" dirty="0" smtClean="0">
                <a:latin typeface="+mj-lt"/>
              </a:rPr>
              <a:t>2-Uzun vadeli sigorta kolları ; </a:t>
            </a:r>
          </a:p>
          <a:p>
            <a:pPr marL="0" indent="0">
              <a:buFontTx/>
              <a:buNone/>
            </a:pPr>
            <a:r>
              <a:rPr lang="tr-TR" altLang="tr-TR" sz="2400" b="1" dirty="0" smtClean="0">
                <a:latin typeface="+mj-lt"/>
              </a:rPr>
              <a:t>      Malullük, </a:t>
            </a:r>
          </a:p>
          <a:p>
            <a:pPr marL="0" indent="0">
              <a:buFontTx/>
              <a:buNone/>
            </a:pPr>
            <a:r>
              <a:rPr lang="tr-TR" altLang="tr-TR" sz="2400" b="1" dirty="0" smtClean="0">
                <a:latin typeface="+mj-lt"/>
              </a:rPr>
              <a:t>       Yaşlılık, </a:t>
            </a:r>
          </a:p>
          <a:p>
            <a:pPr marL="0" indent="0">
              <a:buFontTx/>
              <a:buNone/>
            </a:pPr>
            <a:r>
              <a:rPr lang="tr-TR" altLang="tr-TR" sz="2400" b="1" dirty="0" smtClean="0">
                <a:latin typeface="+mj-lt"/>
              </a:rPr>
              <a:t>       Ölüm sigortası </a:t>
            </a:r>
            <a:r>
              <a:rPr lang="tr-TR" altLang="tr-TR" sz="2400" dirty="0" smtClean="0">
                <a:latin typeface="+mj-lt"/>
              </a:rPr>
              <a:t/>
            </a:r>
            <a:br>
              <a:rPr lang="tr-TR" altLang="tr-TR" sz="2400" dirty="0" smtClean="0">
                <a:latin typeface="+mj-lt"/>
              </a:rPr>
            </a:br>
            <a:endParaRPr lang="tr-TR" altLang="tr-TR" sz="2400" dirty="0" smtClean="0">
              <a:latin typeface="+mj-lt"/>
            </a:endParaRPr>
          </a:p>
        </p:txBody>
      </p:sp>
      <p:sp>
        <p:nvSpPr>
          <p:cNvPr id="4" name="Slayt Numarası Yer Tutucusu 3"/>
          <p:cNvSpPr>
            <a:spLocks noGrp="1"/>
          </p:cNvSpPr>
          <p:nvPr>
            <p:ph type="sldNum" sz="quarter" idx="12"/>
          </p:nvPr>
        </p:nvSpPr>
        <p:spPr/>
        <p:txBody>
          <a:bodyPr/>
          <a:lstStyle/>
          <a:p>
            <a:pPr>
              <a:defRPr/>
            </a:pPr>
            <a:fld id="{FF4E2A9C-4992-4EBF-B881-DCAB0D7D3D75}" type="slidenum">
              <a:rPr lang="en-US" smtClean="0"/>
              <a:pPr>
                <a:defRPr/>
              </a:pPr>
              <a:t>78</a:t>
            </a:fld>
            <a:endParaRPr lang="en-US"/>
          </a:p>
        </p:txBody>
      </p:sp>
    </p:spTree>
    <p:extLst>
      <p:ext uri="{BB962C8B-B14F-4D97-AF65-F5344CB8AC3E}">
        <p14:creationId xmlns:p14="http://schemas.microsoft.com/office/powerpoint/2010/main" val="3521154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İçerik Yer Tutucusu 2"/>
          <p:cNvSpPr>
            <a:spLocks noGrp="1"/>
          </p:cNvSpPr>
          <p:nvPr>
            <p:ph idx="1"/>
          </p:nvPr>
        </p:nvSpPr>
        <p:spPr>
          <a:xfrm>
            <a:off x="-254000" y="0"/>
            <a:ext cx="9398000" cy="6406488"/>
          </a:xfrm>
        </p:spPr>
        <p:txBody>
          <a:bodyPr>
            <a:noAutofit/>
          </a:bodyPr>
          <a:lstStyle/>
          <a:p>
            <a:pPr marL="365125" indent="0">
              <a:buFontTx/>
              <a:buNone/>
              <a:defRPr/>
            </a:pPr>
            <a:r>
              <a:rPr lang="tr-TR" altLang="tr-TR" sz="2400" b="1" dirty="0" smtClean="0">
                <a:solidFill>
                  <a:srgbClr val="FF0000"/>
                </a:solidFill>
                <a:latin typeface="+mj-lt"/>
              </a:rPr>
              <a:t>Kısa ve uzun vadeli sigorta kollarının uygulanacağı sigortalılar  (5510/5)</a:t>
            </a:r>
          </a:p>
          <a:p>
            <a:pPr marL="365125" indent="0">
              <a:buFontTx/>
              <a:buNone/>
              <a:defRPr/>
            </a:pPr>
            <a:r>
              <a:rPr lang="tr-TR" altLang="tr-TR" sz="2400" dirty="0" smtClean="0">
                <a:latin typeface="+mj-lt"/>
              </a:rPr>
              <a:t> </a:t>
            </a:r>
            <a:r>
              <a:rPr lang="tr-TR" altLang="tr-TR" sz="2400" b="1" dirty="0" smtClean="0">
                <a:latin typeface="+mj-lt"/>
              </a:rPr>
              <a:t>a) Hizmet akdi ile çalışmamakla birlikte, ceza infaz kurumları ile tutukevleri bünyesinde oluşturulan tesis, atölye ve benzeri ünitelerde çalıştırılan hükümlü ve tutuklular hakkında, iş kazası ve meslek hastalığı ile analık sigortası uygulanır.</a:t>
            </a:r>
          </a:p>
          <a:p>
            <a:pPr marL="365125" indent="0">
              <a:buFontTx/>
              <a:buNone/>
              <a:defRPr/>
            </a:pPr>
            <a:r>
              <a:rPr lang="tr-TR" altLang="tr-TR" sz="2400" b="1" dirty="0" smtClean="0">
                <a:latin typeface="+mj-lt"/>
              </a:rPr>
              <a:t> b) Aday çırak, çırak ve işletmelerde meslekî eğitim gören öğrenciler hakkında iş kazası ve meslek hastalığı ile hastalık sigortası; meslek liselerinde okumakta iken veya yüksek öğrenimleri sırasında staja tabi tutulan öğrenciler ile  Yükseköğretim Kanununa  tabi olarak kısmi zamanlı çalıştırılan öğrencilerden aylık prime esas kazanç tutarı, günlük prime esas kazanç alt sınırının otuz katından fazla olmayanlar hakkında ise iş kazası ve meslek hastalığı sigortası uygulanır. </a:t>
            </a:r>
          </a:p>
        </p:txBody>
      </p:sp>
      <p:sp>
        <p:nvSpPr>
          <p:cNvPr id="4" name="Slayt Numarası Yer Tutucusu 3"/>
          <p:cNvSpPr>
            <a:spLocks noGrp="1"/>
          </p:cNvSpPr>
          <p:nvPr>
            <p:ph type="sldNum" sz="quarter" idx="12"/>
          </p:nvPr>
        </p:nvSpPr>
        <p:spPr/>
        <p:txBody>
          <a:bodyPr/>
          <a:lstStyle/>
          <a:p>
            <a:pPr>
              <a:defRPr/>
            </a:pPr>
            <a:fld id="{7E94965F-FCDE-40FF-9FB5-93759B3B142D}" type="slidenum">
              <a:rPr lang="en-US" smtClean="0"/>
              <a:pPr>
                <a:defRPr/>
              </a:pPr>
              <a:t>79</a:t>
            </a:fld>
            <a:endParaRPr lang="en-US"/>
          </a:p>
        </p:txBody>
      </p:sp>
    </p:spTree>
    <p:extLst>
      <p:ext uri="{BB962C8B-B14F-4D97-AF65-F5344CB8AC3E}">
        <p14:creationId xmlns:p14="http://schemas.microsoft.com/office/powerpoint/2010/main" val="2760228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260648"/>
            <a:ext cx="8640959" cy="6597352"/>
          </a:xfrm>
        </p:spPr>
        <p:txBody>
          <a:bodyPr/>
          <a:lstStyle/>
          <a:p>
            <a:pPr algn="just">
              <a:spcBef>
                <a:spcPts val="600"/>
              </a:spcBef>
              <a:spcAft>
                <a:spcPts val="600"/>
              </a:spcAft>
            </a:pPr>
            <a:r>
              <a:rPr lang="tr-TR" sz="2800" dirty="0">
                <a:latin typeface="Times New Roman" pitchFamily="18" charset="0"/>
                <a:cs typeface="Times New Roman" pitchFamily="18" charset="0"/>
              </a:rPr>
              <a:t>Bu gelişmeler neticesinde devletin çalışma hayatına kanun koyucu aracılığı ile müdahalesi iş kanunlarını (≠ B.K.) ortaya çıkarmıştır. </a:t>
            </a:r>
          </a:p>
          <a:p>
            <a:pPr algn="just">
              <a:spcBef>
                <a:spcPts val="600"/>
              </a:spcBef>
              <a:spcAft>
                <a:spcPts val="600"/>
              </a:spcAft>
            </a:pPr>
            <a:r>
              <a:rPr lang="tr-TR" sz="2800" dirty="0">
                <a:latin typeface="Times New Roman" pitchFamily="18" charset="0"/>
                <a:cs typeface="Times New Roman" pitchFamily="18" charset="0"/>
              </a:rPr>
              <a:t>Bu bağlamda </a:t>
            </a:r>
            <a:r>
              <a:rPr lang="tr-TR" sz="2800" b="1" dirty="0">
                <a:solidFill>
                  <a:srgbClr val="0033CC"/>
                </a:solidFill>
                <a:latin typeface="Times New Roman" pitchFamily="18" charset="0"/>
                <a:cs typeface="Times New Roman" pitchFamily="18" charset="0"/>
              </a:rPr>
              <a:t>İş Kanunu ve ilgili tüzük ve yönetmelikler</a:t>
            </a:r>
            <a:r>
              <a:rPr lang="tr-TR" sz="2800" dirty="0">
                <a:latin typeface="Times New Roman" pitchFamily="18" charset="0"/>
                <a:cs typeface="Times New Roman" pitchFamily="18" charset="0"/>
              </a:rPr>
              <a:t> </a:t>
            </a:r>
          </a:p>
          <a:p>
            <a:pPr algn="just">
              <a:spcBef>
                <a:spcPts val="600"/>
              </a:spcBef>
              <a:spcAft>
                <a:spcPts val="600"/>
              </a:spcAft>
              <a:buFont typeface="Arial" charset="0"/>
              <a:buNone/>
            </a:pPr>
            <a:r>
              <a:rPr lang="tr-TR" sz="2800" b="1" dirty="0">
                <a:solidFill>
                  <a:srgbClr val="0033CC"/>
                </a:solidFill>
                <a:latin typeface="Times New Roman" pitchFamily="18" charset="0"/>
                <a:cs typeface="Times New Roman" pitchFamily="18" charset="0"/>
              </a:rPr>
              <a:t>İş Hukukuna hakim olan ilkeler:</a:t>
            </a:r>
          </a:p>
          <a:p>
            <a:pPr algn="just">
              <a:spcBef>
                <a:spcPts val="600"/>
              </a:spcBef>
              <a:spcAft>
                <a:spcPts val="600"/>
              </a:spcAft>
            </a:pPr>
            <a:r>
              <a:rPr lang="tr-TR" sz="2800" b="1" dirty="0">
                <a:solidFill>
                  <a:srgbClr val="0033CC"/>
                </a:solidFill>
                <a:latin typeface="Times New Roman" pitchFamily="18" charset="0"/>
                <a:cs typeface="Times New Roman" pitchFamily="18" charset="0"/>
              </a:rPr>
              <a:t>İşçiyi koruma ilkesi: </a:t>
            </a:r>
            <a:r>
              <a:rPr lang="tr-TR" sz="2800" dirty="0">
                <a:latin typeface="Times New Roman" pitchFamily="18" charset="0"/>
                <a:cs typeface="Times New Roman" pitchFamily="18" charset="0"/>
              </a:rPr>
              <a:t>İş Kanunlarında </a:t>
            </a:r>
            <a:r>
              <a:rPr lang="tr-TR" sz="2800" b="1" dirty="0">
                <a:latin typeface="Times New Roman" pitchFamily="18" charset="0"/>
                <a:cs typeface="Times New Roman" pitchFamily="18" charset="0"/>
              </a:rPr>
              <a:t>işçi lehine </a:t>
            </a:r>
            <a:r>
              <a:rPr lang="tr-TR" sz="2800" b="1" dirty="0" err="1">
                <a:latin typeface="Times New Roman" pitchFamily="18" charset="0"/>
                <a:cs typeface="Times New Roman" pitchFamily="18" charset="0"/>
              </a:rPr>
              <a:t>nisbi</a:t>
            </a:r>
            <a:r>
              <a:rPr lang="tr-TR" sz="2800" b="1" dirty="0">
                <a:latin typeface="Times New Roman" pitchFamily="18" charset="0"/>
                <a:cs typeface="Times New Roman" pitchFamily="18" charset="0"/>
              </a:rPr>
              <a:t> emredici kurallar</a:t>
            </a:r>
            <a:r>
              <a:rPr lang="tr-TR" sz="2800" dirty="0">
                <a:latin typeface="Times New Roman" pitchFamily="18" charset="0"/>
                <a:cs typeface="Times New Roman" pitchFamily="18" charset="0"/>
              </a:rPr>
              <a:t>: İşçi lehine değiştirilebilen, işçi aleyhine/işveren lehine değiştirilemeyen. </a:t>
            </a:r>
          </a:p>
          <a:p>
            <a:pPr algn="just">
              <a:spcBef>
                <a:spcPts val="600"/>
              </a:spcBef>
              <a:spcAft>
                <a:spcPts val="600"/>
              </a:spcAft>
            </a:pPr>
            <a:r>
              <a:rPr lang="tr-TR" sz="2800" b="1" dirty="0">
                <a:solidFill>
                  <a:srgbClr val="0033CC"/>
                </a:solidFill>
                <a:latin typeface="Times New Roman" pitchFamily="18" charset="0"/>
                <a:cs typeface="Times New Roman" pitchFamily="18" charset="0"/>
              </a:rPr>
              <a:t>İşçi lehine yorum ilkesi: </a:t>
            </a:r>
            <a:r>
              <a:rPr lang="tr-TR" sz="2800" dirty="0">
                <a:latin typeface="Times New Roman" pitchFamily="18" charset="0"/>
                <a:cs typeface="Times New Roman" pitchFamily="18" charset="0"/>
              </a:rPr>
              <a:t>İş Kanunlarında yoruma tabi bir belirsizlik olduğunda </a:t>
            </a:r>
            <a:r>
              <a:rPr lang="tr-TR" sz="2800" b="1" dirty="0">
                <a:latin typeface="Times New Roman" pitchFamily="18" charset="0"/>
                <a:cs typeface="Times New Roman" pitchFamily="18" charset="0"/>
              </a:rPr>
              <a:t>yorumun işçi lehine sonuç verecek olanının tercih edilmesi.</a:t>
            </a: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Aslında </a:t>
            </a:r>
            <a:r>
              <a:rPr lang="tr-TR" sz="2800" dirty="0">
                <a:latin typeface="Times New Roman" pitchFamily="18" charset="0"/>
                <a:cs typeface="Times New Roman" pitchFamily="18" charset="0"/>
              </a:rPr>
              <a:t>bu ilke de işçiyi koruyan bir ilkedir.</a:t>
            </a:r>
          </a:p>
          <a:p>
            <a:endParaRPr lang="tr-TR" dirty="0"/>
          </a:p>
        </p:txBody>
      </p:sp>
    </p:spTree>
    <p:extLst>
      <p:ext uri="{BB962C8B-B14F-4D97-AF65-F5344CB8AC3E}">
        <p14:creationId xmlns:p14="http://schemas.microsoft.com/office/powerpoint/2010/main" val="71220191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975" y="260350"/>
            <a:ext cx="9324975" cy="6597650"/>
          </a:xfrm>
        </p:spPr>
        <p:txBody>
          <a:bodyPr>
            <a:normAutofit lnSpcReduction="10000"/>
          </a:bodyPr>
          <a:lstStyle/>
          <a:p>
            <a:pPr>
              <a:defRPr/>
            </a:pPr>
            <a:r>
              <a:rPr lang="tr-TR" altLang="tr-TR" sz="2400" b="1" dirty="0" smtClean="0">
                <a:latin typeface="+mj-lt"/>
              </a:rPr>
              <a:t>c) Harp malûlleri ile Terörle Mücadele Kanunu veya Nakdi Tazminat ve Aylık Bağlanması Hakkında Kanuna göre vazife </a:t>
            </a:r>
            <a:r>
              <a:rPr lang="tr-TR" altLang="tr-TR" sz="2400" b="1" dirty="0" err="1" smtClean="0">
                <a:latin typeface="+mj-lt"/>
              </a:rPr>
              <a:t>malûllüğü</a:t>
            </a:r>
            <a:r>
              <a:rPr lang="tr-TR" altLang="tr-TR" sz="2400" b="1" dirty="0" smtClean="0">
                <a:latin typeface="+mj-lt"/>
              </a:rPr>
              <a:t> aylığı bağlanmış malûllerden, sigortalı olarak çalışmaya başlayanların aylıkları kesilmez. Bu gruba girenler hakkında  iş kazası ve meslek hastalığı sigortası hükümleri uygulanır. </a:t>
            </a:r>
          </a:p>
          <a:p>
            <a:pPr marL="365125" indent="-288925">
              <a:buFontTx/>
              <a:buNone/>
              <a:defRPr/>
            </a:pPr>
            <a:r>
              <a:rPr lang="tr-TR" altLang="tr-TR" sz="2400" b="1" dirty="0" smtClean="0">
                <a:latin typeface="+mj-lt"/>
              </a:rPr>
              <a:t>    Bunların uzun vadeli sigorta kollarına tabi olmayı istemeleri halinde, bu isteklerini Kuruma bildirdikleri tarihi takip eden ay başından itibaren, haklarında uzun vadeli sigorta kolları da uygulanır. </a:t>
            </a:r>
          </a:p>
          <a:p>
            <a:pPr marL="365125" indent="-288925">
              <a:buFontTx/>
              <a:buNone/>
              <a:defRPr/>
            </a:pPr>
            <a:endParaRPr lang="tr-TR" altLang="tr-TR" sz="2400" b="1" dirty="0" smtClean="0">
              <a:latin typeface="+mj-lt"/>
            </a:endParaRPr>
          </a:p>
          <a:p>
            <a:pPr marL="365125" indent="-288925">
              <a:defRPr/>
            </a:pPr>
            <a:r>
              <a:rPr lang="tr-TR" altLang="tr-TR" sz="2400" b="1" dirty="0" smtClean="0">
                <a:latin typeface="+mj-lt"/>
              </a:rPr>
              <a:t>d) </a:t>
            </a:r>
            <a:r>
              <a:rPr lang="tr-TR" altLang="tr-TR" sz="2400" b="1" u="sng" dirty="0" smtClean="0">
                <a:latin typeface="+mj-lt"/>
              </a:rPr>
              <a:t>Türkiye İş Kurumu </a:t>
            </a:r>
            <a:r>
              <a:rPr lang="tr-TR" altLang="tr-TR" sz="2400" b="1" dirty="0" smtClean="0">
                <a:latin typeface="+mj-lt"/>
              </a:rPr>
              <a:t>tarafından düzenlenen meslek edindirme, geliştirme ve değiştirme eğitimine katılan kursiyerler sigortalı sayılırlar ve bunlar hakkında iş kazası ve meslek hastalığı sigortası ile bunlardan bakmakla yükümlü olunan kişi durumunda olmayanlar hakkında ayrıca genel sağlık sigortası hükümleri uygulanır. </a:t>
            </a:r>
          </a:p>
          <a:p>
            <a:pPr marL="365125" indent="-288925">
              <a:defRPr/>
            </a:pPr>
            <a:endParaRPr lang="tr-TR" altLang="tr-TR" sz="2000" b="1" dirty="0" smtClean="0">
              <a:latin typeface="+mj-lt"/>
            </a:endParaRPr>
          </a:p>
          <a:p>
            <a:pPr>
              <a:defRPr/>
            </a:pPr>
            <a:endParaRPr lang="tr-TR" sz="2000" dirty="0">
              <a:latin typeface="+mj-lt"/>
            </a:endParaRPr>
          </a:p>
        </p:txBody>
      </p:sp>
      <p:sp>
        <p:nvSpPr>
          <p:cNvPr id="4" name="Slayt Numarası Yer Tutucusu 3"/>
          <p:cNvSpPr>
            <a:spLocks noGrp="1"/>
          </p:cNvSpPr>
          <p:nvPr>
            <p:ph type="sldNum" sz="quarter" idx="12"/>
          </p:nvPr>
        </p:nvSpPr>
        <p:spPr/>
        <p:txBody>
          <a:bodyPr/>
          <a:lstStyle/>
          <a:p>
            <a:pPr>
              <a:defRPr/>
            </a:pPr>
            <a:fld id="{2EDC64A1-15F1-47DB-83F9-B033DE09F050}" type="slidenum">
              <a:rPr lang="en-US" smtClean="0"/>
              <a:pPr>
                <a:defRPr/>
              </a:pPr>
              <a:t>80</a:t>
            </a:fld>
            <a:endParaRPr lang="en-US"/>
          </a:p>
        </p:txBody>
      </p:sp>
    </p:spTree>
    <p:extLst>
      <p:ext uri="{BB962C8B-B14F-4D97-AF65-F5344CB8AC3E}">
        <p14:creationId xmlns:p14="http://schemas.microsoft.com/office/powerpoint/2010/main" val="990966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İçerik Yer Tutucusu 2"/>
          <p:cNvSpPr>
            <a:spLocks noGrp="1"/>
          </p:cNvSpPr>
          <p:nvPr>
            <p:ph idx="1"/>
          </p:nvPr>
        </p:nvSpPr>
        <p:spPr>
          <a:xfrm>
            <a:off x="-180975" y="404812"/>
            <a:ext cx="9217025" cy="5904507"/>
          </a:xfrm>
        </p:spPr>
        <p:txBody>
          <a:bodyPr>
            <a:normAutofit/>
          </a:bodyPr>
          <a:lstStyle/>
          <a:p>
            <a:endParaRPr lang="tr-TR" altLang="tr-TR" sz="2000" dirty="0" smtClean="0">
              <a:latin typeface="+mj-lt"/>
            </a:endParaRPr>
          </a:p>
          <a:p>
            <a:r>
              <a:rPr lang="tr-TR" altLang="tr-TR" sz="3200" b="1" dirty="0" smtClean="0">
                <a:latin typeface="+mj-lt"/>
              </a:rPr>
              <a:t>e) </a:t>
            </a:r>
            <a:r>
              <a:rPr lang="tr-TR" altLang="tr-TR" sz="3200" b="1" u="sng" dirty="0" smtClean="0">
                <a:latin typeface="+mj-lt"/>
              </a:rPr>
              <a:t>Ülkemiz ile sosyal güvenlik sözleşmesi olmayan ülkelerde iş üstlenen </a:t>
            </a:r>
            <a:r>
              <a:rPr lang="tr-TR" altLang="tr-TR" sz="3200" b="1" dirty="0" smtClean="0">
                <a:latin typeface="+mj-lt"/>
              </a:rPr>
              <a:t>işverenlerce yurt dışındaki işyerlerinde çalıştırılmak üzere götürülen Türk işçileri sigortalı sayılır ve bunlar hakkında kısa vadeli sigorta kolları ile genel sağlık sigortası hükümleri uygulanır. Bu sigortalıların uzun vadeli sigorta kollarına tabi olmak istemeleri halinde, Türkiye’de yasal olarak ikamet etme şartı ile , haklarında isteğe bağlı sigorta hükümleri uygulanır.</a:t>
            </a:r>
          </a:p>
          <a:p>
            <a:endParaRPr lang="tr-TR" altLang="tr-TR" sz="2000" b="1" dirty="0" smtClean="0">
              <a:latin typeface="+mj-lt"/>
            </a:endParaRPr>
          </a:p>
          <a:p>
            <a:endParaRPr lang="tr-TR" altLang="tr-TR" sz="2000" dirty="0" smtClean="0">
              <a:latin typeface="+mj-lt"/>
            </a:endParaRPr>
          </a:p>
          <a:p>
            <a:endParaRPr lang="tr-TR" altLang="tr-TR" sz="2000" dirty="0" smtClean="0">
              <a:latin typeface="+mj-lt"/>
            </a:endParaRPr>
          </a:p>
        </p:txBody>
      </p:sp>
      <p:sp>
        <p:nvSpPr>
          <p:cNvPr id="4" name="Slayt Numarası Yer Tutucusu 3"/>
          <p:cNvSpPr>
            <a:spLocks noGrp="1"/>
          </p:cNvSpPr>
          <p:nvPr>
            <p:ph type="sldNum" sz="quarter" idx="12"/>
          </p:nvPr>
        </p:nvSpPr>
        <p:spPr/>
        <p:txBody>
          <a:bodyPr/>
          <a:lstStyle/>
          <a:p>
            <a:pPr>
              <a:defRPr/>
            </a:pPr>
            <a:fld id="{6465EFE1-F5EF-48E0-B941-EAD83183591F}" type="slidenum">
              <a:rPr lang="en-US" smtClean="0"/>
              <a:pPr>
                <a:defRPr/>
              </a:pPr>
              <a:t>81</a:t>
            </a:fld>
            <a:endParaRPr lang="en-US"/>
          </a:p>
        </p:txBody>
      </p:sp>
    </p:spTree>
    <p:extLst>
      <p:ext uri="{BB962C8B-B14F-4D97-AF65-F5344CB8AC3E}">
        <p14:creationId xmlns:p14="http://schemas.microsoft.com/office/powerpoint/2010/main" val="3505062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İçerik Yer Tutucusu 2"/>
          <p:cNvSpPr>
            <a:spLocks noGrp="1"/>
          </p:cNvSpPr>
          <p:nvPr>
            <p:ph idx="1"/>
          </p:nvPr>
        </p:nvSpPr>
        <p:spPr>
          <a:xfrm>
            <a:off x="0" y="0"/>
            <a:ext cx="9144000" cy="6858000"/>
          </a:xfrm>
        </p:spPr>
        <p:txBody>
          <a:bodyPr>
            <a:noAutofit/>
          </a:bodyPr>
          <a:lstStyle/>
          <a:p>
            <a:pPr marL="0" indent="0" algn="ctr">
              <a:buFontTx/>
              <a:buNone/>
              <a:defRPr/>
            </a:pPr>
            <a:r>
              <a:rPr lang="tr-TR" altLang="tr-TR" sz="2800" b="1" dirty="0" smtClean="0">
                <a:solidFill>
                  <a:srgbClr val="FF0000"/>
                </a:solidFill>
                <a:latin typeface="+mj-lt"/>
              </a:rPr>
              <a:t>İş kazası ve </a:t>
            </a:r>
            <a:r>
              <a:rPr lang="tr-TR" altLang="tr-TR" sz="2800" b="1" dirty="0">
                <a:solidFill>
                  <a:srgbClr val="FF0000"/>
                </a:solidFill>
                <a:latin typeface="+mj-lt"/>
              </a:rPr>
              <a:t>m</a:t>
            </a:r>
            <a:r>
              <a:rPr lang="tr-TR" altLang="tr-TR" sz="2800" b="1" dirty="0" smtClean="0">
                <a:solidFill>
                  <a:srgbClr val="FF0000"/>
                </a:solidFill>
                <a:latin typeface="+mj-lt"/>
              </a:rPr>
              <a:t>eslek hastalığı sigortasından sağlanan haklar </a:t>
            </a:r>
          </a:p>
          <a:p>
            <a:pPr>
              <a:defRPr/>
            </a:pPr>
            <a:r>
              <a:rPr lang="tr-TR" altLang="tr-TR" sz="2800" dirty="0" smtClean="0">
                <a:latin typeface="+mj-lt"/>
              </a:rPr>
              <a:t>a) Sigortalıya, geçici iş göremezlik süresince günlük geçici iş göremezlik ödeneği verilmesi.</a:t>
            </a:r>
          </a:p>
          <a:p>
            <a:pPr marL="0" indent="0">
              <a:buNone/>
              <a:defRPr/>
            </a:pPr>
            <a:r>
              <a:rPr lang="tr-TR" altLang="tr-TR" sz="2800" dirty="0" smtClean="0">
                <a:latin typeface="+mj-lt"/>
              </a:rPr>
              <a:t>   b) Sigortalıya sürekli iş göremezlik geliri bağlanması. </a:t>
            </a:r>
          </a:p>
          <a:p>
            <a:pPr>
              <a:defRPr/>
            </a:pPr>
            <a:r>
              <a:rPr lang="tr-TR" altLang="tr-TR" sz="2800" dirty="0" smtClean="0">
                <a:latin typeface="+mj-lt"/>
              </a:rPr>
              <a:t>c) İş kazası veya meslek hastalığı sonucu ölen sigortalının hak sahiplerine, gelir bağlanması.</a:t>
            </a:r>
          </a:p>
          <a:p>
            <a:pPr marL="0" indent="0">
              <a:buNone/>
              <a:defRPr/>
            </a:pPr>
            <a:r>
              <a:rPr lang="tr-TR" altLang="tr-TR" sz="2800" dirty="0" smtClean="0">
                <a:latin typeface="+mj-lt"/>
              </a:rPr>
              <a:t>   d) Gelir bağlanmış olan kız çocuklarına evlenme ödeneği verilmesi.</a:t>
            </a:r>
          </a:p>
          <a:p>
            <a:pPr>
              <a:defRPr/>
            </a:pPr>
            <a:r>
              <a:rPr lang="tr-TR" altLang="tr-TR" sz="2800" dirty="0" smtClean="0">
                <a:latin typeface="+mj-lt"/>
              </a:rPr>
              <a:t>e) İş kazası ve meslek hastalığı sonucu ölen sigortalı için cenaze ödeneği verilmesi. </a:t>
            </a:r>
          </a:p>
        </p:txBody>
      </p:sp>
      <p:sp>
        <p:nvSpPr>
          <p:cNvPr id="4" name="Slayt Numarası Yer Tutucusu 3"/>
          <p:cNvSpPr>
            <a:spLocks noGrp="1"/>
          </p:cNvSpPr>
          <p:nvPr>
            <p:ph type="sldNum" sz="quarter" idx="12"/>
          </p:nvPr>
        </p:nvSpPr>
        <p:spPr/>
        <p:txBody>
          <a:bodyPr/>
          <a:lstStyle/>
          <a:p>
            <a:pPr>
              <a:defRPr/>
            </a:pPr>
            <a:fld id="{FA476155-E23A-41C8-9AED-2EB90EA45B00}" type="slidenum">
              <a:rPr lang="en-US" smtClean="0"/>
              <a:pPr>
                <a:defRPr/>
              </a:pPr>
              <a:t>82</a:t>
            </a:fld>
            <a:endParaRPr lang="en-US"/>
          </a:p>
        </p:txBody>
      </p:sp>
    </p:spTree>
    <p:extLst>
      <p:ext uri="{BB962C8B-B14F-4D97-AF65-F5344CB8AC3E}">
        <p14:creationId xmlns:p14="http://schemas.microsoft.com/office/powerpoint/2010/main" val="1267401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975" y="0"/>
            <a:ext cx="9324975" cy="7749480"/>
          </a:xfrm>
        </p:spPr>
        <p:txBody>
          <a:bodyPr>
            <a:normAutofit/>
          </a:bodyPr>
          <a:lstStyle/>
          <a:p>
            <a:pPr marL="0" indent="0" algn="ctr">
              <a:buFontTx/>
              <a:buNone/>
              <a:defRPr/>
            </a:pPr>
            <a:r>
              <a:rPr lang="tr-TR" altLang="tr-TR" sz="3000" b="1" dirty="0">
                <a:solidFill>
                  <a:srgbClr val="FF0000"/>
                </a:solidFill>
                <a:latin typeface="+mj-lt"/>
              </a:rPr>
              <a:t>H</a:t>
            </a:r>
            <a:r>
              <a:rPr lang="tr-TR" altLang="tr-TR" sz="3000" b="1" dirty="0" smtClean="0">
                <a:solidFill>
                  <a:srgbClr val="FF0000"/>
                </a:solidFill>
                <a:latin typeface="+mj-lt"/>
              </a:rPr>
              <a:t>astalık ve Analık sigortalarından sağlanan haklar </a:t>
            </a:r>
          </a:p>
          <a:p>
            <a:pPr>
              <a:defRPr/>
            </a:pPr>
            <a:endParaRPr lang="tr-TR" altLang="tr-TR" sz="2000" b="1" dirty="0" smtClean="0">
              <a:latin typeface="+mj-lt"/>
            </a:endParaRPr>
          </a:p>
          <a:p>
            <a:pPr>
              <a:defRPr/>
            </a:pPr>
            <a:r>
              <a:rPr lang="tr-TR" altLang="tr-TR" sz="2800" b="1" dirty="0" smtClean="0">
                <a:latin typeface="+mj-lt"/>
              </a:rPr>
              <a:t>-</a:t>
            </a:r>
            <a:r>
              <a:rPr lang="tr-TR" altLang="tr-TR" sz="2800" u="sng" dirty="0" smtClean="0">
                <a:latin typeface="+mj-lt"/>
              </a:rPr>
              <a:t>Hastalık ve analık sigortasından </a:t>
            </a:r>
            <a:r>
              <a:rPr lang="tr-TR" altLang="tr-TR" sz="2800" dirty="0" smtClean="0">
                <a:latin typeface="+mj-lt"/>
              </a:rPr>
              <a:t>sigortalıya hastalık veya analık hallerine bağlı olarak ortaya çıkan iş göremezlik süresince, günlük geçici iş göremezlik ödeneği verilir.</a:t>
            </a:r>
          </a:p>
          <a:p>
            <a:pPr marL="0" indent="0">
              <a:buNone/>
              <a:defRPr/>
            </a:pPr>
            <a:endParaRPr lang="tr-TR" altLang="tr-TR" sz="2800" dirty="0">
              <a:latin typeface="+mj-lt"/>
            </a:endParaRPr>
          </a:p>
          <a:p>
            <a:pPr>
              <a:defRPr/>
            </a:pPr>
            <a:r>
              <a:rPr lang="tr-TR" altLang="tr-TR" sz="2800" dirty="0" smtClean="0">
                <a:latin typeface="+mj-lt"/>
              </a:rPr>
              <a:t>- </a:t>
            </a:r>
            <a:r>
              <a:rPr lang="tr-TR" altLang="tr-TR" sz="2800" u="sng" dirty="0" smtClean="0">
                <a:latin typeface="+mj-lt"/>
              </a:rPr>
              <a:t>Analık sigortasından </a:t>
            </a:r>
            <a:r>
              <a:rPr lang="tr-TR" altLang="tr-TR" sz="2800" dirty="0" smtClean="0">
                <a:latin typeface="+mj-lt"/>
              </a:rPr>
              <a:t>sigortalı kadına veya sigortalı olmayan karısının doğum yapması nedeniyle sigortalı erkeğe, kendi çalışmalarından dolayı gelir veya aylık alan kadına ya da gelir veya aylık alan erkeğin sigortalı olmayan eşine, her çocuk için yaşaması şartıyla  emzirme ödeneği verilir. </a:t>
            </a:r>
          </a:p>
          <a:p>
            <a:pPr>
              <a:defRPr/>
            </a:pPr>
            <a:endParaRPr lang="tr-TR" altLang="tr-TR" sz="2600" dirty="0" smtClean="0">
              <a:latin typeface="+mj-lt"/>
            </a:endParaRPr>
          </a:p>
          <a:p>
            <a:pPr>
              <a:defRPr/>
            </a:pPr>
            <a:endParaRPr lang="tr-TR" sz="2000" b="1" dirty="0">
              <a:latin typeface="+mj-lt"/>
            </a:endParaRPr>
          </a:p>
        </p:txBody>
      </p:sp>
      <p:sp>
        <p:nvSpPr>
          <p:cNvPr id="4" name="Slayt Numarası Yer Tutucusu 3"/>
          <p:cNvSpPr>
            <a:spLocks noGrp="1"/>
          </p:cNvSpPr>
          <p:nvPr>
            <p:ph type="sldNum" sz="quarter" idx="12"/>
          </p:nvPr>
        </p:nvSpPr>
        <p:spPr/>
        <p:txBody>
          <a:bodyPr/>
          <a:lstStyle/>
          <a:p>
            <a:pPr>
              <a:defRPr/>
            </a:pPr>
            <a:fld id="{AB927548-9308-4A49-B07C-198C2A5E9C3E}" type="slidenum">
              <a:rPr lang="en-US" smtClean="0"/>
              <a:pPr>
                <a:defRPr/>
              </a:pPr>
              <a:t>83</a:t>
            </a:fld>
            <a:endParaRPr lang="en-US"/>
          </a:p>
        </p:txBody>
      </p:sp>
    </p:spTree>
    <p:extLst>
      <p:ext uri="{BB962C8B-B14F-4D97-AF65-F5344CB8AC3E}">
        <p14:creationId xmlns:p14="http://schemas.microsoft.com/office/powerpoint/2010/main" val="4179034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836712"/>
            <a:ext cx="8229600" cy="5616624"/>
          </a:xfrm>
        </p:spPr>
        <p:txBody>
          <a:bodyPr>
            <a:normAutofit/>
          </a:bodyPr>
          <a:lstStyle/>
          <a:p>
            <a:r>
              <a:rPr lang="tr-TR" sz="3200" dirty="0" smtClean="0">
                <a:latin typeface="+mj-lt"/>
              </a:rPr>
              <a:t>  </a:t>
            </a:r>
          </a:p>
          <a:p>
            <a:r>
              <a:rPr lang="tr-TR" sz="3200" dirty="0" smtClean="0">
                <a:solidFill>
                  <a:srgbClr val="FF0000"/>
                </a:solidFill>
                <a:latin typeface="+mj-lt"/>
              </a:rPr>
              <a:t>TEŞEKKÜRLER . . .     </a:t>
            </a:r>
          </a:p>
          <a:p>
            <a:endParaRPr lang="tr-TR" sz="3200" dirty="0">
              <a:solidFill>
                <a:srgbClr val="FF0000"/>
              </a:solidFill>
              <a:latin typeface="+mj-lt"/>
            </a:endParaRPr>
          </a:p>
          <a:p>
            <a:endParaRPr lang="tr-TR" sz="3200" dirty="0" smtClean="0">
              <a:latin typeface="+mj-lt"/>
            </a:endParaRPr>
          </a:p>
          <a:p>
            <a:endParaRPr lang="tr-TR" sz="3200" dirty="0">
              <a:latin typeface="+mj-lt"/>
            </a:endParaRPr>
          </a:p>
          <a:p>
            <a:endParaRPr lang="tr-TR" sz="3200" dirty="0" smtClean="0">
              <a:latin typeface="+mj-lt"/>
            </a:endParaRPr>
          </a:p>
          <a:p>
            <a:r>
              <a:rPr lang="tr-TR" sz="3200" dirty="0" smtClean="0">
                <a:latin typeface="+mj-lt"/>
              </a:rPr>
              <a:t>   Mehmet DUYAR</a:t>
            </a:r>
          </a:p>
          <a:p>
            <a:pPr marL="0" indent="0">
              <a:buNone/>
            </a:pPr>
            <a:r>
              <a:rPr lang="tr-TR" sz="3200" dirty="0" smtClean="0">
                <a:latin typeface="+mj-lt"/>
              </a:rPr>
              <a:t>     İGU (A) ve eğitimci</a:t>
            </a:r>
          </a:p>
          <a:p>
            <a:pPr marL="0" indent="0">
              <a:buNone/>
            </a:pPr>
            <a:r>
              <a:rPr lang="tr-TR" sz="3200" dirty="0">
                <a:latin typeface="+mj-lt"/>
              </a:rPr>
              <a:t> </a:t>
            </a:r>
            <a:r>
              <a:rPr lang="tr-TR" sz="3200" dirty="0" smtClean="0">
                <a:latin typeface="+mj-lt"/>
              </a:rPr>
              <a:t>     Emekli </a:t>
            </a:r>
            <a:r>
              <a:rPr lang="tr-TR" sz="3200" dirty="0" err="1" smtClean="0">
                <a:latin typeface="+mj-lt"/>
              </a:rPr>
              <a:t>Başmüf</a:t>
            </a:r>
            <a:r>
              <a:rPr lang="tr-TR" dirty="0" smtClean="0">
                <a:latin typeface="+mj-lt"/>
              </a:rPr>
              <a:t>.</a:t>
            </a:r>
            <a:endParaRPr lang="tr-TR" dirty="0">
              <a:latin typeface="+mj-lt"/>
            </a:endParaRPr>
          </a:p>
        </p:txBody>
      </p:sp>
    </p:spTree>
    <p:extLst>
      <p:ext uri="{BB962C8B-B14F-4D97-AF65-F5344CB8AC3E}">
        <p14:creationId xmlns:p14="http://schemas.microsoft.com/office/powerpoint/2010/main" val="129161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pPr>
              <a:defRPr/>
            </a:pPr>
            <a:fld id="{996DE2D6-8BDF-432E-B3D4-E99199AD56FC}" type="slidenum">
              <a:rPr lang="en-US" smtClean="0"/>
              <a:pPr>
                <a:defRPr/>
              </a:pPr>
              <a:t>9</a:t>
            </a:fld>
            <a:endParaRPr lang="en-US"/>
          </a:p>
        </p:txBody>
      </p:sp>
      <p:sp>
        <p:nvSpPr>
          <p:cNvPr id="6147" name="Dikdörtgen 3"/>
          <p:cNvSpPr>
            <a:spLocks noChangeArrowheads="1"/>
          </p:cNvSpPr>
          <p:nvPr/>
        </p:nvSpPr>
        <p:spPr bwMode="auto">
          <a:xfrm>
            <a:off x="0" y="115888"/>
            <a:ext cx="9144000" cy="797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Verdana" pitchFamily="34" charset="0"/>
                <a:cs typeface="Arial" charset="0"/>
              </a:defRPr>
            </a:lvl1pPr>
            <a:lvl2pPr marL="742950" indent="-285750" eaLnBrk="0" hangingPunct="0">
              <a:defRPr sz="2000">
                <a:solidFill>
                  <a:schemeClr val="tx1"/>
                </a:solidFill>
                <a:latin typeface="Verdana" pitchFamily="34" charset="0"/>
                <a:cs typeface="Arial" charset="0"/>
              </a:defRPr>
            </a:lvl2pPr>
            <a:lvl3pPr marL="1143000" indent="-228600" eaLnBrk="0" hangingPunct="0">
              <a:defRPr sz="2000">
                <a:solidFill>
                  <a:schemeClr val="tx1"/>
                </a:solidFill>
                <a:latin typeface="Verdana" pitchFamily="34" charset="0"/>
                <a:cs typeface="Arial" charset="0"/>
              </a:defRPr>
            </a:lvl3pPr>
            <a:lvl4pPr marL="1600200" indent="-228600" eaLnBrk="0" hangingPunct="0">
              <a:defRPr sz="2000">
                <a:solidFill>
                  <a:schemeClr val="tx1"/>
                </a:solidFill>
                <a:latin typeface="Verdana" pitchFamily="34" charset="0"/>
                <a:cs typeface="Arial" charset="0"/>
              </a:defRPr>
            </a:lvl4pPr>
            <a:lvl5pPr marL="2057400" indent="-228600" eaLnBrk="0" hangingPunct="0">
              <a:defRPr sz="2000">
                <a:solidFill>
                  <a:schemeClr val="tx1"/>
                </a:solidFill>
                <a:latin typeface="Verdana" pitchFamily="34" charset="0"/>
                <a:cs typeface="Arial" charset="0"/>
              </a:defRPr>
            </a:lvl5pPr>
            <a:lvl6pPr marL="2514600" indent="-228600" eaLnBrk="0" fontAlgn="base" hangingPunct="0">
              <a:spcBef>
                <a:spcPct val="0"/>
              </a:spcBef>
              <a:spcAft>
                <a:spcPct val="0"/>
              </a:spcAft>
              <a:defRPr sz="2000">
                <a:solidFill>
                  <a:schemeClr val="tx1"/>
                </a:solidFill>
                <a:latin typeface="Verdana" pitchFamily="34" charset="0"/>
                <a:cs typeface="Arial" charset="0"/>
              </a:defRPr>
            </a:lvl6pPr>
            <a:lvl7pPr marL="2971800" indent="-228600" eaLnBrk="0" fontAlgn="base" hangingPunct="0">
              <a:spcBef>
                <a:spcPct val="0"/>
              </a:spcBef>
              <a:spcAft>
                <a:spcPct val="0"/>
              </a:spcAft>
              <a:defRPr sz="2000">
                <a:solidFill>
                  <a:schemeClr val="tx1"/>
                </a:solidFill>
                <a:latin typeface="Verdana" pitchFamily="34" charset="0"/>
                <a:cs typeface="Arial" charset="0"/>
              </a:defRPr>
            </a:lvl7pPr>
            <a:lvl8pPr marL="3429000" indent="-228600" eaLnBrk="0" fontAlgn="base" hangingPunct="0">
              <a:spcBef>
                <a:spcPct val="0"/>
              </a:spcBef>
              <a:spcAft>
                <a:spcPct val="0"/>
              </a:spcAft>
              <a:defRPr sz="2000">
                <a:solidFill>
                  <a:schemeClr val="tx1"/>
                </a:solidFill>
                <a:latin typeface="Verdana" pitchFamily="34" charset="0"/>
                <a:cs typeface="Arial" charset="0"/>
              </a:defRPr>
            </a:lvl8pPr>
            <a:lvl9pPr marL="3886200" indent="-228600" eaLnBrk="0" fontAlgn="base" hangingPunct="0">
              <a:spcBef>
                <a:spcPct val="0"/>
              </a:spcBef>
              <a:spcAft>
                <a:spcPct val="0"/>
              </a:spcAft>
              <a:defRPr sz="2000">
                <a:solidFill>
                  <a:schemeClr val="tx1"/>
                </a:solidFill>
                <a:latin typeface="Verdana" pitchFamily="34" charset="0"/>
                <a:cs typeface="Arial" charset="0"/>
              </a:defRPr>
            </a:lvl9pPr>
          </a:lstStyle>
          <a:p>
            <a:pPr eaLnBrk="1" hangingPunct="1"/>
            <a:r>
              <a:rPr lang="tr-TR" altLang="tr-TR" b="1" dirty="0">
                <a:latin typeface="Arial Black" pitchFamily="34" charset="0"/>
              </a:rPr>
              <a:t>İŞ HUKUKU</a:t>
            </a:r>
            <a:r>
              <a:rPr lang="tr-TR" altLang="tr-TR" dirty="0"/>
              <a:t>: işçi, işveren ve bunların devletle olan ilişkilerinin düzenlenmesi amacıyla meydana getirilen hukuk kurallarını bir sistem içinde inceleyen hukuk dalıdır. </a:t>
            </a:r>
          </a:p>
          <a:p>
            <a:pPr eaLnBrk="1" hangingPunct="1"/>
            <a:endParaRPr lang="tr-TR" altLang="tr-TR" dirty="0"/>
          </a:p>
          <a:p>
            <a:pPr eaLnBrk="1" hangingPunct="1"/>
            <a:r>
              <a:rPr lang="tr-TR" altLang="tr-TR" sz="2400" b="1" dirty="0">
                <a:solidFill>
                  <a:srgbClr val="0070C0"/>
                </a:solidFill>
              </a:rPr>
              <a:t>İş hukuku,  konuları itibariyle ana başlık altında incelenebilir:</a:t>
            </a:r>
          </a:p>
          <a:p>
            <a:pPr eaLnBrk="1" hangingPunct="1"/>
            <a:r>
              <a:rPr lang="tr-TR" altLang="tr-TR" b="1" dirty="0">
                <a:solidFill>
                  <a:srgbClr val="FF0000"/>
                </a:solidFill>
              </a:rPr>
              <a:t>(1) Ferdi İş Hukuku: </a:t>
            </a:r>
            <a:r>
              <a:rPr lang="tr-TR" altLang="tr-TR" b="1" dirty="0"/>
              <a:t>İşçi ile işveren arasında kişisel olarak kurulan iş ilişkilerini konu alır. </a:t>
            </a:r>
            <a:r>
              <a:rPr lang="tr-TR" altLang="tr-TR" sz="1800" dirty="0"/>
              <a:t>İş </a:t>
            </a:r>
            <a:r>
              <a:rPr lang="tr-TR" altLang="tr-TR" sz="1800" dirty="0" smtClean="0"/>
              <a:t>sözleşmesinin </a:t>
            </a:r>
            <a:r>
              <a:rPr lang="tr-TR" altLang="tr-TR" sz="1800" dirty="0"/>
              <a:t>özellikleri, türleri, yapılması, konusu, tarafların sözleşmeden kaynaklanan  hak ve borçları, sözleşmenin sona ermesi, sona ermenin hükümleri ferdi iş hukuku başlığı altında toplanmaktadır</a:t>
            </a:r>
            <a:r>
              <a:rPr lang="tr-TR" altLang="tr-TR" dirty="0"/>
              <a:t>. (</a:t>
            </a:r>
            <a:r>
              <a:rPr lang="tr-TR" altLang="tr-TR" b="1" dirty="0">
                <a:solidFill>
                  <a:srgbClr val="0070C0"/>
                </a:solidFill>
              </a:rPr>
              <a:t>4857 sayılı İş Kanunu)</a:t>
            </a:r>
          </a:p>
          <a:p>
            <a:pPr eaLnBrk="1" hangingPunct="1"/>
            <a:endParaRPr lang="tr-TR" altLang="tr-TR" b="1" dirty="0">
              <a:solidFill>
                <a:srgbClr val="0070C0"/>
              </a:solidFill>
            </a:endParaRPr>
          </a:p>
          <a:p>
            <a:pPr eaLnBrk="1" hangingPunct="1"/>
            <a:r>
              <a:rPr lang="tr-TR" altLang="tr-TR" b="1" dirty="0">
                <a:solidFill>
                  <a:srgbClr val="FF0000"/>
                </a:solidFill>
              </a:rPr>
              <a:t>(2)Toplu İş Hukuku: </a:t>
            </a:r>
            <a:r>
              <a:rPr lang="tr-TR" altLang="tr-TR" b="1" dirty="0"/>
              <a:t>İşçi ve işverenler arasında kişisel olmaktan öte toplu olarak karşı karşıya gelme, örgütlü olarak kişisel hak ve çıkarlarını koruma ve geliştirme yollarını, usullerini ortaya koymaktadır.</a:t>
            </a:r>
            <a:r>
              <a:rPr lang="tr-TR" altLang="tr-TR" dirty="0"/>
              <a:t> </a:t>
            </a:r>
            <a:r>
              <a:rPr lang="tr-TR" altLang="tr-TR" sz="1800" dirty="0"/>
              <a:t>Sendikalaşma hareketi, toplu iş sözleşmeleri, hak ve  Sendikalaşma hareketi, toplu iş sözleşmeleri, hak ve çıkar uyuşmazlıkları ve bunların çözüm yolları olarak grev, lokavt ve hakem kurulları yardımıyla Toplu İş Hukuku (</a:t>
            </a:r>
            <a:r>
              <a:rPr lang="tr-TR" altLang="tr-TR" sz="1800" dirty="0" err="1"/>
              <a:t>Kollektif</a:t>
            </a:r>
            <a:r>
              <a:rPr lang="tr-TR" altLang="tr-TR" sz="1800" dirty="0"/>
              <a:t> iş ilişkileri) içinde inceleme konusu yapılmaktadır. (</a:t>
            </a:r>
            <a:r>
              <a:rPr lang="tr-TR" altLang="tr-TR" b="1" dirty="0">
                <a:solidFill>
                  <a:srgbClr val="0070C0"/>
                </a:solidFill>
              </a:rPr>
              <a:t>6356 sayılı Sendikalar ve Toplu  İş Sözleşmesi Kanunu</a:t>
            </a:r>
            <a:r>
              <a:rPr lang="tr-TR" altLang="tr-TR" sz="1800" dirty="0"/>
              <a:t>) </a:t>
            </a:r>
          </a:p>
          <a:p>
            <a:pPr eaLnBrk="1" hangingPunct="1"/>
            <a:r>
              <a:rPr lang="tr-TR" altLang="tr-TR" sz="1800" dirty="0"/>
              <a:t> </a:t>
            </a:r>
          </a:p>
          <a:p>
            <a:pPr eaLnBrk="1" hangingPunct="1"/>
            <a:r>
              <a:rPr lang="tr-TR" altLang="tr-TR" sz="1800" dirty="0"/>
              <a:t> </a:t>
            </a:r>
          </a:p>
          <a:p>
            <a:pPr eaLnBrk="1" hangingPunct="1"/>
            <a:endParaRPr lang="tr-TR" altLang="tr-TR" sz="1800" dirty="0"/>
          </a:p>
          <a:p>
            <a:pPr eaLnBrk="1" hangingPunct="1"/>
            <a:r>
              <a:rPr lang="tr-TR" altLang="tr-TR" dirty="0"/>
              <a:t> </a:t>
            </a:r>
          </a:p>
          <a:p>
            <a:pPr eaLnBrk="1" hangingPunct="1"/>
            <a:endParaRPr lang="tr-TR" altLang="tr-TR" dirty="0"/>
          </a:p>
        </p:txBody>
      </p:sp>
    </p:spTree>
    <p:extLst>
      <p:ext uri="{BB962C8B-B14F-4D97-AF65-F5344CB8AC3E}">
        <p14:creationId xmlns:p14="http://schemas.microsoft.com/office/powerpoint/2010/main" val="3698888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6447</TotalTime>
  <Words>4565</Words>
  <Application>Microsoft Office PowerPoint</Application>
  <PresentationFormat>Ekran Gösterisi (4:3)</PresentationFormat>
  <Paragraphs>652</Paragraphs>
  <Slides>84</Slides>
  <Notes>37</Notes>
  <HiddenSlides>0</HiddenSlides>
  <MMClips>0</MMClips>
  <ScaleCrop>false</ScaleCrop>
  <HeadingPairs>
    <vt:vector size="6" baseType="variant">
      <vt:variant>
        <vt:lpstr>Kullanılan Yazı Tipleri</vt:lpstr>
      </vt:variant>
      <vt:variant>
        <vt:i4>16</vt:i4>
      </vt:variant>
      <vt:variant>
        <vt:lpstr>Tema</vt:lpstr>
      </vt:variant>
      <vt:variant>
        <vt:i4>1</vt:i4>
      </vt:variant>
      <vt:variant>
        <vt:lpstr>Slayt Başlıkları</vt:lpstr>
      </vt:variant>
      <vt:variant>
        <vt:i4>84</vt:i4>
      </vt:variant>
    </vt:vector>
  </HeadingPairs>
  <TitlesOfParts>
    <vt:vector size="101" baseType="lpstr">
      <vt:lpstr>Arial</vt:lpstr>
      <vt:lpstr>Arial Black</vt:lpstr>
      <vt:lpstr>Arial Black Tur</vt:lpstr>
      <vt:lpstr>Batang</vt:lpstr>
      <vt:lpstr>Calibri</vt:lpstr>
      <vt:lpstr>Century Schoolbook</vt:lpstr>
      <vt:lpstr>Comic Sans MS</vt:lpstr>
      <vt:lpstr>Mangal</vt:lpstr>
      <vt:lpstr>Times</vt:lpstr>
      <vt:lpstr>Times New Roman</vt:lpstr>
      <vt:lpstr>Times New Roman Tur</vt:lpstr>
      <vt:lpstr>Trebuchet MS</vt:lpstr>
      <vt:lpstr>Verdana</vt:lpstr>
      <vt:lpstr>Wingdings</vt:lpstr>
      <vt:lpstr>Wingdings 2</vt:lpstr>
      <vt:lpstr>Wingdings 3</vt:lpstr>
      <vt:lpstr>Kristal</vt:lpstr>
      <vt:lpstr>İŞ HUKUKU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ÖZÜRLÜ ve  ESKi HÜKÜMLÜ  ÇALIŞTIRMA ZORUNLULUĞU</vt:lpstr>
      <vt:lpstr>PowerPoint Sunusu</vt:lpstr>
      <vt:lpstr>AİLE ÇALIŞMA  VE SOSYAL HİZMETLER BAKANLIĞI’NIN İSG’deki YERİ</vt:lpstr>
      <vt:lpstr>İŞ HUKUKU</vt:lpstr>
      <vt:lpstr>PowerPoint Sunusu</vt:lpstr>
      <vt:lpstr>PowerPoint Sunusu</vt:lpstr>
      <vt:lpstr>PowerPoint Sunusu</vt:lpstr>
      <vt:lpstr>Şu kadar ki; </vt:lpstr>
      <vt:lpstr>PowerPoint Sunusu</vt:lpstr>
      <vt:lpstr>PowerPoint Sunusu</vt:lpstr>
      <vt:lpstr>             İŞÇİ /ÇALIŞAN   </vt:lpstr>
      <vt:lpstr>         İŞVEREN </vt:lpstr>
      <vt:lpstr>PowerPoint Sunusu</vt:lpstr>
      <vt:lpstr>İş sözleşmesi</vt:lpstr>
      <vt:lpstr>Süresi bir yıl ve daha fazla olan iş sözleşmelerinin yazılı şekilde yapılması zorunludur </vt:lpstr>
      <vt:lpstr>PowerPoint Sunusu</vt:lpstr>
      <vt:lpstr>             Sözleşme Türleri</vt:lpstr>
      <vt:lpstr>PowerPoint Sunusu</vt:lpstr>
      <vt:lpstr>PowerPoint Sunusu</vt:lpstr>
      <vt:lpstr>PowerPoint Sunusu</vt:lpstr>
      <vt:lpstr>     Çalışma Süresinden Sayılan  Haller</vt:lpstr>
      <vt:lpstr>PowerPoint Sunusu</vt:lpstr>
      <vt:lpstr>                     İŞYERİ </vt:lpstr>
      <vt:lpstr>Bağımsız olarak çalışılmayan, avlu, depo, muayenehane, kreş, irtibat büroları gibi yerler “eklenti” olarak nitelendirilmekte ve işyerinden sayılmaktadır. </vt:lpstr>
      <vt:lpstr>PowerPoint Sunusu</vt:lpstr>
      <vt:lpstr>Büyük Kaza Önleme Politika Belgesi veya Güvenlik Raporu  (6331/29)</vt:lpstr>
      <vt:lpstr>İŞVEREN VEKİLİ</vt:lpstr>
      <vt:lpstr>ALT İŞVEREN </vt:lpstr>
      <vt:lpstr>ÇALIŞAN TEMSİLCİSİ</vt:lpstr>
      <vt:lpstr>İŞVERENİN BORÇLARI </vt:lpstr>
      <vt:lpstr>PowerPoint Sunusu</vt:lpstr>
      <vt:lpstr>PowerPoint Sunusu</vt:lpstr>
      <vt:lpstr>Yıllık Ücretli izin (4857 /53)</vt:lpstr>
      <vt:lpstr>İŞÇİNİN BORÇLARI </vt:lpstr>
      <vt:lpstr>PowerPoint Sunusu</vt:lpstr>
      <vt:lpstr>İŞ GÜVENCESİ NEDİR ?</vt:lpstr>
      <vt:lpstr>Fesih ve Tazminat Ödeme Halleri</vt:lpstr>
      <vt:lpstr>Haklı sebeple (derhal) fesih</vt:lpstr>
      <vt:lpstr>Fesihte bildirim süreleri (aynı zamanda, İhbar Süreleri)</vt:lpstr>
      <vt:lpstr>  İşin Durdurulması   (6331 /Md. 25)</vt:lpstr>
      <vt:lpstr>İş Sağlığı Ve Güvenliği Kurulu  (6331 Say. İSG Kn. Md. 22)</vt:lpstr>
      <vt:lpstr>İşçinin İSG ile ilgili iki Önemli Hakkı (6331 / Md.  13) </vt:lpstr>
      <vt:lpstr>PowerPoint Sunusu</vt:lpstr>
      <vt:lpstr>PowerPoint Sunusu</vt:lpstr>
      <vt:lpstr>Çocuk ve Genç işçilerin Çalışma Süreleri</vt:lpstr>
      <vt:lpstr>PowerPoint Sunusu</vt:lpstr>
      <vt:lpstr>PowerPoint Sunusu</vt:lpstr>
      <vt:lpstr>                  İş Kazası Tanımları: (devamı) </vt:lpstr>
      <vt:lpstr>Türk Hukuku’nda iş kazasının tanımı, </vt:lpstr>
      <vt:lpstr>PowerPoint Sunusu</vt:lpstr>
      <vt:lpstr>PowerPoint Sunusu</vt:lpstr>
      <vt:lpstr>PowerPoint Sunusu</vt:lpstr>
      <vt:lpstr>Bildirim Zorunluluğu</vt:lpstr>
      <vt:lpstr>İŞ KAZASI MEYDANA GELDİKTEN SONRA HUKUKİ VE CEZAİ DURUM</vt:lpstr>
      <vt:lpstr>PowerPoint Sunusu</vt:lpstr>
      <vt:lpstr> İşverenlerin Cezai Sorumluluğu</vt:lpstr>
      <vt:lpstr>PowerPoint Sunusu</vt:lpstr>
      <vt:lpstr>    İşverenlerin Hukuki Sorumluluğu</vt:lpstr>
      <vt:lpstr> İŞ KAZASI SONUCU YARALANAN İŞÇİNİN, ŞAYET ÖLMÜŞSE YAKINLARININ</vt:lpstr>
      <vt:lpstr>        MADDİ TAZMİNAT  </vt:lpstr>
      <vt:lpstr>         MADDİ TAZMİNAT  (devamı-SON)</vt:lpstr>
      <vt:lpstr>           MANEVİ TAZMİNAT</vt:lpstr>
      <vt:lpstr>              SİGORTA HUKUKU AÇISINDAN                            SORUMLULUK</vt:lpstr>
      <vt:lpstr>PowerPoint Sunusu</vt:lpstr>
      <vt:lpstr>İDARİ PARA CEZALARI</vt:lpstr>
      <vt:lpstr>İDARİ PARA CEZALARI</vt:lpstr>
      <vt:lpstr>PowerPoint Sunusu</vt:lpstr>
      <vt:lpstr>PowerPoint Sunusu</vt:lpstr>
      <vt:lpstr>PowerPoint Sunusu</vt:lpstr>
      <vt:lpstr>PowerPoint Sunusu</vt:lpstr>
      <vt:lpstr>PowerPoint Sunusu</vt:lpstr>
      <vt:lpstr>PowerPoint Sunusu</vt:lpstr>
      <vt:lpstr>PowerPoint Sunusu</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Mehmet Duyar</cp:lastModifiedBy>
  <cp:revision>691</cp:revision>
  <dcterms:created xsi:type="dcterms:W3CDTF">2010-05-23T14:28:12Z</dcterms:created>
  <dcterms:modified xsi:type="dcterms:W3CDTF">2020-05-25T18:24:35Z</dcterms:modified>
</cp:coreProperties>
</file>